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39" d="100"/>
          <a:sy n="39" d="100"/>
        </p:scale>
        <p:origin x="78"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8D75-6198-4412-80A0-1D847514E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66F824-3CEA-4EA0-AAD7-1E5DF4513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295174-9216-40A3-A770-0D435B4EDAB3}"/>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5" name="Footer Placeholder 4">
            <a:extLst>
              <a:ext uri="{FF2B5EF4-FFF2-40B4-BE49-F238E27FC236}">
                <a16:creationId xmlns:a16="http://schemas.microsoft.com/office/drawing/2014/main" id="{273F13E8-12B0-49CB-A616-F7851AAE4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F1C8F-71BB-4549-816C-2F57314B697F}"/>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237206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1D62-9221-4CC0-9878-C4250C9ECF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8032F-A24F-428A-BD6A-2069B42F90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69469-ADBD-4733-A235-412A3AA99B00}"/>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5" name="Footer Placeholder 4">
            <a:extLst>
              <a:ext uri="{FF2B5EF4-FFF2-40B4-BE49-F238E27FC236}">
                <a16:creationId xmlns:a16="http://schemas.microsoft.com/office/drawing/2014/main" id="{DBD2C452-A7C7-40D6-9C60-A5B5D123D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2EFED-932A-4B90-BF7D-5A6346185294}"/>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301430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58B817-7BB7-4948-827E-AE05FF47E1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D1740D-FDB0-4040-A896-E774E6D14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D9F00-6CD4-4162-B1A7-4F5B8DDD5A09}"/>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5" name="Footer Placeholder 4">
            <a:extLst>
              <a:ext uri="{FF2B5EF4-FFF2-40B4-BE49-F238E27FC236}">
                <a16:creationId xmlns:a16="http://schemas.microsoft.com/office/drawing/2014/main" id="{836703B9-6329-4670-A9D3-D9EC5D25E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F8900-A1C4-404B-9A81-A4B27A30D77F}"/>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139703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8286-A501-4597-8B95-A2CE13747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EB8A5-4998-4ED6-843D-4776F2D99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DF218-1C02-47A6-B73B-C1518E9D9CA4}"/>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5" name="Footer Placeholder 4">
            <a:extLst>
              <a:ext uri="{FF2B5EF4-FFF2-40B4-BE49-F238E27FC236}">
                <a16:creationId xmlns:a16="http://schemas.microsoft.com/office/drawing/2014/main" id="{B3E5E7E4-7C5A-4DDF-83E6-70143BDB3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548FD-BD71-4CF3-A492-90C4C7086F5B}"/>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7536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0617-BCA3-405B-828A-A44B8740D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ECA081-DA81-4E48-84A3-D2B65394C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F980A-200B-4256-8250-ECB80B23911C}"/>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5" name="Footer Placeholder 4">
            <a:extLst>
              <a:ext uri="{FF2B5EF4-FFF2-40B4-BE49-F238E27FC236}">
                <a16:creationId xmlns:a16="http://schemas.microsoft.com/office/drawing/2014/main" id="{EDCE6001-C286-4C2D-BC63-7B25A2D88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E5B7A-5FBB-409A-AE9B-0DAFFC9DA154}"/>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358386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4168-71EF-4D4E-BB4C-BBCAEB043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B5DB8-47C7-4002-855D-D228221F1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6FD316-69BE-4ABE-B5BC-7214174081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2774F-CB27-4977-99F3-DA389806D5D4}"/>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6" name="Footer Placeholder 5">
            <a:extLst>
              <a:ext uri="{FF2B5EF4-FFF2-40B4-BE49-F238E27FC236}">
                <a16:creationId xmlns:a16="http://schemas.microsoft.com/office/drawing/2014/main" id="{0FFF286C-B99C-428D-A72B-409D79A39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2F65F-6158-40AD-BEE0-6FEAAF1685CE}"/>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116208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1323-FD8A-48F8-894D-211C67C06F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080F9E-D8C6-4F88-8EF3-8E0A780E4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943201-2ACF-44E1-A0B7-DB3A9E357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70AA8-3DE2-4687-828C-64D0B2B3D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68407-1045-4057-A4A0-60FB1941A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08C230-DBD0-4CD5-A0DA-DE0466EF8705}"/>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8" name="Footer Placeholder 7">
            <a:extLst>
              <a:ext uri="{FF2B5EF4-FFF2-40B4-BE49-F238E27FC236}">
                <a16:creationId xmlns:a16="http://schemas.microsoft.com/office/drawing/2014/main" id="{A229D3B4-D207-4043-9B1B-9B8FA16BB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07D9C5-5532-4ACE-9E33-53DAF4AA3F35}"/>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428858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6281-38FE-4BA3-A760-0659924B2F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FE5A7-2029-4860-B9E5-553EC126174E}"/>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4" name="Footer Placeholder 3">
            <a:extLst>
              <a:ext uri="{FF2B5EF4-FFF2-40B4-BE49-F238E27FC236}">
                <a16:creationId xmlns:a16="http://schemas.microsoft.com/office/drawing/2014/main" id="{91B2F7B6-08D7-4D5B-BDE8-7E3DC55221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4011A7-CFF7-4F6A-B986-1AF0BFD64592}"/>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337805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7E5C7-9BDC-4B1E-A875-71C584E24A5D}"/>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3" name="Footer Placeholder 2">
            <a:extLst>
              <a:ext uri="{FF2B5EF4-FFF2-40B4-BE49-F238E27FC236}">
                <a16:creationId xmlns:a16="http://schemas.microsoft.com/office/drawing/2014/main" id="{CA9BFDCE-DAA8-48F6-8BD1-390C80A0EA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660B99-5842-43C6-914E-E912CB0ED6E7}"/>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394288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FF21-AD42-4E54-A1E9-D3D22A101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06580-23AF-40B3-875F-6E13645E9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E3623F-2225-4F87-8C3B-CFC9000F1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25349-981B-47BD-801B-FFD7A54848C3}"/>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6" name="Footer Placeholder 5">
            <a:extLst>
              <a:ext uri="{FF2B5EF4-FFF2-40B4-BE49-F238E27FC236}">
                <a16:creationId xmlns:a16="http://schemas.microsoft.com/office/drawing/2014/main" id="{2BA217AB-EA87-4484-96F0-AE5BB559A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6CFE0-C882-4D77-BDED-15D88340699C}"/>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27186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6AC3-2D55-40BB-828E-DACF70D21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2D828-91CB-4BD4-8EBC-2B15A2C20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FF10C-2EF4-40FF-8CED-43CFD03CD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34FA5-AC81-49A0-A28A-16DCFC8F3E1E}"/>
              </a:ext>
            </a:extLst>
          </p:cNvPr>
          <p:cNvSpPr>
            <a:spLocks noGrp="1"/>
          </p:cNvSpPr>
          <p:nvPr>
            <p:ph type="dt" sz="half" idx="10"/>
          </p:nvPr>
        </p:nvSpPr>
        <p:spPr/>
        <p:txBody>
          <a:bodyPr/>
          <a:lstStyle/>
          <a:p>
            <a:fld id="{EE96BE68-85AD-4E6C-AF63-75769856BD7D}" type="datetimeFigureOut">
              <a:rPr lang="en-US" smtClean="0"/>
              <a:t>5/20/2021</a:t>
            </a:fld>
            <a:endParaRPr lang="en-US"/>
          </a:p>
        </p:txBody>
      </p:sp>
      <p:sp>
        <p:nvSpPr>
          <p:cNvPr id="6" name="Footer Placeholder 5">
            <a:extLst>
              <a:ext uri="{FF2B5EF4-FFF2-40B4-BE49-F238E27FC236}">
                <a16:creationId xmlns:a16="http://schemas.microsoft.com/office/drawing/2014/main" id="{A2CFAC21-A869-4C6B-AEE4-293102435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0096E-170F-4BE4-AAED-99ADDAD8318A}"/>
              </a:ext>
            </a:extLst>
          </p:cNvPr>
          <p:cNvSpPr>
            <a:spLocks noGrp="1"/>
          </p:cNvSpPr>
          <p:nvPr>
            <p:ph type="sldNum" sz="quarter" idx="12"/>
          </p:nvPr>
        </p:nvSpPr>
        <p:spPr/>
        <p:txBody>
          <a:bodyPr/>
          <a:lstStyle/>
          <a:p>
            <a:fld id="{0816F280-4775-4BAB-B09D-2C56F89E3FAF}" type="slidenum">
              <a:rPr lang="en-US" smtClean="0"/>
              <a:t>‹#›</a:t>
            </a:fld>
            <a:endParaRPr lang="en-US"/>
          </a:p>
        </p:txBody>
      </p:sp>
    </p:spTree>
    <p:extLst>
      <p:ext uri="{BB962C8B-B14F-4D97-AF65-F5344CB8AC3E}">
        <p14:creationId xmlns:p14="http://schemas.microsoft.com/office/powerpoint/2010/main" val="77961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58BB4-DFDC-4A07-91FE-C6268C4FC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BFCC3-68F0-4C8E-988A-F829863BD9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3C381-6AA8-495C-981A-5BBDBDCB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6BE68-85AD-4E6C-AF63-75769856BD7D}" type="datetimeFigureOut">
              <a:rPr lang="en-US" smtClean="0"/>
              <a:t>5/20/2021</a:t>
            </a:fld>
            <a:endParaRPr lang="en-US"/>
          </a:p>
        </p:txBody>
      </p:sp>
      <p:sp>
        <p:nvSpPr>
          <p:cNvPr id="5" name="Footer Placeholder 4">
            <a:extLst>
              <a:ext uri="{FF2B5EF4-FFF2-40B4-BE49-F238E27FC236}">
                <a16:creationId xmlns:a16="http://schemas.microsoft.com/office/drawing/2014/main" id="{FCBB4A47-74BF-40CE-AD06-0894F2FBB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3B3BEE-58F6-45A8-93B7-C288CE916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6F280-4775-4BAB-B09D-2C56F89E3FAF}" type="slidenum">
              <a:rPr lang="en-US" smtClean="0"/>
              <a:t>‹#›</a:t>
            </a:fld>
            <a:endParaRPr lang="en-US"/>
          </a:p>
        </p:txBody>
      </p:sp>
    </p:spTree>
    <p:extLst>
      <p:ext uri="{BB962C8B-B14F-4D97-AF65-F5344CB8AC3E}">
        <p14:creationId xmlns:p14="http://schemas.microsoft.com/office/powerpoint/2010/main" val="409976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MOS_logic" TargetMode="External"/><Relationship Id="rId2" Type="http://schemas.openxmlformats.org/officeDocument/2006/relationships/hyperlink" Target="https://en.wikipedia.org/wiki/MOSFET" TargetMode="External"/><Relationship Id="rId1" Type="http://schemas.openxmlformats.org/officeDocument/2006/relationships/slideLayout" Target="../slideLayouts/slideLayout2.xml"/><Relationship Id="rId6" Type="http://schemas.openxmlformats.org/officeDocument/2006/relationships/hyperlink" Target="https://en.wikipedia.org/wiki/Product_binning" TargetMode="External"/><Relationship Id="rId5" Type="http://schemas.openxmlformats.org/officeDocument/2006/relationships/hyperlink" Target="https://en.wikipedia.org/wiki/Carrier_mobility" TargetMode="External"/><Relationship Id="rId4" Type="http://schemas.openxmlformats.org/officeDocument/2006/relationships/hyperlink" Target="https://en.wikipedia.org/wiki/PMOS_log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9A557-C517-4E84-BDDB-AEEEC75FA1C3}"/>
              </a:ext>
            </a:extLst>
          </p:cNvPr>
          <p:cNvSpPr>
            <a:spLocks noGrp="1"/>
          </p:cNvSpPr>
          <p:nvPr>
            <p:ph type="subTitle" idx="1"/>
          </p:nvPr>
        </p:nvSpPr>
        <p:spPr>
          <a:xfrm>
            <a:off x="326003" y="371771"/>
            <a:ext cx="11545294" cy="6114457"/>
          </a:xfrm>
        </p:spPr>
        <p:txBody>
          <a:bodyPr>
            <a:normAutofit/>
          </a:bodyPr>
          <a:lstStyle/>
          <a:p>
            <a:pPr marL="342900" indent="-342900" algn="l">
              <a:buFont typeface="Arial" panose="020B0604020202020204" pitchFamily="34" charset="0"/>
              <a:buChar char="•"/>
            </a:pPr>
            <a:r>
              <a:rPr lang="en-US" sz="1600" b="0" i="0" dirty="0">
                <a:solidFill>
                  <a:srgbClr val="1D1D1D"/>
                </a:solidFill>
                <a:effectLst/>
              </a:rPr>
              <a:t>Actually in real life what we simulate in the simulators we don't get exactly that in the physical </a:t>
            </a:r>
            <a:r>
              <a:rPr lang="en-US" sz="1600" b="0" i="0" dirty="0" err="1">
                <a:solidFill>
                  <a:srgbClr val="1D1D1D"/>
                </a:solidFill>
                <a:effectLst/>
              </a:rPr>
              <a:t>design.So</a:t>
            </a:r>
            <a:r>
              <a:rPr lang="en-US" sz="1600" b="0" i="0" dirty="0">
                <a:solidFill>
                  <a:srgbClr val="1D1D1D"/>
                </a:solidFill>
                <a:effectLst/>
              </a:rPr>
              <a:t> as every thing is probabilistic you have to ensure that the </a:t>
            </a:r>
            <a:r>
              <a:rPr lang="en-US" sz="1600" b="0" i="0" dirty="0" err="1">
                <a:solidFill>
                  <a:srgbClr val="1D1D1D"/>
                </a:solidFill>
                <a:effectLst/>
              </a:rPr>
              <a:t>chipyou</a:t>
            </a:r>
            <a:r>
              <a:rPr lang="en-US" sz="1600" b="0" i="0" dirty="0">
                <a:solidFill>
                  <a:srgbClr val="1D1D1D"/>
                </a:solidFill>
                <a:effectLst/>
              </a:rPr>
              <a:t> fabricate should work in all process corners.</a:t>
            </a:r>
          </a:p>
          <a:p>
            <a:pPr marL="342900" indent="-342900" algn="l">
              <a:buFont typeface="Arial" panose="020B0604020202020204" pitchFamily="34" charset="0"/>
              <a:buChar char="•"/>
            </a:pPr>
            <a:r>
              <a:rPr lang="en-US" sz="1600" b="0" i="0" dirty="0">
                <a:solidFill>
                  <a:srgbClr val="1D1D1D"/>
                </a:solidFill>
                <a:effectLst/>
              </a:rPr>
              <a:t>if the functionality is achieved in all specs then u have to simulate in Slow-Slow corner to figure out the worst case </a:t>
            </a:r>
            <a:r>
              <a:rPr lang="en-US" sz="1600" b="0" i="0" dirty="0" err="1">
                <a:solidFill>
                  <a:srgbClr val="1D1D1D"/>
                </a:solidFill>
                <a:effectLst/>
              </a:rPr>
              <a:t>speed.Similarly</a:t>
            </a:r>
            <a:r>
              <a:rPr lang="en-US" sz="1600" b="0" i="0" dirty="0">
                <a:solidFill>
                  <a:srgbClr val="1D1D1D"/>
                </a:solidFill>
                <a:effectLst/>
              </a:rPr>
              <a:t> for power spec u simulate in FF corner as in that corner the Current is maximum as the transistors have low Vt there.</a:t>
            </a:r>
          </a:p>
          <a:p>
            <a:pPr marL="342900" indent="-342900" algn="l">
              <a:buFont typeface="Arial" panose="020B0604020202020204" pitchFamily="34" charset="0"/>
              <a:buChar char="•"/>
            </a:pPr>
            <a:r>
              <a:rPr lang="en-US" sz="1600" b="0" i="0" dirty="0">
                <a:solidFill>
                  <a:srgbClr val="1D1D1D"/>
                </a:solidFill>
                <a:effectLst/>
              </a:rPr>
              <a:t>Fast means operation </a:t>
            </a:r>
            <a:r>
              <a:rPr lang="en-US" sz="1600" b="0" i="0" dirty="0" err="1">
                <a:solidFill>
                  <a:srgbClr val="1D1D1D"/>
                </a:solidFill>
                <a:effectLst/>
              </a:rPr>
              <a:t>fastly</a:t>
            </a:r>
            <a:r>
              <a:rPr lang="en-US" sz="1600" b="0" i="0" dirty="0">
                <a:solidFill>
                  <a:srgbClr val="1D1D1D"/>
                </a:solidFill>
                <a:effectLst/>
              </a:rPr>
              <a:t> which reasons from thin gate oxide or other</a:t>
            </a:r>
            <a:br>
              <a:rPr lang="en-US" sz="1600" dirty="0"/>
            </a:br>
            <a:r>
              <a:rPr lang="en-US" sz="1600" b="0" i="0" dirty="0">
                <a:solidFill>
                  <a:srgbClr val="1D1D1D"/>
                </a:solidFill>
                <a:effectLst/>
              </a:rPr>
              <a:t>fabrication variation.</a:t>
            </a:r>
            <a:endParaRPr lang="en-US" sz="1600" dirty="0">
              <a:solidFill>
                <a:srgbClr val="1D1D1D"/>
              </a:solidFill>
            </a:endParaRPr>
          </a:p>
          <a:p>
            <a:pPr marL="342900" indent="-342900" algn="l">
              <a:buFont typeface="Arial" panose="020B0604020202020204" pitchFamily="34" charset="0"/>
              <a:buChar char="•"/>
            </a:pPr>
            <a:r>
              <a:rPr lang="en-US" sz="1600" b="0" i="0" dirty="0">
                <a:solidFill>
                  <a:srgbClr val="1D1D1D"/>
                </a:solidFill>
                <a:effectLst/>
              </a:rPr>
              <a:t>TT - Typical NMOS, Typical PMOS</a:t>
            </a:r>
            <a:br>
              <a:rPr lang="en-US" sz="1600" dirty="0"/>
            </a:br>
            <a:r>
              <a:rPr lang="en-US" sz="1600" b="0" i="0" dirty="0">
                <a:solidFill>
                  <a:srgbClr val="1D1D1D"/>
                </a:solidFill>
                <a:effectLst/>
              </a:rPr>
              <a:t>S - slow</a:t>
            </a:r>
            <a:br>
              <a:rPr lang="en-US" sz="1600" dirty="0"/>
            </a:br>
            <a:r>
              <a:rPr lang="en-US" sz="1600" b="0" i="0" dirty="0">
                <a:solidFill>
                  <a:srgbClr val="1D1D1D"/>
                </a:solidFill>
                <a:effectLst/>
              </a:rPr>
              <a:t>F - fast</a:t>
            </a:r>
          </a:p>
          <a:p>
            <a:pPr marL="342900" indent="-342900" algn="l">
              <a:buFont typeface="Arial" panose="020B0604020202020204" pitchFamily="34" charset="0"/>
              <a:buChar char="•"/>
            </a:pPr>
            <a:r>
              <a:rPr lang="en-US" sz="1600" b="0" i="0" dirty="0">
                <a:solidFill>
                  <a:srgbClr val="1D1D1D"/>
                </a:solidFill>
                <a:effectLst/>
              </a:rPr>
              <a:t>SS/TT/FF/SF/FS make chip corners, which directly determines your yield</a:t>
            </a:r>
            <a:endParaRPr lang="en-US" sz="1600" dirty="0">
              <a:solidFill>
                <a:srgbClr val="1D1D1D"/>
              </a:solidFill>
            </a:endParaRPr>
          </a:p>
        </p:txBody>
      </p:sp>
    </p:spTree>
    <p:extLst>
      <p:ext uri="{BB962C8B-B14F-4D97-AF65-F5344CB8AC3E}">
        <p14:creationId xmlns:p14="http://schemas.microsoft.com/office/powerpoint/2010/main" val="12808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1AF54-9EEB-4121-8EB1-57CEBA4BB6E6}"/>
              </a:ext>
            </a:extLst>
          </p:cNvPr>
          <p:cNvSpPr>
            <a:spLocks noGrp="1"/>
          </p:cNvSpPr>
          <p:nvPr>
            <p:ph idx="1"/>
          </p:nvPr>
        </p:nvSpPr>
        <p:spPr>
          <a:xfrm>
            <a:off x="438647" y="172550"/>
            <a:ext cx="11314706" cy="6512899"/>
          </a:xfrm>
        </p:spPr>
        <p:txBody>
          <a:bodyPr>
            <a:noAutofit/>
          </a:bodyPr>
          <a:lstStyle/>
          <a:p>
            <a:r>
              <a:rPr lang="en-US" sz="1400" b="0" i="0" dirty="0">
                <a:solidFill>
                  <a:srgbClr val="3E3E3E"/>
                </a:solidFill>
                <a:effectLst/>
              </a:rPr>
              <a:t>Process corners are, in a way, an attempt to put the bound on what comes out of the foundry—what’s the fastest something can happen, what’s the slowest, what’s the worst power, what’s the least power? </a:t>
            </a:r>
          </a:p>
          <a:p>
            <a:r>
              <a:rPr lang="en-US" sz="1400" b="0" i="0" dirty="0">
                <a:solidFill>
                  <a:srgbClr val="3E3E3E"/>
                </a:solidFill>
                <a:effectLst/>
              </a:rPr>
              <a:t>Typical Corners:</a:t>
            </a:r>
            <a:br>
              <a:rPr lang="en-US" sz="1400" dirty="0"/>
            </a:br>
            <a:r>
              <a:rPr lang="en-US" sz="1400" b="0" i="0" dirty="0">
                <a:solidFill>
                  <a:srgbClr val="3E3E3E"/>
                </a:solidFill>
                <a:effectLst/>
              </a:rPr>
              <a:t>• FF (fast fast)</a:t>
            </a:r>
            <a:br>
              <a:rPr lang="en-US" sz="1400" dirty="0"/>
            </a:br>
            <a:r>
              <a:rPr lang="en-US" sz="1400" b="0" i="0" dirty="0">
                <a:solidFill>
                  <a:srgbClr val="3E3E3E"/>
                </a:solidFill>
                <a:effectLst/>
              </a:rPr>
              <a:t>• SF (slow fast)</a:t>
            </a:r>
            <a:br>
              <a:rPr lang="en-US" sz="1400" dirty="0"/>
            </a:br>
            <a:r>
              <a:rPr lang="en-US" sz="1400" b="0" i="0" dirty="0">
                <a:solidFill>
                  <a:srgbClr val="3E3E3E"/>
                </a:solidFill>
                <a:effectLst/>
              </a:rPr>
              <a:t>• SS (slow slow)</a:t>
            </a:r>
            <a:br>
              <a:rPr lang="en-US" sz="1400" dirty="0"/>
            </a:br>
            <a:r>
              <a:rPr lang="en-US" sz="1400" b="0" i="0" dirty="0">
                <a:solidFill>
                  <a:srgbClr val="3E3E3E"/>
                </a:solidFill>
                <a:effectLst/>
              </a:rPr>
              <a:t>• FS (fast slow)</a:t>
            </a:r>
            <a:br>
              <a:rPr lang="en-US" sz="1400" dirty="0"/>
            </a:br>
            <a:r>
              <a:rPr lang="en-US" sz="1400" b="0" i="0" dirty="0">
                <a:solidFill>
                  <a:srgbClr val="3E3E3E"/>
                </a:solidFill>
                <a:effectLst/>
              </a:rPr>
              <a:t>• TT (typical typical)</a:t>
            </a:r>
          </a:p>
          <a:p>
            <a:r>
              <a:rPr lang="en-US" sz="1400" b="0" i="0" dirty="0">
                <a:solidFill>
                  <a:srgbClr val="202122"/>
                </a:solidFill>
                <a:effectLst/>
              </a:rPr>
              <a:t>One naming convention for process corners is to use two-letter designators, where the first letter refers to the N-channel </a:t>
            </a:r>
            <a:r>
              <a:rPr lang="en-US" sz="1400" b="0" i="0" u="none" strike="noStrike" dirty="0">
                <a:solidFill>
                  <a:srgbClr val="0645AD"/>
                </a:solidFill>
                <a:effectLst/>
                <a:hlinkClick r:id="rId2" tooltip="Carrier mobility"/>
              </a:rPr>
              <a:t>MOSFET</a:t>
            </a:r>
            <a:r>
              <a:rPr lang="en-US" sz="1400" b="0" i="0" dirty="0">
                <a:solidFill>
                  <a:srgbClr val="202122"/>
                </a:solidFill>
                <a:effectLst/>
              </a:rPr>
              <a:t> (</a:t>
            </a:r>
            <a:r>
              <a:rPr lang="en-US" sz="1400" b="0" i="0" u="none" strike="noStrike" dirty="0">
                <a:solidFill>
                  <a:srgbClr val="0645AD"/>
                </a:solidFill>
                <a:effectLst/>
                <a:hlinkClick r:id="rId3"/>
              </a:rPr>
              <a:t>NMOS</a:t>
            </a:r>
            <a:r>
              <a:rPr lang="en-US" sz="1400" b="0" i="0" dirty="0">
                <a:solidFill>
                  <a:srgbClr val="202122"/>
                </a:solidFill>
                <a:effectLst/>
              </a:rPr>
              <a:t>) corner, and the second letter refers to the P channel (</a:t>
            </a:r>
            <a:r>
              <a:rPr lang="en-US" sz="1400" b="0" i="0" u="none" strike="noStrike" dirty="0">
                <a:solidFill>
                  <a:srgbClr val="0645AD"/>
                </a:solidFill>
                <a:effectLst/>
                <a:hlinkClick r:id="rId4" tooltip="PMOS logic"/>
              </a:rPr>
              <a:t>PMOS</a:t>
            </a:r>
            <a:r>
              <a:rPr lang="en-US" sz="1400" b="0" i="0" dirty="0">
                <a:solidFill>
                  <a:srgbClr val="202122"/>
                </a:solidFill>
                <a:effectLst/>
              </a:rPr>
              <a:t>) corner.</a:t>
            </a:r>
            <a:endParaRPr lang="en-US" sz="1400" b="0" i="0" dirty="0">
              <a:solidFill>
                <a:srgbClr val="3E3E3E"/>
              </a:solidFill>
              <a:effectLst/>
            </a:endParaRPr>
          </a:p>
          <a:p>
            <a:r>
              <a:rPr lang="en-US" sz="1400" b="1" i="0" dirty="0">
                <a:solidFill>
                  <a:srgbClr val="202122"/>
                </a:solidFill>
                <a:effectLst/>
              </a:rPr>
              <a:t>Fast</a:t>
            </a:r>
            <a:r>
              <a:rPr lang="en-US" sz="1400" b="0" i="0" dirty="0">
                <a:solidFill>
                  <a:srgbClr val="202122"/>
                </a:solidFill>
                <a:effectLst/>
              </a:rPr>
              <a:t> and </a:t>
            </a:r>
            <a:r>
              <a:rPr lang="en-US" sz="1400" b="1" i="0" dirty="0">
                <a:solidFill>
                  <a:srgbClr val="202122"/>
                </a:solidFill>
                <a:effectLst/>
              </a:rPr>
              <a:t>slow</a:t>
            </a:r>
            <a:r>
              <a:rPr lang="en-US" sz="1400" b="0" i="0" dirty="0">
                <a:solidFill>
                  <a:srgbClr val="202122"/>
                </a:solidFill>
                <a:effectLst/>
              </a:rPr>
              <a:t> corners exhibit </a:t>
            </a:r>
            <a:r>
              <a:rPr lang="en-US" sz="1400" b="0" i="0" u="none" strike="noStrike" dirty="0">
                <a:solidFill>
                  <a:srgbClr val="0645AD"/>
                </a:solidFill>
                <a:effectLst/>
                <a:hlinkClick r:id="rId5"/>
              </a:rPr>
              <a:t>carrier mobilities</a:t>
            </a:r>
            <a:r>
              <a:rPr lang="en-US" sz="1400" b="0" i="0" dirty="0">
                <a:solidFill>
                  <a:srgbClr val="202122"/>
                </a:solidFill>
                <a:effectLst/>
              </a:rPr>
              <a:t> that are higher and lower than normal, respectively. For example, a corner designated as </a:t>
            </a:r>
            <a:r>
              <a:rPr lang="en-US" sz="1400" b="1" i="0" dirty="0">
                <a:solidFill>
                  <a:srgbClr val="202122"/>
                </a:solidFill>
                <a:effectLst/>
              </a:rPr>
              <a:t>FS</a:t>
            </a:r>
            <a:r>
              <a:rPr lang="en-US" sz="1400" b="0" i="0" dirty="0">
                <a:solidFill>
                  <a:srgbClr val="202122"/>
                </a:solidFill>
                <a:effectLst/>
              </a:rPr>
              <a:t> denotes fast NFETs and slow PFETs.</a:t>
            </a:r>
          </a:p>
          <a:p>
            <a:r>
              <a:rPr lang="en-US" sz="1400" dirty="0">
                <a:solidFill>
                  <a:srgbClr val="202122"/>
                </a:solidFill>
              </a:rPr>
              <a:t>A</a:t>
            </a:r>
            <a:r>
              <a:rPr lang="en-US" sz="1400" b="0" i="0" dirty="0">
                <a:solidFill>
                  <a:srgbClr val="202122"/>
                </a:solidFill>
                <a:effectLst/>
              </a:rPr>
              <a:t> corner designated as </a:t>
            </a:r>
            <a:r>
              <a:rPr lang="en-US" sz="1400" b="1" i="0" dirty="0">
                <a:solidFill>
                  <a:srgbClr val="202122"/>
                </a:solidFill>
                <a:effectLst/>
              </a:rPr>
              <a:t>FS</a:t>
            </a:r>
            <a:r>
              <a:rPr lang="en-US" sz="1400" b="0" i="0" dirty="0">
                <a:solidFill>
                  <a:srgbClr val="202122"/>
                </a:solidFill>
                <a:effectLst/>
              </a:rPr>
              <a:t> denotes fast NFETs and slow PFETs.</a:t>
            </a:r>
          </a:p>
          <a:p>
            <a:r>
              <a:rPr lang="en-US" sz="1400" b="0" i="0" dirty="0">
                <a:solidFill>
                  <a:srgbClr val="202122"/>
                </a:solidFill>
                <a:effectLst/>
              </a:rPr>
              <a:t>The first three corners (TT, FF, SS) are called even corners, because both types of devices are affected evenly, and generally do not adversely affect the logical correctness of the circuit. The resulting devices can function at slower or faster clock frequencies, and are often </a:t>
            </a:r>
            <a:r>
              <a:rPr lang="en-US" sz="1400" b="0" i="0" u="none" strike="noStrike" dirty="0">
                <a:solidFill>
                  <a:srgbClr val="0645AD"/>
                </a:solidFill>
                <a:effectLst/>
                <a:hlinkClick r:id="rId6" tooltip="Product binning"/>
              </a:rPr>
              <a:t>binned</a:t>
            </a:r>
            <a:r>
              <a:rPr lang="en-US" sz="1400" b="0" i="0" dirty="0">
                <a:solidFill>
                  <a:srgbClr val="202122"/>
                </a:solidFill>
                <a:effectLst/>
              </a:rPr>
              <a:t> as such. </a:t>
            </a:r>
          </a:p>
          <a:p>
            <a:r>
              <a:rPr lang="en-US" sz="1400" b="0" i="0" dirty="0">
                <a:solidFill>
                  <a:srgbClr val="202122"/>
                </a:solidFill>
                <a:effectLst/>
              </a:rPr>
              <a:t>The last two corners (FS, SF) are called "skewed" corners, and are cause for concern. This is because one type of FET will switch much faster than the other, and this form of imbalanced switching can cause one edge of the output to have much less slew than the other edge</a:t>
            </a:r>
          </a:p>
          <a:p>
            <a:r>
              <a:rPr lang="en-US" sz="1400" b="0" i="0" dirty="0">
                <a:effectLst/>
              </a:rPr>
              <a:t>To account for process variations, an IC designer not only has to design for good electrical performance, but also design for high manufacturing yield.</a:t>
            </a:r>
          </a:p>
          <a:p>
            <a:r>
              <a:rPr lang="en-US" sz="1400" b="0" i="0" dirty="0">
                <a:effectLst/>
              </a:rPr>
              <a:t>There are many factors that effect yield. Physical problems that are highly layout dependent effect yield. Manufacturability issues such as defect density on the silicon, maturity of the process, and effectiveness of design rules also effect yield</a:t>
            </a:r>
          </a:p>
          <a:p>
            <a:r>
              <a:rPr lang="en-US" sz="1400" b="0" i="0" dirty="0">
                <a:solidFill>
                  <a:srgbClr val="1D1D1D"/>
                </a:solidFill>
                <a:effectLst/>
              </a:rPr>
              <a:t>the output current, load reg, </a:t>
            </a:r>
            <a:r>
              <a:rPr lang="en-US" sz="1400" b="0" i="0" dirty="0" err="1">
                <a:solidFill>
                  <a:srgbClr val="1D1D1D"/>
                </a:solidFill>
                <a:effectLst/>
              </a:rPr>
              <a:t>etc</a:t>
            </a:r>
            <a:r>
              <a:rPr lang="en-US" sz="1400" b="0" i="0" dirty="0">
                <a:solidFill>
                  <a:srgbClr val="1D1D1D"/>
                </a:solidFill>
                <a:effectLst/>
              </a:rPr>
              <a:t> will all change as the PMOS changes strong or weak.</a:t>
            </a:r>
          </a:p>
          <a:p>
            <a:r>
              <a:rPr lang="en-US" sz="1400" b="0" i="0" dirty="0">
                <a:solidFill>
                  <a:srgbClr val="1D1D1D"/>
                </a:solidFill>
                <a:effectLst/>
              </a:rPr>
              <a:t>Fast in the sense is carrying higher currents than normal</a:t>
            </a:r>
            <a:endParaRPr lang="en-US" sz="1400" dirty="0"/>
          </a:p>
        </p:txBody>
      </p:sp>
    </p:spTree>
    <p:extLst>
      <p:ext uri="{BB962C8B-B14F-4D97-AF65-F5344CB8AC3E}">
        <p14:creationId xmlns:p14="http://schemas.microsoft.com/office/powerpoint/2010/main" val="271980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797DB-A2F8-46E1-B527-43E932C03487}"/>
              </a:ext>
            </a:extLst>
          </p:cNvPr>
          <p:cNvSpPr>
            <a:spLocks noGrp="1"/>
          </p:cNvSpPr>
          <p:nvPr>
            <p:ph idx="1"/>
          </p:nvPr>
        </p:nvSpPr>
        <p:spPr>
          <a:xfrm>
            <a:off x="220436" y="155121"/>
            <a:ext cx="11846378" cy="6547758"/>
          </a:xfrm>
        </p:spPr>
        <p:txBody>
          <a:bodyPr>
            <a:normAutofit/>
          </a:bodyPr>
          <a:lstStyle/>
          <a:p>
            <a:r>
              <a:rPr lang="en-US" sz="1600" b="0" i="0" dirty="0">
                <a:solidFill>
                  <a:srgbClr val="1D1D1D"/>
                </a:solidFill>
                <a:effectLst/>
              </a:rPr>
              <a:t>The SPICE model parameters, are listed below, usually changed for corner analysis (for N- and P-MOST).</a:t>
            </a:r>
            <a:br>
              <a:rPr lang="en-US" sz="1600" dirty="0"/>
            </a:br>
            <a:r>
              <a:rPr lang="en-US" sz="1600" b="0" i="0" dirty="0">
                <a:solidFill>
                  <a:srgbClr val="1D1D1D"/>
                </a:solidFill>
                <a:effectLst/>
              </a:rPr>
              <a:t>TOXM, DXL, DXW, DELVTO, CJ, CJSW, CJGATE, CGDO, CGSO.</a:t>
            </a:r>
            <a:endParaRPr lang="en-US" sz="1600" b="0" i="0" dirty="0">
              <a:effectLst/>
            </a:endParaRPr>
          </a:p>
          <a:p>
            <a:r>
              <a:rPr lang="en-US" sz="1600" b="0" i="0" dirty="0">
                <a:effectLst/>
              </a:rPr>
              <a:t>Another factor, and the main topic of this paper, is how the design will react to process, temperature and supply voltage variations. The design's sensitivity to these variations is called </a:t>
            </a:r>
            <a:r>
              <a:rPr lang="en-US" sz="1600" b="0" i="1" dirty="0">
                <a:effectLst/>
              </a:rPr>
              <a:t>parametric yield.</a:t>
            </a:r>
            <a:r>
              <a:rPr lang="en-US" sz="1600" b="0" i="0" dirty="0">
                <a:effectLst/>
              </a:rPr>
              <a:t> Increasing parametric yield is a challenge that is within a designer's realm.</a:t>
            </a:r>
          </a:p>
          <a:p>
            <a:r>
              <a:rPr lang="en-US" sz="1600" b="0" i="0" dirty="0">
                <a:effectLst/>
              </a:rPr>
              <a:t>There are currently several tools, or analyses, that a designer may use to check the design for process, temperature and voltage variations. This paper provides a brief description of the commonly used methods, including corners simulation, Monte Carlo analysis, and response surface modeling</a:t>
            </a:r>
          </a:p>
          <a:p>
            <a:r>
              <a:rPr lang="en-US" sz="1600" b="0" i="0" dirty="0">
                <a:effectLst/>
              </a:rPr>
              <a:t>Corners simulation is perhaps the most widely used method to test for process, temperature and voltage variations. With this method, a designer determines the worst case corners, or conditions, under which the design will be expected to function</a:t>
            </a:r>
            <a:r>
              <a:rPr lang="en-US" sz="1600" dirty="0"/>
              <a:t>.</a:t>
            </a:r>
          </a:p>
          <a:p>
            <a:r>
              <a:rPr lang="en-US" sz="1600" b="0" i="0" dirty="0">
                <a:effectLst/>
              </a:rPr>
              <a:t>each corner is simulated, and the output of each corner is examined to determine whether or not the design performs as required under each of the specified conditions.</a:t>
            </a:r>
          </a:p>
          <a:p>
            <a:r>
              <a:rPr lang="en-US" sz="1600" b="0" i="0" dirty="0">
                <a:effectLst/>
              </a:rPr>
              <a:t>running as many relevant corners as possible increases the robustness of the design and therefore is likely to increase the parametric yield</a:t>
            </a:r>
          </a:p>
          <a:p>
            <a:r>
              <a:rPr lang="en-US" sz="1600" b="0" i="0" dirty="0">
                <a:solidFill>
                  <a:srgbClr val="1D1D1D"/>
                </a:solidFill>
                <a:effectLst/>
              </a:rPr>
              <a:t>the best case is HIGH VCC, LOW TEMPERATURE and LOW PMOS/NMOS threshold voltage (FF)</a:t>
            </a:r>
          </a:p>
          <a:p>
            <a:r>
              <a:rPr lang="en-US" sz="1600" b="0" i="0" dirty="0">
                <a:solidFill>
                  <a:srgbClr val="1D1D1D"/>
                </a:solidFill>
                <a:effectLst/>
              </a:rPr>
              <a:t>1. Mobility variation due to implantation of N+ and P+</a:t>
            </a:r>
            <a:br>
              <a:rPr lang="en-US" sz="1600" dirty="0"/>
            </a:br>
            <a:r>
              <a:rPr lang="en-US" sz="1600" b="0" i="0" dirty="0">
                <a:solidFill>
                  <a:srgbClr val="1D1D1D"/>
                </a:solidFill>
                <a:effectLst/>
              </a:rPr>
              <a:t>2. Vth variation</a:t>
            </a:r>
            <a:br>
              <a:rPr lang="en-US" sz="1600" dirty="0"/>
            </a:br>
            <a:r>
              <a:rPr lang="en-US" sz="1600" b="0" i="0" dirty="0">
                <a:solidFill>
                  <a:srgbClr val="1D1D1D"/>
                </a:solidFill>
                <a:effectLst/>
              </a:rPr>
              <a:t>3. Resistance of the actives</a:t>
            </a:r>
            <a:br>
              <a:rPr lang="en-US" sz="1600" dirty="0"/>
            </a:br>
            <a:r>
              <a:rPr lang="en-US" sz="1600" b="0" i="0" dirty="0">
                <a:solidFill>
                  <a:srgbClr val="1D1D1D"/>
                </a:solidFill>
                <a:effectLst/>
              </a:rPr>
              <a:t>4. Body coefficient</a:t>
            </a:r>
            <a:br>
              <a:rPr lang="en-US" sz="1600" dirty="0"/>
            </a:br>
            <a:r>
              <a:rPr lang="en-US" sz="1600" b="0" i="0" dirty="0">
                <a:solidFill>
                  <a:srgbClr val="1D1D1D"/>
                </a:solidFill>
                <a:effectLst/>
              </a:rPr>
              <a:t>5. Oxide thickness</a:t>
            </a:r>
            <a:br>
              <a:rPr lang="en-US" sz="1600" dirty="0"/>
            </a:br>
            <a:br>
              <a:rPr lang="en-US" sz="1600" dirty="0"/>
            </a:br>
            <a:r>
              <a:rPr lang="en-US" sz="1600" b="0" i="0" dirty="0">
                <a:solidFill>
                  <a:srgbClr val="1D1D1D"/>
                </a:solidFill>
                <a:effectLst/>
              </a:rPr>
              <a:t>Other parameters like the effective Length, effective width, </a:t>
            </a:r>
            <a:r>
              <a:rPr lang="en-US" sz="1600" b="0" i="0" dirty="0" err="1">
                <a:solidFill>
                  <a:srgbClr val="1D1D1D"/>
                </a:solidFill>
                <a:effectLst/>
              </a:rPr>
              <a:t>Cjsw</a:t>
            </a:r>
            <a:r>
              <a:rPr lang="en-US" sz="1600" b="0" i="0" dirty="0">
                <a:solidFill>
                  <a:srgbClr val="1D1D1D"/>
                </a:solidFill>
                <a:effectLst/>
              </a:rPr>
              <a:t> caps, </a:t>
            </a:r>
            <a:r>
              <a:rPr lang="en-US" sz="1600" b="0" i="0" dirty="0" err="1">
                <a:solidFill>
                  <a:srgbClr val="1D1D1D"/>
                </a:solidFill>
                <a:effectLst/>
              </a:rPr>
              <a:t>Cj</a:t>
            </a:r>
            <a:r>
              <a:rPr lang="en-US" sz="1600" b="0" i="0" dirty="0">
                <a:solidFill>
                  <a:srgbClr val="1D1D1D"/>
                </a:solidFill>
                <a:effectLst/>
              </a:rPr>
              <a:t> caps also change. Hence Slow </a:t>
            </a:r>
            <a:r>
              <a:rPr lang="en-US" sz="1600" b="0" i="0" dirty="0" err="1">
                <a:solidFill>
                  <a:srgbClr val="1D1D1D"/>
                </a:solidFill>
                <a:effectLst/>
              </a:rPr>
              <a:t>Slow</a:t>
            </a:r>
            <a:r>
              <a:rPr lang="en-US" sz="1600" b="0" i="0" dirty="0">
                <a:solidFill>
                  <a:srgbClr val="1D1D1D"/>
                </a:solidFill>
                <a:effectLst/>
              </a:rPr>
              <a:t>, Fast </a:t>
            </a:r>
            <a:r>
              <a:rPr lang="en-US" sz="1600" b="0" i="0" dirty="0" err="1">
                <a:solidFill>
                  <a:srgbClr val="1D1D1D"/>
                </a:solidFill>
                <a:effectLst/>
              </a:rPr>
              <a:t>Fast</a:t>
            </a:r>
            <a:r>
              <a:rPr lang="en-US" sz="1600" b="0" i="0" dirty="0">
                <a:solidFill>
                  <a:srgbClr val="1D1D1D"/>
                </a:solidFill>
                <a:effectLst/>
              </a:rPr>
              <a:t> corners come into picture</a:t>
            </a:r>
            <a:endParaRPr lang="en-US" sz="1600" dirty="0"/>
          </a:p>
        </p:txBody>
      </p:sp>
    </p:spTree>
    <p:extLst>
      <p:ext uri="{BB962C8B-B14F-4D97-AF65-F5344CB8AC3E}">
        <p14:creationId xmlns:p14="http://schemas.microsoft.com/office/powerpoint/2010/main" val="20775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A3C29-8303-4E25-903E-0BF0C8C827C0}"/>
              </a:ext>
            </a:extLst>
          </p:cNvPr>
          <p:cNvSpPr>
            <a:spLocks noGrp="1"/>
          </p:cNvSpPr>
          <p:nvPr>
            <p:ph idx="1"/>
          </p:nvPr>
        </p:nvSpPr>
        <p:spPr>
          <a:xfrm>
            <a:off x="838200" y="687356"/>
            <a:ext cx="10515600" cy="4351338"/>
          </a:xfrm>
        </p:spPr>
        <p:txBody>
          <a:bodyPr/>
          <a:lstStyle/>
          <a:p>
            <a:pPr marL="0" indent="0">
              <a:buNone/>
            </a:pPr>
            <a:r>
              <a:rPr lang="en-US" dirty="0"/>
              <a:t>The temperature Sweep </a:t>
            </a:r>
            <a:r>
              <a:rPr lang="en-US" dirty="0" err="1"/>
              <a:t>deature</a:t>
            </a:r>
            <a:r>
              <a:rPr lang="en-US" dirty="0"/>
              <a:t> is used to analyze the circuit at each temperature in a specified range, producing a series a curves, one for each temperature setting.</a:t>
            </a:r>
          </a:p>
        </p:txBody>
      </p:sp>
      <p:pic>
        <p:nvPicPr>
          <p:cNvPr id="5" name="Picture 4">
            <a:extLst>
              <a:ext uri="{FF2B5EF4-FFF2-40B4-BE49-F238E27FC236}">
                <a16:creationId xmlns:a16="http://schemas.microsoft.com/office/drawing/2014/main" id="{6589B5A5-EE6A-4BA9-B09B-B6E191DAB41E}"/>
              </a:ext>
            </a:extLst>
          </p:cNvPr>
          <p:cNvPicPr>
            <a:picLocks noChangeAspect="1"/>
          </p:cNvPicPr>
          <p:nvPr/>
        </p:nvPicPr>
        <p:blipFill>
          <a:blip r:embed="rId2"/>
          <a:stretch>
            <a:fillRect/>
          </a:stretch>
        </p:blipFill>
        <p:spPr>
          <a:xfrm>
            <a:off x="552451" y="1906394"/>
            <a:ext cx="5227864" cy="1522606"/>
          </a:xfrm>
          <a:prstGeom prst="rect">
            <a:avLst/>
          </a:prstGeom>
        </p:spPr>
      </p:pic>
      <p:pic>
        <p:nvPicPr>
          <p:cNvPr id="7" name="Picture 6">
            <a:extLst>
              <a:ext uri="{FF2B5EF4-FFF2-40B4-BE49-F238E27FC236}">
                <a16:creationId xmlns:a16="http://schemas.microsoft.com/office/drawing/2014/main" id="{6899F6AD-AF3B-43CA-8426-1A9B497487FE}"/>
              </a:ext>
            </a:extLst>
          </p:cNvPr>
          <p:cNvPicPr>
            <a:picLocks noChangeAspect="1"/>
          </p:cNvPicPr>
          <p:nvPr/>
        </p:nvPicPr>
        <p:blipFill>
          <a:blip r:embed="rId3"/>
          <a:stretch>
            <a:fillRect/>
          </a:stretch>
        </p:blipFill>
        <p:spPr>
          <a:xfrm>
            <a:off x="5180484" y="2311822"/>
            <a:ext cx="6239746" cy="438211"/>
          </a:xfrm>
          <a:prstGeom prst="rect">
            <a:avLst/>
          </a:prstGeom>
        </p:spPr>
      </p:pic>
      <p:pic>
        <p:nvPicPr>
          <p:cNvPr id="9" name="Picture 8">
            <a:extLst>
              <a:ext uri="{FF2B5EF4-FFF2-40B4-BE49-F238E27FC236}">
                <a16:creationId xmlns:a16="http://schemas.microsoft.com/office/drawing/2014/main" id="{054906E5-EC76-431F-9DE2-BAC7A5C85B5A}"/>
              </a:ext>
            </a:extLst>
          </p:cNvPr>
          <p:cNvPicPr>
            <a:picLocks noChangeAspect="1"/>
          </p:cNvPicPr>
          <p:nvPr/>
        </p:nvPicPr>
        <p:blipFill>
          <a:blip r:embed="rId4"/>
          <a:stretch>
            <a:fillRect/>
          </a:stretch>
        </p:blipFill>
        <p:spPr>
          <a:xfrm>
            <a:off x="2783586" y="3389511"/>
            <a:ext cx="6249272" cy="1019317"/>
          </a:xfrm>
          <a:prstGeom prst="rect">
            <a:avLst/>
          </a:prstGeom>
        </p:spPr>
      </p:pic>
      <p:pic>
        <p:nvPicPr>
          <p:cNvPr id="11" name="Picture 10">
            <a:extLst>
              <a:ext uri="{FF2B5EF4-FFF2-40B4-BE49-F238E27FC236}">
                <a16:creationId xmlns:a16="http://schemas.microsoft.com/office/drawing/2014/main" id="{AB3C39B3-3E40-46F8-93FF-2EAAD8590EBA}"/>
              </a:ext>
            </a:extLst>
          </p:cNvPr>
          <p:cNvPicPr>
            <a:picLocks noChangeAspect="1"/>
          </p:cNvPicPr>
          <p:nvPr/>
        </p:nvPicPr>
        <p:blipFill>
          <a:blip r:embed="rId5"/>
          <a:stretch>
            <a:fillRect/>
          </a:stretch>
        </p:blipFill>
        <p:spPr>
          <a:xfrm>
            <a:off x="2841898" y="4408828"/>
            <a:ext cx="5696745" cy="847843"/>
          </a:xfrm>
          <a:prstGeom prst="rect">
            <a:avLst/>
          </a:prstGeom>
        </p:spPr>
      </p:pic>
      <p:pic>
        <p:nvPicPr>
          <p:cNvPr id="13" name="Picture 12">
            <a:extLst>
              <a:ext uri="{FF2B5EF4-FFF2-40B4-BE49-F238E27FC236}">
                <a16:creationId xmlns:a16="http://schemas.microsoft.com/office/drawing/2014/main" id="{DBF46407-D31E-408C-9531-C8CF26DD3CA4}"/>
              </a:ext>
            </a:extLst>
          </p:cNvPr>
          <p:cNvPicPr>
            <a:picLocks noChangeAspect="1"/>
          </p:cNvPicPr>
          <p:nvPr/>
        </p:nvPicPr>
        <p:blipFill>
          <a:blip r:embed="rId6"/>
          <a:stretch>
            <a:fillRect/>
          </a:stretch>
        </p:blipFill>
        <p:spPr>
          <a:xfrm>
            <a:off x="0" y="5580256"/>
            <a:ext cx="12192000" cy="637245"/>
          </a:xfrm>
          <a:prstGeom prst="rect">
            <a:avLst/>
          </a:prstGeom>
        </p:spPr>
      </p:pic>
    </p:spTree>
    <p:extLst>
      <p:ext uri="{BB962C8B-B14F-4D97-AF65-F5344CB8AC3E}">
        <p14:creationId xmlns:p14="http://schemas.microsoft.com/office/powerpoint/2010/main" val="408106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4E4E-81CB-438C-B41F-939D1CD02C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9388CC-5C1D-4BA7-869B-5053D0EF7C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268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13F4-3D5C-4AA1-86DF-2572FB0C3D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B11128-D40F-446E-AFCE-E9F20A0633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846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866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Jeph Mari Daligdig</dc:creator>
  <cp:lastModifiedBy>Jeph Mari Daligdig</cp:lastModifiedBy>
  <cp:revision>13</cp:revision>
  <dcterms:created xsi:type="dcterms:W3CDTF">2021-05-07T07:22:46Z</dcterms:created>
  <dcterms:modified xsi:type="dcterms:W3CDTF">2021-05-20T13:01:14Z</dcterms:modified>
</cp:coreProperties>
</file>