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1" r:id="rId3"/>
    <p:sldId id="292" r:id="rId4"/>
    <p:sldId id="289" r:id="rId5"/>
    <p:sldId id="290" r:id="rId6"/>
    <p:sldId id="293" r:id="rId7"/>
    <p:sldId id="294" r:id="rId8"/>
    <p:sldId id="295" r:id="rId9"/>
    <p:sldId id="296" r:id="rId10"/>
    <p:sldId id="297" r:id="rId11"/>
    <p:sldId id="259" r:id="rId12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67">
          <p15:clr>
            <a:srgbClr val="A4A3A4"/>
          </p15:clr>
        </p15:guide>
        <p15:guide id="2" orient="horz" pos="1391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pos="217">
          <p15:clr>
            <a:srgbClr val="A4A3A4"/>
          </p15:clr>
        </p15:guide>
        <p15:guide id="5" pos="5543">
          <p15:clr>
            <a:srgbClr val="A4A3A4"/>
          </p15:clr>
        </p15:guide>
        <p15:guide id="6" pos="10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7866" autoAdjust="0"/>
    <p:restoredTop sz="44560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-444" y="-90"/>
      </p:cViewPr>
      <p:guideLst>
        <p:guide orient="horz" pos="2867"/>
        <p:guide orient="horz" pos="1391"/>
        <p:guide orient="horz" pos="484"/>
        <p:guide pos="217"/>
        <p:guide pos="5543"/>
        <p:guide pos="10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" y="0"/>
            <a:ext cx="9143349" cy="5143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44487" y="2010619"/>
            <a:ext cx="8293899" cy="887320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4488" y="2831100"/>
            <a:ext cx="8293899" cy="39389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4861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" y="0"/>
            <a:ext cx="9143351" cy="5143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8" y="2514118"/>
            <a:ext cx="8455024" cy="85725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44488" y="2208471"/>
            <a:ext cx="8455024" cy="40110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7578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213" indent="-176213">
              <a:defRPr sz="1200">
                <a:latin typeface="Hiragino Sans GB W3"/>
                <a:ea typeface="Hiragino Sans GB W3"/>
                <a:cs typeface="Hiragino Sans GB W3"/>
              </a:defRPr>
            </a:lvl1pPr>
            <a:lvl2pPr>
              <a:defRPr sz="1200">
                <a:latin typeface="Hiragino Sans GB W3"/>
                <a:ea typeface="Hiragino Sans GB W3"/>
                <a:cs typeface="Hiragino Sans GB W3"/>
              </a:defRPr>
            </a:lvl2pPr>
            <a:lvl3pPr>
              <a:defRPr sz="1200">
                <a:latin typeface="Hiragino Sans GB W3"/>
                <a:ea typeface="Hiragino Sans GB W3"/>
                <a:cs typeface="Hiragino Sans GB W3"/>
              </a:defRPr>
            </a:lvl3pPr>
            <a:lvl4pPr>
              <a:defRPr sz="1200">
                <a:latin typeface="Hiragino Sans GB W3"/>
                <a:ea typeface="Hiragino Sans GB W3"/>
                <a:cs typeface="Hiragino Sans GB W3"/>
              </a:defRPr>
            </a:lvl4pPr>
            <a:lvl5pPr>
              <a:defRPr sz="1200">
                <a:latin typeface="Hiragino Sans GB W3"/>
                <a:ea typeface="Hiragino Sans GB W3"/>
                <a:cs typeface="Hiragino Sans GB W3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0758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" y="0"/>
            <a:ext cx="9143351" cy="5143497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8" y="1902162"/>
            <a:ext cx="8455025" cy="11366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89487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3904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354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7848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 txBox="1">
            <a:spLocks/>
          </p:cNvSpPr>
          <p:nvPr/>
        </p:nvSpPr>
        <p:spPr>
          <a:xfrm>
            <a:off x="4437230" y="3792595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汇报部门：数据开发中心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" name="文本占位符 7"/>
          <p:cNvSpPr txBox="1">
            <a:spLocks/>
          </p:cNvSpPr>
          <p:nvPr/>
        </p:nvSpPr>
        <p:spPr>
          <a:xfrm>
            <a:off x="4437230" y="4062353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2019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年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1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月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21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日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" name="标题 5"/>
          <p:cNvSpPr>
            <a:spLocks noGrp="1"/>
          </p:cNvSpPr>
          <p:nvPr>
            <p:ph type="ctrTitle"/>
          </p:nvPr>
        </p:nvSpPr>
        <p:spPr>
          <a:xfrm>
            <a:off x="195747" y="1571072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2000" dirty="0" smtClean="0">
                <a:sym typeface="+mn-ea"/>
              </a:rPr>
              <a:t>国安数据</a:t>
            </a:r>
            <a:r>
              <a:rPr kumimoji="1" lang="zh-CN" altLang="en-US" sz="2800" b="1" dirty="0" smtClean="0">
                <a:sym typeface="+mn-ea"/>
              </a:rPr>
              <a:t/>
            </a:r>
            <a:br>
              <a:rPr kumimoji="1" lang="zh-CN" altLang="en-US" sz="2800" b="1" dirty="0" smtClean="0">
                <a:sym typeface="+mn-ea"/>
              </a:rPr>
            </a:br>
            <a:r>
              <a:rPr kumimoji="1" lang="zh-CN" altLang="en-US" sz="2800" b="1" dirty="0" smtClean="0">
                <a:sym typeface="+mn-ea"/>
              </a:rPr>
              <a:t>基于交叉业务的销售毛利算法功能说明手册</a:t>
            </a:r>
            <a:endParaRPr kumimoji="1" lang="zh-CN" altLang="en-US" sz="2800" dirty="0" smtClean="0">
              <a:sym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30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基于交叉业务的销售毛利算法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举例</a:t>
            </a:r>
            <a:endParaRPr kumimoji="1" lang="zh-CN" altLang="en-US" sz="1400" b="1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99" y="741701"/>
            <a:ext cx="8271821" cy="36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622753" y="1996407"/>
            <a:ext cx="4618307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利用导出数据中的事业群、首单事业群、销售毛利、首单频道毛利、本单频道毛利五列数据，根据交叉算法规则进行计算。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8975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基于交叉业务的销售毛利算法</a:t>
            </a:r>
            <a:endParaRPr kumimoji="1" lang="zh-CN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3000" y="745958"/>
            <a:ext cx="826791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交叉业务计价原则</a:t>
            </a: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原则：同一用户同一门店购买行为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按照首单原则给客户进行标签定义，即客户首次购买产品时打上所对应频道标签，确定客户归属频道，客户后期同一门店购买其他频道产品时，所产生毛利额的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20%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计入客户标签归属频道。</a:t>
            </a: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举例：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用户在国安社区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门店首单购买养老餐产品，即客户归属为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门店养老餐产品用户，并打上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门店养老餐标签。此客户再次在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门店购买教育产品，即客户归属为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门店教育产品客户，如此客户再次在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门店购买旅游产品时，旅游产品所产生的毛利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20%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计入养老餐业务绩效；如此用户再次在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门店购买家务事产品，家务事产品所产生的毛利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20%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计入教育业务绩效；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如果首单为优易，不参与标签定义。</a:t>
            </a: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基于交叉业务的销售毛利算法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举例</a:t>
            </a:r>
            <a:endParaRPr kumimoji="1" lang="zh-CN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3000" y="745958"/>
            <a:ext cx="8267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以呼家楼店举例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下面计算呼家楼店一月商业创新事业群的销售毛利，计算方法如下：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3000" y="3481137"/>
            <a:ext cx="77242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销售毛利、本单频道毛利、首单频道毛利相关数据，在订单档案导出文件中体现。根据上图规则，对订单档案导出的数据进行筛选求和即可得出事业群销售毛利。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注：黄色为数据筛选条件，红色为对应数据列。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1526256"/>
            <a:ext cx="6970713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16454"/>
            <a:ext cx="8355240" cy="38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基于交叉业务的销售毛利算法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举例</a:t>
            </a:r>
            <a:endParaRPr kumimoji="1" lang="zh-CN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595306" y="1845846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总部或城市角色账号登陆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基于交叉业务的销售毛利算法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举例</a:t>
            </a:r>
            <a:endParaRPr kumimoji="1" lang="zh-CN" altLang="en-US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99" y="721895"/>
            <a:ext cx="8319947" cy="3882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基于交叉业务的销售毛利算法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举例</a:t>
            </a:r>
            <a:endParaRPr kumimoji="1" lang="zh-CN" altLang="en-US" sz="14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53980"/>
            <a:ext cx="8311926" cy="359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基于交叉业务的销售毛利算法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举例</a:t>
            </a:r>
            <a:endParaRPr kumimoji="1" lang="zh-CN" altLang="en-US" sz="14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96842"/>
            <a:ext cx="8311926" cy="3526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402801" y="2181726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根据条件查询出销售毛利数据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2063" y="4036259"/>
            <a:ext cx="5314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计算该数据，需要根据订单档案页面查询的数据进行计算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基于交叉业务的销售毛利算法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举例</a:t>
            </a:r>
            <a:endParaRPr kumimoji="1" lang="zh-CN" altLang="en-US" sz="1400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23363"/>
            <a:ext cx="8333822" cy="354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基于交叉业务的销售毛利算法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举例</a:t>
            </a:r>
            <a:endParaRPr kumimoji="1" lang="zh-CN" altLang="en-US" sz="1400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86064"/>
            <a:ext cx="8247758" cy="356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112748" y="1996407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根据相应条件查询并导出数据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436</Words>
  <Application>Microsoft Office PowerPoint</Application>
  <PresentationFormat>全屏显示(16:9)</PresentationFormat>
  <Paragraphs>29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国安数据 基于交叉业务的销售毛利算法功能说明手册</vt:lpstr>
      <vt:lpstr>基于交叉业务的销售毛利算法</vt:lpstr>
      <vt:lpstr>基于交叉业务的销售毛利算法——举例</vt:lpstr>
      <vt:lpstr>基于交叉业务的销售毛利算法——举例</vt:lpstr>
      <vt:lpstr>基于交叉业务的销售毛利算法——举例</vt:lpstr>
      <vt:lpstr>基于交叉业务的销售毛利算法——举例</vt:lpstr>
      <vt:lpstr>基于交叉业务的销售毛利算法——举例</vt:lpstr>
      <vt:lpstr>基于交叉业务的销售毛利算法——举例</vt:lpstr>
      <vt:lpstr>基于交叉业务的销售毛利算法——举例</vt:lpstr>
      <vt:lpstr>基于交叉业务的销售毛利算法——举例</vt:lpstr>
      <vt:lpstr>幻灯片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lmy</cp:lastModifiedBy>
  <cp:revision>153</cp:revision>
  <dcterms:created xsi:type="dcterms:W3CDTF">2014-05-06T11:18:08Z</dcterms:created>
  <dcterms:modified xsi:type="dcterms:W3CDTF">2019-01-21T06:22:02Z</dcterms:modified>
</cp:coreProperties>
</file>