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316" r:id="rId7"/>
    <p:sldId id="293" r:id="rId8"/>
    <p:sldId id="307" r:id="rId9"/>
    <p:sldId id="294" r:id="rId10"/>
    <p:sldId id="308" r:id="rId11"/>
    <p:sldId id="295" r:id="rId12"/>
    <p:sldId id="309" r:id="rId13"/>
    <p:sldId id="296" r:id="rId14"/>
    <p:sldId id="310" r:id="rId15"/>
    <p:sldId id="297" r:id="rId16"/>
    <p:sldId id="311" r:id="rId17"/>
    <p:sldId id="298" r:id="rId18"/>
    <p:sldId id="312" r:id="rId19"/>
    <p:sldId id="299" r:id="rId20"/>
    <p:sldId id="313" r:id="rId21"/>
    <p:sldId id="300" r:id="rId22"/>
    <p:sldId id="314" r:id="rId23"/>
    <p:sldId id="301" r:id="rId24"/>
    <p:sldId id="315" r:id="rId25"/>
    <p:sldId id="302" r:id="rId26"/>
    <p:sldId id="259" r:id="rId2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67">
          <p15:clr>
            <a:srgbClr val="A4A3A4"/>
          </p15:clr>
        </p15:guide>
        <p15:guide id="2" orient="horz" pos="1391">
          <p15:clr>
            <a:srgbClr val="A4A3A4"/>
          </p15:clr>
        </p15:guide>
        <p15:guide id="3" orient="horz" pos="484">
          <p15:clr>
            <a:srgbClr val="A4A3A4"/>
          </p15:clr>
        </p15:guide>
        <p15:guide id="4" pos="217">
          <p15:clr>
            <a:srgbClr val="A4A3A4"/>
          </p15:clr>
        </p15:guide>
        <p15:guide id="5" pos="5543">
          <p15:clr>
            <a:srgbClr val="A4A3A4"/>
          </p15:clr>
        </p15:guide>
        <p15:guide id="6" pos="10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7866" autoAdjust="0"/>
    <p:restoredTop sz="97813" autoAdjust="0"/>
  </p:normalViewPr>
  <p:slideViewPr>
    <p:cSldViewPr snapToGrid="0" snapToObjects="1" showGuides="1">
      <p:cViewPr varScale="1">
        <p:scale>
          <a:sx n="94" d="100"/>
          <a:sy n="94" d="100"/>
        </p:scale>
        <p:origin x="-462" y="-96"/>
      </p:cViewPr>
      <p:guideLst>
        <p:guide orient="horz" pos="2867"/>
        <p:guide orient="horz" pos="1391"/>
        <p:guide orient="horz" pos="484"/>
        <p:guide pos="217"/>
        <p:guide pos="5543"/>
        <p:guide pos="10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" y="0"/>
            <a:ext cx="9143349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44487" y="2010619"/>
            <a:ext cx="8293899" cy="887320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44488" y="2831100"/>
            <a:ext cx="8293899" cy="393899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61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8" y="2514118"/>
            <a:ext cx="8455024" cy="85725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44488" y="2208471"/>
            <a:ext cx="8455024" cy="40110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75783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4487" y="185598"/>
            <a:ext cx="8455025" cy="420929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6" y="768350"/>
            <a:ext cx="8455025" cy="3783013"/>
          </a:xfrm>
          <a:prstGeom prst="rect">
            <a:avLst/>
          </a:prstGeom>
        </p:spPr>
        <p:txBody>
          <a:bodyPr vert="horz"/>
          <a:lstStyle>
            <a:lvl1pPr marL="176213" indent="-176213">
              <a:defRPr sz="1200">
                <a:latin typeface="Hiragino Sans GB W3"/>
                <a:ea typeface="Hiragino Sans GB W3"/>
                <a:cs typeface="Hiragino Sans GB W3"/>
              </a:defRPr>
            </a:lvl1pPr>
            <a:lvl2pPr>
              <a:defRPr sz="1200">
                <a:latin typeface="Hiragino Sans GB W3"/>
                <a:ea typeface="Hiragino Sans GB W3"/>
                <a:cs typeface="Hiragino Sans GB W3"/>
              </a:defRPr>
            </a:lvl2pPr>
            <a:lvl3pPr>
              <a:defRPr sz="1200">
                <a:latin typeface="Hiragino Sans GB W3"/>
                <a:ea typeface="Hiragino Sans GB W3"/>
                <a:cs typeface="Hiragino Sans GB W3"/>
              </a:defRPr>
            </a:lvl3pPr>
            <a:lvl4pPr>
              <a:defRPr sz="1200">
                <a:latin typeface="Hiragino Sans GB W3"/>
                <a:ea typeface="Hiragino Sans GB W3"/>
                <a:cs typeface="Hiragino Sans GB W3"/>
              </a:defRPr>
            </a:lvl4pPr>
            <a:lvl5pPr>
              <a:defRPr sz="1200">
                <a:latin typeface="Hiragino Sans GB W3"/>
                <a:ea typeface="Hiragino Sans GB W3"/>
                <a:cs typeface="Hiragino Sans GB W3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0758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" y="0"/>
            <a:ext cx="9143351" cy="5143497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44488" y="1902162"/>
            <a:ext cx="8455025" cy="11366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Hiragino Sans GB W3"/>
                <a:ea typeface="Hiragino Sans GB W3"/>
                <a:cs typeface="Hiragino Sans GB W3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889487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39047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35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84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 txBox="1">
            <a:spLocks/>
          </p:cNvSpPr>
          <p:nvPr/>
        </p:nvSpPr>
        <p:spPr>
          <a:xfrm>
            <a:off x="4437230" y="3792595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汇报部门：数据开发部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5" name="文本占位符 7"/>
          <p:cNvSpPr txBox="1">
            <a:spLocks/>
          </p:cNvSpPr>
          <p:nvPr/>
        </p:nvSpPr>
        <p:spPr>
          <a:xfrm>
            <a:off x="4437230" y="4062353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2018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年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10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月</a:t>
            </a:r>
            <a:r>
              <a:rPr kumimoji="1" lang="en-US" altLang="zh-CN" sz="1600" dirty="0" smtClean="0">
                <a:latin typeface="Hiragino Sans GB W3"/>
                <a:ea typeface="Hiragino Sans GB W3"/>
                <a:cs typeface="Hiragino Sans GB W3"/>
              </a:rPr>
              <a:t>10</a:t>
            </a:r>
            <a:r>
              <a:rPr kumimoji="1" lang="zh-CN" altLang="en-US" sz="1600" dirty="0" smtClean="0">
                <a:latin typeface="Hiragino Sans GB W3"/>
                <a:ea typeface="Hiragino Sans GB W3"/>
                <a:cs typeface="Hiragino Sans GB W3"/>
              </a:rPr>
              <a:t>日</a:t>
            </a:r>
            <a:endParaRPr kumimoji="1" lang="zh-CN" altLang="en-US" sz="1600" dirty="0">
              <a:latin typeface="Hiragino Sans GB W3"/>
              <a:ea typeface="Hiragino Sans GB W3"/>
              <a:cs typeface="Hiragino Sans GB W3"/>
            </a:endParaRPr>
          </a:p>
        </p:txBody>
      </p:sp>
      <p:sp>
        <p:nvSpPr>
          <p:cNvPr id="10" name="标题 5"/>
          <p:cNvSpPr>
            <a:spLocks noGrp="1"/>
          </p:cNvSpPr>
          <p:nvPr>
            <p:ph type="ctrTitle"/>
          </p:nvPr>
        </p:nvSpPr>
        <p:spPr>
          <a:xfrm>
            <a:off x="195747" y="1571072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2000" dirty="0" smtClean="0">
                <a:sym typeface="+mn-ea"/>
              </a:rPr>
              <a:t>国安数据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 smtClean="0">
                <a:sym typeface="+mn-ea"/>
              </a:rPr>
              <a:t>成本控制功能说明手册</a:t>
            </a:r>
            <a:endParaRPr kumimoji="1" lang="zh-CN" altLang="en-US" sz="2800" dirty="0" smtClean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309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dirty="0" smtClean="0"/>
              <a:t>租金成本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合同租金</a:t>
            </a:r>
            <a:endParaRPr kumimoji="1" lang="zh-CN" altLang="en-US" sz="1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72160"/>
            <a:ext cx="8365400" cy="362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06231" y="1261578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进行数据录入，灰色部分根据公式自动生成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dirty="0" smtClean="0"/>
              <a:t>租金成本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物业费用</a:t>
            </a:r>
            <a:endParaRPr kumimoji="1" lang="zh-CN" altLang="en-US" sz="1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22959"/>
            <a:ext cx="8314600" cy="3615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06231" y="1261578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进行数据录入，灰色部分根据公式自动生成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dirty="0" smtClean="0"/>
              <a:t>日常运营</a:t>
            </a:r>
            <a:endParaRPr kumimoji="1" lang="zh-CN" altLang="en-US" sz="1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410" y="703523"/>
            <a:ext cx="8321390" cy="383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87511" y="1640772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进行数据录入，灰色部分根据公式自动生成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dirty="0" smtClean="0"/>
              <a:t>人工成本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工服费用</a:t>
            </a:r>
            <a:endParaRPr kumimoji="1" lang="zh-CN" altLang="en-US" sz="1400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683202"/>
            <a:ext cx="8233320" cy="386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87511" y="142069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进行数据录入，灰色部分根据公式自动生成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dirty="0" smtClean="0"/>
              <a:t>人工成本</a:t>
            </a:r>
            <a:r>
              <a:rPr kumimoji="1" lang="en-US" altLang="zh-CN" sz="1400" dirty="0" smtClean="0"/>
              <a:t>-</a:t>
            </a:r>
            <a:r>
              <a:rPr kumimoji="1" lang="zh-CN" altLang="en-US" sz="1400" dirty="0" smtClean="0"/>
              <a:t>员工薪酬</a:t>
            </a:r>
            <a:endParaRPr kumimoji="1" lang="zh-CN" altLang="en-US" sz="1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1979" y="685653"/>
            <a:ext cx="8342627" cy="376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187511" y="1583255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进行数据录入，灰色部分根据公式自动生成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16454"/>
            <a:ext cx="8355240" cy="38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62320" y="1845846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总部角色账号登陆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dirty="0" smtClean="0"/>
              <a:t>水电费</a:t>
            </a:r>
            <a:endParaRPr kumimoji="1" lang="zh-CN" altLang="en-US" sz="1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2361" y="716432"/>
            <a:ext cx="8334920" cy="388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b="1" dirty="0" smtClean="0"/>
              <a:t>查询</a:t>
            </a:r>
            <a:endParaRPr kumimoji="1" lang="zh-CN" altLang="en-US" sz="1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56570"/>
            <a:ext cx="8487320" cy="338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08358" y="1583255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可根据不同条件进行查询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b="1" dirty="0" smtClean="0"/>
              <a:t>修改</a:t>
            </a:r>
            <a:endParaRPr kumimoji="1" lang="zh-CN" altLang="en-US" sz="1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89425"/>
            <a:ext cx="8345080" cy="3350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12598" y="2316480"/>
            <a:ext cx="2201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点击查看可对已录入数据进行修改，具体操作与录入相同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975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endParaRPr kumimoji="1" lang="zh-CN" altLang="en-US" sz="1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811787"/>
            <a:ext cx="8182521" cy="364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999" y="680322"/>
            <a:ext cx="8332117" cy="382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endParaRPr kumimoji="1"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—</a:t>
            </a:r>
            <a:r>
              <a:rPr kumimoji="1" lang="zh-CN" altLang="en-US" sz="1400" dirty="0" smtClean="0"/>
              <a:t>录入</a:t>
            </a:r>
            <a:endParaRPr kumimoji="1" lang="zh-CN" altLang="en-US" sz="1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30500"/>
            <a:ext cx="8284120" cy="3753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dirty="0" smtClean="0"/>
              <a:t>装修摊销</a:t>
            </a:r>
            <a:endParaRPr kumimoji="1" lang="zh-CN" altLang="en-US" sz="1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74648"/>
            <a:ext cx="8334920" cy="365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20735" y="1549332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进行数据录入，灰色部分根据公式自动生成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dirty="0" smtClean="0">
                <a:sym typeface="+mn-ea"/>
              </a:rPr>
              <a:t>成本控制目录</a:t>
            </a:r>
            <a:endParaRPr kumimoji="1" lang="zh-CN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41620" y="867509"/>
            <a:ext cx="67564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一、成本控制录入</a:t>
            </a:r>
            <a:endParaRPr lang="en-US" altLang="zh-CN" sz="14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、固定成本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、装修摊销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、固定资产</a:t>
            </a:r>
            <a:endParaRPr lang="en-US" altLang="zh-CN" sz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合同租金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、年度成本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、租金成本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物业费用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、日常运营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c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工服费用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、月度成本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a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、人工成本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员工薪酬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b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、水电费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（注： 离开当前页面之前请务必点击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‘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’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；每个页面都可进行相应查询和导出）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二、成本控制查询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三、成本控制修改</a:t>
            </a:r>
          </a:p>
        </p:txBody>
      </p:sp>
    </p:spTree>
    <p:extLst>
      <p:ext uri="{BB962C8B-B14F-4D97-AF65-F5344CB8AC3E}">
        <p14:creationId xmlns:p14="http://schemas.microsoft.com/office/powerpoint/2010/main" xmlns="" val="90029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r>
              <a:rPr kumimoji="1" lang="zh-CN" altLang="en-US" sz="1400" b="1" dirty="0" smtClean="0"/>
              <a:t>成本控制</a:t>
            </a:r>
            <a:r>
              <a:rPr kumimoji="1" lang="en-US" altLang="zh-CN" sz="1400" b="1" dirty="0" smtClean="0"/>
              <a:t>-</a:t>
            </a:r>
            <a:r>
              <a:rPr kumimoji="1" lang="zh-CN" altLang="en-US" sz="1400" dirty="0" smtClean="0"/>
              <a:t>固定资产</a:t>
            </a:r>
            <a:endParaRPr kumimoji="1" lang="zh-CN" altLang="en-US" sz="1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000" y="785732"/>
            <a:ext cx="8355240" cy="3684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3831" y="1549332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进行数据录入，灰色部分根据公式自动生成</a:t>
            </a:r>
            <a:endParaRPr lang="zh-CN" altLang="en-US" sz="1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79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262</Words>
  <Application>Microsoft Office PowerPoint</Application>
  <PresentationFormat>全屏显示(16:9)</PresentationFormat>
  <Paragraphs>208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国安数据 成本控制功能说明手册</vt:lpstr>
      <vt:lpstr>成本控制</vt:lpstr>
      <vt:lpstr>成本控制</vt:lpstr>
      <vt:lpstr>成本控制</vt:lpstr>
      <vt:lpstr>成本控制目录</vt:lpstr>
      <vt:lpstr>成本控制—录入</vt:lpstr>
      <vt:lpstr>成本控制-装修摊销</vt:lpstr>
      <vt:lpstr>成本控制目录</vt:lpstr>
      <vt:lpstr>成本控制-固定资产</vt:lpstr>
      <vt:lpstr>成本控制目录</vt:lpstr>
      <vt:lpstr>成本控制-租金成本-合同租金</vt:lpstr>
      <vt:lpstr>成本控制目录</vt:lpstr>
      <vt:lpstr>成本控制-租金成本-物业费用</vt:lpstr>
      <vt:lpstr>成本控制目录</vt:lpstr>
      <vt:lpstr>成本控制-日常运营</vt:lpstr>
      <vt:lpstr>成本控制目录</vt:lpstr>
      <vt:lpstr>成本控制-人工成本-工服费用</vt:lpstr>
      <vt:lpstr>成本控制目录</vt:lpstr>
      <vt:lpstr>成本控制-人工成本-员工薪酬</vt:lpstr>
      <vt:lpstr>成本控制目录</vt:lpstr>
      <vt:lpstr>成本控制-水电费</vt:lpstr>
      <vt:lpstr>成本控制目录</vt:lpstr>
      <vt:lpstr>成本控制-查询</vt:lpstr>
      <vt:lpstr>成本控制目录</vt:lpstr>
      <vt:lpstr>成本控制-修改</vt:lpstr>
      <vt:lpstr>幻灯片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90</cp:revision>
  <dcterms:created xsi:type="dcterms:W3CDTF">2014-05-06T11:18:08Z</dcterms:created>
  <dcterms:modified xsi:type="dcterms:W3CDTF">2018-10-10T03:31:32Z</dcterms:modified>
</cp:coreProperties>
</file>