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92" r:id="rId11"/>
    <p:sldId id="293" r:id="rId12"/>
    <p:sldId id="294" r:id="rId13"/>
    <p:sldId id="295" r:id="rId14"/>
    <p:sldId id="296" r:id="rId15"/>
    <p:sldId id="297" r:id="rId16"/>
    <p:sldId id="286" r:id="rId17"/>
    <p:sldId id="287" r:id="rId18"/>
    <p:sldId id="288" r:id="rId19"/>
    <p:sldId id="289" r:id="rId20"/>
    <p:sldId id="290" r:id="rId21"/>
    <p:sldId id="291" r:id="rId22"/>
    <p:sldId id="268" r:id="rId23"/>
    <p:sldId id="266" r:id="rId24"/>
    <p:sldId id="267" r:id="rId25"/>
    <p:sldId id="269" r:id="rId26"/>
    <p:sldId id="259" r:id="rId27"/>
    <p:sldId id="260" r:id="rId28"/>
    <p:sldId id="261" r:id="rId29"/>
    <p:sldId id="262" r:id="rId30"/>
    <p:sldId id="275" r:id="rId31"/>
    <p:sldId id="274" r:id="rId32"/>
    <p:sldId id="276" r:id="rId33"/>
    <p:sldId id="271" r:id="rId34"/>
    <p:sldId id="273" r:id="rId35"/>
    <p:sldId id="263" r:id="rId36"/>
    <p:sldId id="264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72"/>
  </p:normalViewPr>
  <p:slideViewPr>
    <p:cSldViewPr>
      <p:cViewPr varScale="1">
        <p:scale>
          <a:sx n="163" d="100"/>
          <a:sy n="163" d="100"/>
        </p:scale>
        <p:origin x="76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5396F-CB9C-374B-B97F-0BB3FE681ECB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255C1-F4B8-5E4B-8FED-5BFD9E649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7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A1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en-US" baseline="0" dirty="0" smtClean="0"/>
              <a:t>A2/B1,B2-- – </a:t>
            </a:r>
            <a:r>
              <a:rPr lang="ru-RU" baseline="0" dirty="0" smtClean="0"/>
              <a:t>целые числа – количество полных кругов, пройденных первым или вторым участником соответственно к моменту столкновения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95D4E-B761-4364-9923-B037BC4EE48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29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BAD0-8F47-43E8-89C9-ADF1FAA6916B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853-7F2E-45DE-93E1-4C699DC2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22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BAD0-8F47-43E8-89C9-ADF1FAA6916B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853-7F2E-45DE-93E1-4C699DC2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27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BAD0-8F47-43E8-89C9-ADF1FAA6916B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853-7F2E-45DE-93E1-4C699DC2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12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BAD0-8F47-43E8-89C9-ADF1FAA6916B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853-7F2E-45DE-93E1-4C699DC2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7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BAD0-8F47-43E8-89C9-ADF1FAA6916B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853-7F2E-45DE-93E1-4C699DC2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4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BAD0-8F47-43E8-89C9-ADF1FAA6916B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853-7F2E-45DE-93E1-4C699DC2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03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BAD0-8F47-43E8-89C9-ADF1FAA6916B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853-7F2E-45DE-93E1-4C699DC2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60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BAD0-8F47-43E8-89C9-ADF1FAA6916B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853-7F2E-45DE-93E1-4C699DC2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8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BAD0-8F47-43E8-89C9-ADF1FAA6916B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853-7F2E-45DE-93E1-4C699DC2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69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BAD0-8F47-43E8-89C9-ADF1FAA6916B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853-7F2E-45DE-93E1-4C699DC2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55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BAD0-8F47-43E8-89C9-ADF1FAA6916B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1853-7F2E-45DE-93E1-4C699DC2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48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7BAD0-8F47-43E8-89C9-ADF1FAA6916B}" type="datetimeFigureOut">
              <a:rPr lang="ru-RU" smtClean="0"/>
              <a:t>15.11.15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1853-7F2E-45DE-93E1-4C699DC2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95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. Another game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01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. Decompressing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ru-RU" dirty="0" smtClean="0"/>
              <a:t>Значения таблицы </a:t>
            </a:r>
            <a:r>
              <a:rPr lang="en-US" dirty="0" smtClean="0"/>
              <a:t>d1</a:t>
            </a:r>
            <a:r>
              <a:rPr lang="ru-RU" dirty="0" smtClean="0"/>
              <a:t> не зависят от исходной картинки</a:t>
            </a:r>
          </a:p>
          <a:p>
            <a:r>
              <a:rPr lang="ru-RU" dirty="0" smtClean="0"/>
              <a:t>Эти значения можно посчитать при помощи динамического программирования:</a:t>
            </a:r>
            <a:r>
              <a:rPr lang="en-US" dirty="0"/>
              <a:t> </a:t>
            </a:r>
            <a:r>
              <a:rPr lang="ru-RU" dirty="0" smtClean="0"/>
              <a:t>для каждого значения </a:t>
            </a:r>
            <a:r>
              <a:rPr lang="en-US" dirty="0" smtClean="0"/>
              <a:t>k </a:t>
            </a:r>
            <a:r>
              <a:rPr lang="ru-RU" dirty="0" smtClean="0"/>
              <a:t>независимо заполним таблицу </a:t>
            </a:r>
            <a:r>
              <a:rPr lang="en-US" dirty="0" smtClean="0"/>
              <a:t>d1[m][sum][p] – </a:t>
            </a:r>
            <a:r>
              <a:rPr lang="ru-RU" dirty="0" smtClean="0"/>
              <a:t>максимальная возможная красота, если у нас осталось </a:t>
            </a:r>
            <a:r>
              <a:rPr lang="en-US" dirty="0" smtClean="0"/>
              <a:t>m (m &lt;= K) </a:t>
            </a:r>
            <a:r>
              <a:rPr lang="ru-RU" dirty="0" smtClean="0"/>
              <a:t>позиций отрезка, суммарная яркость должна быть </a:t>
            </a:r>
            <a:r>
              <a:rPr lang="en-US" dirty="0" smtClean="0"/>
              <a:t>sum (sum &lt;= K * 9)</a:t>
            </a:r>
            <a:r>
              <a:rPr lang="ru-RU" dirty="0"/>
              <a:t> </a:t>
            </a:r>
            <a:r>
              <a:rPr lang="ru-RU" dirty="0" smtClean="0"/>
              <a:t>и последний пиксель имеет яркость </a:t>
            </a:r>
            <a:r>
              <a:rPr lang="en-US" dirty="0" smtClean="0"/>
              <a:t>p (p &lt;= 9)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2871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. Decompressing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ru-RU" dirty="0" smtClean="0"/>
              <a:t>Каждое значение таблицы можно пересчитать за 10 итераций, выбирая яркость следующего пикселя: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457200" lvl="1" indent="0">
              <a:buNone/>
            </a:pPr>
            <a:r>
              <a:rPr lang="en-US" dirty="0" smtClean="0"/>
              <a:t>d1[m][sum][p] = max(d1[m-1][sum-p1][p1] +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bonus[p][p1])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Г</a:t>
            </a:r>
            <a:r>
              <a:rPr lang="ru-RU" dirty="0" smtClean="0"/>
              <a:t>де </a:t>
            </a:r>
            <a:r>
              <a:rPr lang="en-US" dirty="0" smtClean="0"/>
              <a:t>p1 – </a:t>
            </a:r>
            <a:r>
              <a:rPr lang="ru-RU" dirty="0" smtClean="0"/>
              <a:t>яркость нового пикселя, а </a:t>
            </a:r>
            <a:r>
              <a:rPr lang="en-US" dirty="0" smtClean="0"/>
              <a:t>bonus[p][p1] – </a:t>
            </a:r>
            <a:r>
              <a:rPr lang="ru-RU" dirty="0" smtClean="0"/>
              <a:t>бонус красоты за соседние пиксели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p1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73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. Decompressing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ru-RU" dirty="0" smtClean="0"/>
              <a:t>Получаем </a:t>
            </a:r>
            <a:r>
              <a:rPr lang="en-US" dirty="0" smtClean="0"/>
              <a:t>C[</a:t>
            </a:r>
            <a:r>
              <a:rPr lang="en-US" dirty="0" err="1" smtClean="0"/>
              <a:t>i</a:t>
            </a:r>
            <a:r>
              <a:rPr lang="en-US" dirty="0" smtClean="0"/>
              <a:t>][j][k] = d1[K-1][m*K-j][j] </a:t>
            </a:r>
            <a:r>
              <a:rPr lang="ru-RU" dirty="0" smtClean="0"/>
              <a:t>независимо для каждого </a:t>
            </a:r>
            <a:r>
              <a:rPr lang="en-US" dirty="0" smtClean="0"/>
              <a:t>k (</a:t>
            </a:r>
            <a:r>
              <a:rPr lang="ru-RU" dirty="0" smtClean="0"/>
              <a:t>не путать с </a:t>
            </a:r>
            <a:r>
              <a:rPr lang="en-US" dirty="0" smtClean="0"/>
              <a:t>K)</a:t>
            </a:r>
            <a:endParaRPr lang="ru-RU" dirty="0" smtClean="0"/>
          </a:p>
          <a:p>
            <a:r>
              <a:rPr lang="ru-RU" dirty="0" smtClean="0"/>
              <a:t>Общая сложность вычисления таблицы </a:t>
            </a:r>
            <a:r>
              <a:rPr lang="en-US" dirty="0" smtClean="0"/>
              <a:t>d1 – K*K*10*10*10 = K^2*1000</a:t>
            </a:r>
          </a:p>
          <a:p>
            <a:r>
              <a:rPr lang="ru-RU" dirty="0" smtClean="0"/>
              <a:t>Теперь можно легко посчитать максимальный бонус красоты для данной текстуры</a:t>
            </a:r>
          </a:p>
          <a:p>
            <a:r>
              <a:rPr lang="ru-RU" dirty="0" smtClean="0"/>
              <a:t>Бонусы красоты для строк считаются независимо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2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. Decompressing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ru-RU" dirty="0" smtClean="0"/>
              <a:t>Заведем другую таблицу: </a:t>
            </a:r>
            <a:r>
              <a:rPr lang="en-US" dirty="0" smtClean="0"/>
              <a:t>d2[m][p] – </a:t>
            </a:r>
            <a:r>
              <a:rPr lang="ru-RU" dirty="0" smtClean="0"/>
              <a:t>максимальный бонус, если осталось «растянуть» </a:t>
            </a:r>
            <a:r>
              <a:rPr lang="en-US" dirty="0" smtClean="0"/>
              <a:t>m</a:t>
            </a:r>
            <a:r>
              <a:rPr lang="ru-RU" dirty="0" smtClean="0"/>
              <a:t> пикселей и последний пиксель в растянутой текстуре имеет яркость </a:t>
            </a:r>
            <a:r>
              <a:rPr lang="en-US" dirty="0" smtClean="0"/>
              <a:t>p</a:t>
            </a:r>
          </a:p>
          <a:p>
            <a:r>
              <a:rPr lang="ru-RU" dirty="0" smtClean="0"/>
              <a:t>Для каждой строки посчитаем</a:t>
            </a:r>
            <a:r>
              <a:rPr lang="en-US" dirty="0" smtClean="0"/>
              <a:t> </a:t>
            </a:r>
            <a:r>
              <a:rPr lang="ru-RU" dirty="0" smtClean="0"/>
              <a:t>эту таблицу независимо при помощи динамического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9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. Decompressing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d2[m][p] = max(d2[m+1][p1]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bonus[p][p2]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C[S[m]][p2][p1])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по</a:t>
            </a:r>
            <a:r>
              <a:rPr lang="ru-RU" dirty="0" smtClean="0"/>
              <a:t> всем </a:t>
            </a:r>
            <a:r>
              <a:rPr lang="en-US" dirty="0" smtClean="0"/>
              <a:t>p1 </a:t>
            </a:r>
            <a:r>
              <a:rPr lang="ru-RU" dirty="0" smtClean="0"/>
              <a:t>и </a:t>
            </a:r>
            <a:r>
              <a:rPr lang="en-US" dirty="0" smtClean="0"/>
              <a:t>p2 </a:t>
            </a:r>
            <a:r>
              <a:rPr lang="ru-RU" dirty="0" smtClean="0"/>
              <a:t>от 0 до 9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S[m] – </a:t>
            </a:r>
            <a:r>
              <a:rPr lang="ru-RU" dirty="0" smtClean="0"/>
              <a:t>яркость пикселя, стоящего на 	месте </a:t>
            </a:r>
            <a:r>
              <a:rPr lang="en-US" dirty="0" smtClean="0"/>
              <a:t>m </a:t>
            </a:r>
            <a:r>
              <a:rPr lang="ru-RU" dirty="0" smtClean="0"/>
              <a:t>текущего ряда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704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. Decompressing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ru-RU" dirty="0" smtClean="0"/>
              <a:t>Тогда бонус красоты для текущей строки будет равен</a:t>
            </a:r>
          </a:p>
          <a:p>
            <a:pPr marL="457200" lvl="1" indent="0">
              <a:buNone/>
            </a:pPr>
            <a:r>
              <a:rPr lang="ru-RU" dirty="0"/>
              <a:t>	</a:t>
            </a:r>
            <a:r>
              <a:rPr lang="en-US" dirty="0" smtClean="0"/>
              <a:t>max(d2[1][p1] + C[S[0]][p</a:t>
            </a:r>
            <a:r>
              <a:rPr lang="ru-RU" dirty="0" smtClean="0"/>
              <a:t>2</a:t>
            </a:r>
            <a:r>
              <a:rPr lang="en-US" dirty="0" smtClean="0"/>
              <a:t>][p</a:t>
            </a:r>
            <a:r>
              <a:rPr lang="ru-RU" dirty="0" smtClean="0"/>
              <a:t>1</a:t>
            </a:r>
            <a:r>
              <a:rPr lang="en-US" dirty="0" smtClean="0"/>
              <a:t>]) 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/>
              <a:t>	</a:t>
            </a:r>
            <a:r>
              <a:rPr lang="ru-RU" dirty="0" smtClean="0"/>
              <a:t>по всем </a:t>
            </a:r>
            <a:r>
              <a:rPr lang="en-US" dirty="0" smtClean="0"/>
              <a:t>p1, p2 </a:t>
            </a:r>
            <a:r>
              <a:rPr lang="ru-RU" dirty="0" smtClean="0"/>
              <a:t>от 0 до 9</a:t>
            </a:r>
          </a:p>
          <a:p>
            <a:r>
              <a:rPr lang="ru-RU" dirty="0" smtClean="0"/>
              <a:t>Сложность вычисления этой таблицы для всех строк в сумме – </a:t>
            </a:r>
            <a:r>
              <a:rPr lang="en-US" smtClean="0"/>
              <a:t>N*M*10*10*10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71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. Equation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59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. Equation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𝑁</m:t>
                    </m:r>
                    <m:r>
                      <a:rPr lang="en-US" i="1" dirty="0" smtClean="0">
                        <a:latin typeface="Cambria Math" charset="0"/>
                      </a:rPr>
                      <m:t>=2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 решения не существует</a:t>
                </a:r>
              </a:p>
              <a:p>
                <a:r>
                  <a:rPr lang="ru-RU" dirty="0" smtClean="0"/>
                  <a:t>В противном случае можно сделать так, чтобы и сумма, и произведение чисел равнялись 0</a:t>
                </a:r>
              </a:p>
              <a:p>
                <a:r>
                  <a:rPr lang="ru-RU" dirty="0" smtClean="0"/>
                  <a:t>Например:</a:t>
                </a:r>
              </a:p>
              <a:p>
                <a:pPr lvl="1"/>
                <a:r>
                  <a:rPr lang="ru-RU" dirty="0" smtClean="0"/>
                  <a:t>Все целые числа от 0 до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𝑁</m:t>
                    </m:r>
                    <m:r>
                      <a:rPr lang="en-US" i="1" dirty="0" smtClean="0">
                        <a:latin typeface="Cambria Math" charset="0"/>
                      </a:rPr>
                      <m:t>−2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ru-RU" i="1" dirty="0">
                            <a:latin typeface="Cambria Math" charset="0"/>
                          </a:rPr>
                          <m:t>−(</m:t>
                        </m:r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  <m:r>
                          <a:rPr lang="en-US" i="1" dirty="0">
                            <a:latin typeface="Cambria Math" charset="0"/>
                          </a:rPr>
                          <m:t>−2)(</m:t>
                        </m:r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  <m:r>
                          <a:rPr lang="en-US" i="1" dirty="0">
                            <a:latin typeface="Cambria Math" charset="0"/>
                          </a:rPr>
                          <m:t>−1)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51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 Formula 8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42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 Formula 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Столкновение возникает, если за одно и то же время один участник проехал целое число восьмерок, а второй – целое и еще одну половину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25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. Another Game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ru-RU" dirty="0" smtClean="0"/>
              <a:t>Аккуратно прочитать входные данные и выделить значимую часть, т.е. содержание </a:t>
            </a:r>
            <a:r>
              <a:rPr lang="ru-RU" dirty="0" err="1" smtClean="0"/>
              <a:t>тайлов</a:t>
            </a:r>
            <a:r>
              <a:rPr lang="ru-RU" dirty="0" smtClean="0"/>
              <a:t> без рамок</a:t>
            </a:r>
          </a:p>
          <a:p>
            <a:r>
              <a:rPr lang="ru-RU" dirty="0" smtClean="0"/>
              <a:t>Выбрать из 4-х поворотов </a:t>
            </a:r>
            <a:r>
              <a:rPr lang="ru-RU" dirty="0" err="1" smtClean="0"/>
              <a:t>тайла</a:t>
            </a:r>
            <a:r>
              <a:rPr lang="ru-RU" dirty="0" smtClean="0"/>
              <a:t> Васи уникальные</a:t>
            </a:r>
          </a:p>
          <a:p>
            <a:r>
              <a:rPr lang="ru-RU" dirty="0" smtClean="0"/>
              <a:t>Перебрать все позиции всех уникальных поворотов </a:t>
            </a:r>
            <a:r>
              <a:rPr lang="ru-RU" dirty="0" err="1" smtClean="0"/>
              <a:t>тайла</a:t>
            </a:r>
            <a:r>
              <a:rPr lang="ru-RU" dirty="0" smtClean="0"/>
              <a:t> внутри и на границе карты</a:t>
            </a:r>
          </a:p>
          <a:p>
            <a:r>
              <a:rPr lang="ru-RU" dirty="0" smtClean="0"/>
              <a:t>Проверить выполнение требований условия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26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 Formula 8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Моменты столкновений – решения уравнений: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868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 Formula 8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Рассмотрим одно из уравнений. Немного преобразуем его: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ru-RU" smtClean="0"/>
                  <a:t>Столкновение возникает тогда и только тогда: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</a:rPr>
                        <m:t>0 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/>
                            </a:rPr>
                            <m:t>gcd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55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. Grab your seat!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825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G. Grab your seat!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56459" y="5210099"/>
          <a:ext cx="421386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6"/>
                <a:gridCol w="421386"/>
                <a:gridCol w="421386"/>
                <a:gridCol w="421386"/>
                <a:gridCol w="421386"/>
                <a:gridCol w="421386"/>
                <a:gridCol w="421386"/>
                <a:gridCol w="421386"/>
                <a:gridCol w="421386"/>
                <a:gridCol w="421386"/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473680" y="4418228"/>
            <a:ext cx="4196640" cy="2006017"/>
            <a:chOff x="838200" y="2132424"/>
            <a:chExt cx="4213931" cy="1490509"/>
          </a:xfrm>
        </p:grpSpPr>
        <p:sp>
          <p:nvSpPr>
            <p:cNvPr id="6" name="Left Brace 5"/>
            <p:cNvSpPr/>
            <p:nvPr/>
          </p:nvSpPr>
          <p:spPr>
            <a:xfrm rot="16200000">
              <a:off x="1356200" y="2570573"/>
              <a:ext cx="225186" cy="126118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1797851" y="2851164"/>
              <a:ext cx="225186" cy="126118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3878572" y="1819327"/>
              <a:ext cx="225186" cy="126118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3055147" y="2570573"/>
              <a:ext cx="225186" cy="126118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3461030" y="2879747"/>
              <a:ext cx="225186" cy="126118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Left Brace 10"/>
            <p:cNvSpPr/>
            <p:nvPr/>
          </p:nvSpPr>
          <p:spPr>
            <a:xfrm rot="5400000">
              <a:off x="2617386" y="1614424"/>
              <a:ext cx="225186" cy="126118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2199844" y="1806771"/>
              <a:ext cx="225186" cy="126118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b="1" dirty="0"/>
            </a:p>
          </p:txBody>
        </p:sp>
        <p:sp>
          <p:nvSpPr>
            <p:cNvPr id="13" name="Left Brace 12"/>
            <p:cNvSpPr/>
            <p:nvPr/>
          </p:nvSpPr>
          <p:spPr>
            <a:xfrm rot="5400000">
              <a:off x="4308945" y="1614424"/>
              <a:ext cx="225186" cy="126118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14215" y="1268760"/>
                <a:ext cx="834683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ru-RU" sz="2400" dirty="0" smtClean="0"/>
                  <a:t>Рассмотрим все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𝑀</m:t>
                    </m:r>
                    <m:r>
                      <a:rPr lang="en-US" sz="2400" i="1" dirty="0" smtClean="0">
                        <a:latin typeface="Cambria Math" charset="0"/>
                      </a:rPr>
                      <m:t> – </m:t>
                    </m:r>
                    <m:r>
                      <a:rPr lang="en-US" sz="2400" i="1" dirty="0" smtClean="0">
                        <a:latin typeface="Cambria Math" charset="0"/>
                      </a:rPr>
                      <m:t>𝑁</m:t>
                    </m:r>
                    <m:r>
                      <a:rPr lang="en-US" sz="2400" i="1" dirty="0" smtClean="0">
                        <a:latin typeface="Cambria Math" charset="0"/>
                      </a:rPr>
                      <m:t> + 1) </m:t>
                    </m:r>
                  </m:oMath>
                </a14:m>
                <a:r>
                  <a:rPr lang="ru-RU" sz="2400" dirty="0" smtClean="0"/>
                  <a:t>группы из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ru-RU" sz="2400" dirty="0" smtClean="0"/>
                  <a:t> подряд идущих кресел. Среди этих групп выберем ту, в которой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занято наибольшее количество кресел. Данная группа и будет ответом. Основная сложность задачи в том, как найти эту группу быстро.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ru-RU" sz="2400" dirty="0" smtClean="0"/>
                  <a:t>Решение которое перебирать все возможные позиции с которых начинается группа работает в лучшем случае за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𝑂</m:t>
                    </m:r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𝑀</m:t>
                    </m:r>
                    <m:r>
                      <a:rPr lang="en-US" sz="240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ru-RU" sz="2400" dirty="0" smtClean="0"/>
                  <a:t>что слишком медленно.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15" y="1268760"/>
                <a:ext cx="8346831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023" t="-15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05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G. Grab </a:t>
            </a:r>
            <a:r>
              <a:rPr lang="en-US" dirty="0"/>
              <a:t>your seat!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Отсортируем за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𝑂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𝑁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charset="0"/>
                      </a:rPr>
                      <m:t>log</m:t>
                    </m:r>
                    <m:r>
                      <a:rPr lang="en-US" i="1" dirty="0" smtClean="0">
                        <a:latin typeface="Cambria Math" charset="0"/>
                      </a:rPr>
                      <m:t>⁡</m:t>
                    </m:r>
                    <m:r>
                      <a:rPr lang="en-US" i="1" dirty="0" smtClean="0">
                        <a:latin typeface="Cambria Math" charset="0"/>
                      </a:rPr>
                      <m:t>𝑁</m:t>
                    </m:r>
                    <m:r>
                      <a:rPr lang="en-US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ru-RU" dirty="0" smtClean="0"/>
                  <a:t>позиции </a:t>
                </a:r>
                <a:r>
                  <a:rPr lang="ru-RU" dirty="0"/>
                  <a:t>в которых изначально находятся участники</a:t>
                </a:r>
                <a:r>
                  <a:rPr lang="ru-RU" dirty="0" smtClean="0"/>
                  <a:t>.</a:t>
                </a:r>
                <a:endParaRPr lang="ru-RU" i="1" dirty="0"/>
              </a:p>
              <a:p>
                <a:r>
                  <a:rPr lang="ru-RU" dirty="0" smtClean="0"/>
                  <a:t>Будем перебирать позицию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𝑝𝑏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в которой  в начинается группа занятых кресел, и позицию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</m:t>
                    </m:r>
                    <m:r>
                      <a:rPr lang="en-US" i="1" dirty="0" err="1" smtClean="0"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в которой заканчивается группа кресел. Если величина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𝑝𝑒</m:t>
                    </m:r>
                    <m:r>
                      <a:rPr lang="en-US" i="1" dirty="0" smtClean="0">
                        <a:latin typeface="Cambria Math" charset="0"/>
                      </a:rPr>
                      <m:t> – </m:t>
                    </m:r>
                    <m:r>
                      <a:rPr lang="en-US" i="1" dirty="0" err="1" smtClean="0">
                        <a:latin typeface="Cambria Math" charset="0"/>
                      </a:rPr>
                      <m:t>𝑝𝑏</m:t>
                    </m:r>
                    <m:r>
                      <a:rPr lang="en-US" i="1" dirty="0" smtClean="0">
                        <a:latin typeface="Cambria Math" charset="0"/>
                      </a:rPr>
                      <m:t> – 1 &gt; </m:t>
                    </m:r>
                    <m:r>
                      <a:rPr lang="en-US" i="1" dirty="0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 двигаем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𝑝𝑏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в противном случае можем увеличить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𝑝𝑒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927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G. Grab your seat!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997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4506"/>
              </p:ext>
            </p:extLst>
          </p:nvPr>
        </p:nvGraphicFramePr>
        <p:xfrm>
          <a:off x="457200" y="1844824"/>
          <a:ext cx="663508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508"/>
                <a:gridCol w="663508"/>
                <a:gridCol w="663508"/>
                <a:gridCol w="663508"/>
                <a:gridCol w="663508"/>
                <a:gridCol w="663508"/>
                <a:gridCol w="663508"/>
                <a:gridCol w="663508"/>
                <a:gridCol w="663508"/>
                <a:gridCol w="663508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pb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pe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342744"/>
              </p:ext>
            </p:extLst>
          </p:nvPr>
        </p:nvGraphicFramePr>
        <p:xfrm>
          <a:off x="455597" y="2488698"/>
          <a:ext cx="663668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pb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pe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11073"/>
              </p:ext>
            </p:extLst>
          </p:nvPr>
        </p:nvGraphicFramePr>
        <p:xfrm>
          <a:off x="455597" y="3157543"/>
          <a:ext cx="663668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</a:tblGrid>
              <a:tr h="28088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pb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pe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363104"/>
              </p:ext>
            </p:extLst>
          </p:nvPr>
        </p:nvGraphicFramePr>
        <p:xfrm>
          <a:off x="455600" y="3789039"/>
          <a:ext cx="663668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</a:tblGrid>
              <a:tr h="26040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pb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pe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684389"/>
              </p:ext>
            </p:extLst>
          </p:nvPr>
        </p:nvGraphicFramePr>
        <p:xfrm>
          <a:off x="455597" y="4413476"/>
          <a:ext cx="663668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</a:tblGrid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pb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pe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198786"/>
              </p:ext>
            </p:extLst>
          </p:nvPr>
        </p:nvGraphicFramePr>
        <p:xfrm>
          <a:off x="455597" y="5095666"/>
          <a:ext cx="663668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</a:tblGrid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pb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pe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14464"/>
              </p:ext>
            </p:extLst>
          </p:nvPr>
        </p:nvGraphicFramePr>
        <p:xfrm>
          <a:off x="455597" y="5777856"/>
          <a:ext cx="663668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  <a:gridCol w="663668"/>
              </a:tblGrid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pb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pe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08304" y="1819563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Корректно!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308304" y="243817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Корректно!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277470" y="3129236"/>
            <a:ext cx="147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Не корректно!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277470" y="4385169"/>
            <a:ext cx="147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Не корректно!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277470" y="375720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Корректно!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2703" y="5109374"/>
            <a:ext cx="147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Не корректно!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272703" y="5745887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Корректно!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3939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H. Heal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996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H. Heal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628800"/>
                <a:ext cx="8229600" cy="4525963"/>
              </a:xfrm>
            </p:spPr>
            <p:txBody>
              <a:bodyPr/>
              <a:lstStyle/>
              <a:p>
                <a:r>
                  <a:rPr lang="ru-RU" dirty="0" smtClean="0"/>
                  <a:t>Очевидно, битва закончится не позднее чем через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ru-RU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r>
                  <a:rPr lang="ru-RU" dirty="0" smtClean="0"/>
                  <a:t>Просто промоделируем течение времени</a:t>
                </a:r>
              </a:p>
              <a:p>
                <a:r>
                  <a:rPr lang="ru-RU" dirty="0" smtClean="0"/>
                  <a:t>Обратите внимание: каждый персонаж выполнит действие в первую же секунду боя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628800"/>
                <a:ext cx="8229600" cy="4525963"/>
              </a:xfrm>
              <a:blipFill rotWithShape="1">
                <a:blip r:embed="rId2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154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Is It Tetris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676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Is It Tetris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Любая фигурка из четырех элементов – фигурка Тетриса</a:t>
            </a:r>
          </a:p>
          <a:p>
            <a:r>
              <a:rPr lang="ru-RU" dirty="0" smtClean="0"/>
              <a:t>Достаточно посчитать количество связных фигурок размера четыре</a:t>
            </a:r>
          </a:p>
          <a:p>
            <a:r>
              <a:rPr lang="ru-RU" dirty="0" smtClean="0"/>
              <a:t>Например,   отмечать фигурки поиском в глубину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88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 BOMB HAS BEEN PLANTED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870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J. Jump!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44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J. Jump!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Рассмотрим граф, каждая вершина графа соответствует кувшинке в один из моментов времени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 0 до 1000. Всего </a:t>
                </a:r>
                <a:r>
                  <a:rPr lang="ru-RU" i="1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𝑊</m:t>
                    </m:r>
                    <m:r>
                      <a:rPr lang="ru-RU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i="1" dirty="0" smtClean="0">
                        <a:latin typeface="Cambria Math" charset="0"/>
                      </a:rPr>
                      <m:t>𝐻</m:t>
                    </m:r>
                    <m:r>
                      <a:rPr lang="ru-RU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i="1" dirty="0" smtClean="0">
                        <a:latin typeface="Cambria Math" charset="0"/>
                      </a:rPr>
                      <m:t>100</m:t>
                    </m:r>
                    <m:r>
                      <a:rPr lang="ru-RU" i="1" dirty="0" smtClean="0">
                        <a:latin typeface="Cambria Math" charset="0"/>
                      </a:rPr>
                      <m:t>1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ru-RU" dirty="0" smtClean="0"/>
                  <a:t>вершин.</a:t>
                </a:r>
              </a:p>
              <a:p>
                <a:r>
                  <a:rPr lang="ru-RU" dirty="0" smtClean="0"/>
                  <a:t>Ребра в графе – допустимые прыжки между кувшинками</a:t>
                </a:r>
              </a:p>
              <a:p>
                <a:r>
                  <a:rPr lang="ru-RU" dirty="0"/>
                  <a:t>Необходимо написать алгоритм нахождения кратчайшего расстояния в невзвешенном графе. Например, с помощью поиска в ширину или </a:t>
                </a:r>
                <a:r>
                  <a:rPr lang="ru-RU" dirty="0" err="1" smtClean="0"/>
                  <a:t>Дейкстры</a:t>
                </a:r>
                <a:r>
                  <a:rPr lang="ru-RU" dirty="0" smtClean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2"/>
                <a:stretch>
                  <a:fillRect l="-1704" t="-2564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817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J. </a:t>
            </a:r>
            <a:r>
              <a:rPr lang="en-US" smtClean="0"/>
              <a:t>Jump!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Подводные камни:</a:t>
            </a:r>
          </a:p>
          <a:p>
            <a:pPr lvl="1"/>
            <a:r>
              <a:rPr lang="ru-RU" dirty="0" smtClean="0"/>
              <a:t>Иногда надо подождать на берегу и прыгнуть первый раз на кувшинку после того как она всплывет не первый, а второй, третий и т.д. </a:t>
            </a:r>
            <a:r>
              <a:rPr lang="ru-RU" dirty="0"/>
              <a:t>р</a:t>
            </a:r>
            <a:r>
              <a:rPr lang="ru-RU" dirty="0" smtClean="0"/>
              <a:t>аз.</a:t>
            </a:r>
          </a:p>
          <a:p>
            <a:pPr lvl="1"/>
            <a:r>
              <a:rPr lang="ru-RU" dirty="0" smtClean="0"/>
              <a:t>Необходимо нескольких секунд стоять на кувшинке.</a:t>
            </a:r>
          </a:p>
          <a:p>
            <a:pPr lvl="1"/>
            <a:r>
              <a:rPr lang="ru-RU" dirty="0" smtClean="0"/>
              <a:t>Необходимо сделать шаг влево.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08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K. Key number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66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K. Key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Считать число как строку и вывести ее задом наперед. </a:t>
            </a:r>
          </a:p>
          <a:p>
            <a:r>
              <a:rPr lang="ru-RU" dirty="0" smtClean="0"/>
              <a:t>См. задачу</a:t>
            </a:r>
            <a:r>
              <a:rPr lang="en-US" dirty="0" smtClean="0"/>
              <a:t> “B” </a:t>
            </a:r>
            <a:r>
              <a:rPr lang="ru-RU" dirty="0" smtClean="0"/>
              <a:t>пробного тура.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L. Looking for Next String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453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L. Looking for Next String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Следующей строки нет только для строки вида</a:t>
            </a:r>
          </a:p>
          <a:p>
            <a:pPr marL="0" indent="0" algn="ctr">
              <a:buNone/>
            </a:pPr>
            <a:r>
              <a:rPr lang="en-US" dirty="0" err="1" smtClean="0"/>
              <a:t>zzzzz</a:t>
            </a:r>
            <a:r>
              <a:rPr lang="en-US" dirty="0" smtClean="0"/>
              <a:t>...</a:t>
            </a:r>
            <a:r>
              <a:rPr lang="en-US" dirty="0" err="1" smtClean="0"/>
              <a:t>zz</a:t>
            </a:r>
            <a:endParaRPr lang="en-US" dirty="0" smtClean="0"/>
          </a:p>
          <a:p>
            <a:r>
              <a:rPr lang="ru-RU" dirty="0" smtClean="0"/>
              <a:t>Найти самый правый </a:t>
            </a:r>
            <a:r>
              <a:rPr lang="ru-RU" dirty="0" err="1" smtClean="0"/>
              <a:t>не-</a:t>
            </a:r>
            <a:r>
              <a:rPr lang="en-US" dirty="0" smtClean="0"/>
              <a:t>Z</a:t>
            </a:r>
            <a:r>
              <a:rPr lang="ru-RU" dirty="0" smtClean="0"/>
              <a:t>, заменить его на следующий в алфавите, все, что правее заменить на </a:t>
            </a:r>
            <a:r>
              <a:rPr lang="en-US" dirty="0" smtClean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74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 Bomb Has Been Planted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925144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Каким-либо алгоритмом (алгоритм </a:t>
                </a:r>
                <a:r>
                  <a:rPr lang="ru-RU" dirty="0" err="1" smtClean="0"/>
                  <a:t>Дейкстры</a:t>
                </a:r>
                <a:r>
                  <a:rPr lang="ru-RU" dirty="0" smtClean="0"/>
                  <a:t>, алгоритм </a:t>
                </a:r>
                <a:r>
                  <a:rPr lang="ru-RU" dirty="0" err="1" smtClean="0"/>
                  <a:t>Флойда</a:t>
                </a:r>
                <a:r>
                  <a:rPr lang="ru-RU" dirty="0" smtClean="0"/>
                  <a:t>, поиск в ширину) найти расстояния между вершинами (</a:t>
                </a:r>
                <a:r>
                  <a:rPr lang="en-US" dirty="0" smtClean="0"/>
                  <a:t>A,B), (A,C), (B,C)</a:t>
                </a:r>
              </a:p>
              <a:p>
                <a:r>
                  <a:rPr lang="ru-RU" dirty="0" smtClean="0"/>
                  <a:t>Для разминирования над либо сначала пройти из </a:t>
                </a:r>
                <a:r>
                  <a:rPr lang="en-US" dirty="0" smtClean="0"/>
                  <a:t>C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A, </a:t>
                </a:r>
                <a:r>
                  <a:rPr lang="ru-RU" dirty="0" smtClean="0"/>
                  <a:t>затем из </a:t>
                </a:r>
                <a:r>
                  <a:rPr lang="en-US" dirty="0" smtClean="0"/>
                  <a:t>A</a:t>
                </a:r>
                <a:r>
                  <a:rPr lang="ru-RU" dirty="0" smtClean="0"/>
                  <a:t> в </a:t>
                </a:r>
                <a:r>
                  <a:rPr lang="en-US" dirty="0" smtClean="0"/>
                  <a:t>B, </a:t>
                </a:r>
                <a:r>
                  <a:rPr lang="ru-RU" dirty="0" smtClean="0"/>
                  <a:t>либо наоборот</a:t>
                </a:r>
                <a:endParaRPr lang="en-US" dirty="0" smtClean="0"/>
              </a:p>
              <a:p>
                <a:r>
                  <a:rPr lang="ru-RU" dirty="0" smtClean="0"/>
                  <a:t>Ответ на задачу: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(</m:t>
                      </m:r>
                      <m:r>
                        <a:rPr lang="en-US" i="1" dirty="0" smtClean="0">
                          <a:latin typeface="Cambria Math" charset="0"/>
                        </a:rPr>
                        <m:t>𝑀𝑖𝑛</m:t>
                      </m:r>
                      <m:r>
                        <a:rPr lang="en-US" i="1" dirty="0" smtClean="0">
                          <a:latin typeface="Cambria Math" charset="0"/>
                        </a:rPr>
                        <m:t>(</m:t>
                      </m:r>
                      <m:r>
                        <a:rPr lang="en-US" i="1" dirty="0" smtClean="0">
                          <a:latin typeface="Cambria Math" charset="0"/>
                        </a:rPr>
                        <m:t>𝐷</m:t>
                      </m:r>
                      <m:r>
                        <a:rPr lang="en-US" i="1" dirty="0" smtClean="0">
                          <a:latin typeface="Cambria Math" charset="0"/>
                        </a:rPr>
                        <m:t>(</m:t>
                      </m:r>
                      <m:r>
                        <a:rPr lang="en-US" i="1" dirty="0" smtClean="0">
                          <a:latin typeface="Cambria Math" charset="0"/>
                        </a:rPr>
                        <m:t>𝐴</m:t>
                      </m:r>
                      <m:r>
                        <a:rPr lang="en-US" i="1" dirty="0" smtClean="0">
                          <a:latin typeface="Cambria Math" charset="0"/>
                        </a:rPr>
                        <m:t>,</m:t>
                      </m:r>
                      <m:r>
                        <a:rPr lang="en-US" i="1" dirty="0" smtClean="0">
                          <a:latin typeface="Cambria Math" charset="0"/>
                        </a:rPr>
                        <m:t>𝐶</m:t>
                      </m:r>
                      <m:r>
                        <a:rPr lang="en-US" i="1" dirty="0" smtClean="0">
                          <a:latin typeface="Cambria Math" charset="0"/>
                        </a:rPr>
                        <m:t>), </m:t>
                      </m:r>
                      <m:r>
                        <a:rPr lang="en-US" i="1" dirty="0" smtClean="0">
                          <a:latin typeface="Cambria Math" charset="0"/>
                        </a:rPr>
                        <m:t>𝐷</m:t>
                      </m:r>
                      <m:r>
                        <a:rPr lang="en-US" i="1" dirty="0" smtClean="0">
                          <a:latin typeface="Cambria Math" charset="0"/>
                        </a:rPr>
                        <m:t>(</m:t>
                      </m:r>
                      <m:r>
                        <a:rPr lang="en-US" i="1" dirty="0" smtClean="0">
                          <a:latin typeface="Cambria Math" charset="0"/>
                        </a:rPr>
                        <m:t>𝐵</m:t>
                      </m:r>
                      <m:r>
                        <a:rPr lang="en-US" i="1" dirty="0" smtClean="0">
                          <a:latin typeface="Cambria Math" charset="0"/>
                        </a:rPr>
                        <m:t>,</m:t>
                      </m:r>
                      <m:r>
                        <a:rPr lang="en-US" i="1" dirty="0" smtClean="0">
                          <a:latin typeface="Cambria Math" charset="0"/>
                        </a:rPr>
                        <m:t>𝐶</m:t>
                      </m:r>
                      <m:r>
                        <a:rPr lang="en-US" i="1" dirty="0" smtClean="0">
                          <a:latin typeface="Cambria Math" charset="0"/>
                        </a:rPr>
                        <m:t>)) + </m:t>
                      </m:r>
                      <m:r>
                        <a:rPr lang="en-US" i="1" dirty="0" smtClean="0">
                          <a:latin typeface="Cambria Math" charset="0"/>
                        </a:rPr>
                        <m:t>𝐷</m:t>
                      </m:r>
                      <m:r>
                        <a:rPr lang="en-US" i="1" dirty="0" smtClean="0">
                          <a:latin typeface="Cambria Math" charset="0"/>
                        </a:rPr>
                        <m:t>(</m:t>
                      </m:r>
                      <m:r>
                        <a:rPr lang="en-US" i="1" dirty="0" smtClean="0">
                          <a:latin typeface="Cambria Math" charset="0"/>
                        </a:rPr>
                        <m:t>𝐴</m:t>
                      </m:r>
                      <m:r>
                        <a:rPr lang="en-US" i="1" dirty="0" smtClean="0">
                          <a:latin typeface="Cambria Math" charset="0"/>
                        </a:rPr>
                        <m:t>,</m:t>
                      </m:r>
                      <m:r>
                        <a:rPr lang="en-US" i="1" dirty="0" smtClean="0">
                          <a:latin typeface="Cambria Math" charset="0"/>
                        </a:rPr>
                        <m:t>𝐵</m:t>
                      </m:r>
                      <m:r>
                        <a:rPr lang="en-US" i="1" dirty="0" smtClean="0">
                          <a:latin typeface="Cambria Math" charset="0"/>
                        </a:rPr>
                        <m:t>)) ∗ 4 + 10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925144"/>
              </a:xfrm>
              <a:blipFill rotWithShape="0">
                <a:blip r:embed="rId2"/>
                <a:stretch>
                  <a:fillRect l="-1691" t="-1611" b="-4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68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. CSS IS AWESOME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Rounded Rectangle 2"/>
          <p:cNvSpPr/>
          <p:nvPr/>
        </p:nvSpPr>
        <p:spPr>
          <a:xfrm>
            <a:off x="1259632" y="4509120"/>
            <a:ext cx="280831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. CSS is Awesome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 smtClean="0"/>
                  <a:t>Площадь исходного прямоугольника (без скругленных углов) равна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𝑊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i="1" dirty="0" smtClean="0">
                        <a:latin typeface="Cambria Math" charset="0"/>
                      </a:rPr>
                      <m:t>𝐻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Посчитаем площадь недостающих частей прямоугольника: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771800" y="3789039"/>
            <a:ext cx="3744416" cy="2337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71800" y="3789038"/>
            <a:ext cx="3744416" cy="23371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. CSS is Awesome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:r>
                  <a:rPr lang="ru-RU" dirty="0" smtClean="0"/>
                  <a:t>Площадь каждого такого «куска» квадрата для </a:t>
                </a:r>
                <a:r>
                  <a:rPr lang="ru-RU" dirty="0" err="1" smtClean="0"/>
                  <a:t>скругления</a:t>
                </a:r>
                <a:r>
                  <a:rPr lang="ru-RU" dirty="0" smtClean="0"/>
                  <a:t> радиуса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равна: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𝑆</m:t>
                    </m:r>
                    <m:r>
                      <a:rPr lang="en-US" i="1" dirty="0" smtClean="0">
                        <a:latin typeface="Cambria Math" charset="0"/>
                      </a:rPr>
                      <m:t> = </m:t>
                    </m:r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charset="0"/>
                      </a:rPr>
                      <m:t> – 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f>
                      <m:fPr>
                        <m:ctrlPr>
                          <a:rPr lang="el-GR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31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. Decompressing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87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. Decompressing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ru-RU" dirty="0" smtClean="0"/>
              <a:t>По «общему правилу» и «исключениям» построить таблицу – значение красоты для каждой пары яркостей</a:t>
            </a:r>
          </a:p>
          <a:p>
            <a:r>
              <a:rPr lang="ru-RU" dirty="0" smtClean="0"/>
              <a:t>Сначала посчитаем значения </a:t>
            </a:r>
            <a:r>
              <a:rPr lang="ru-RU" dirty="0"/>
              <a:t>С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][j][k] –</a:t>
            </a:r>
            <a:r>
              <a:rPr lang="ru-RU" dirty="0" smtClean="0"/>
              <a:t>максимальное значение красоты растянутого отрезка, если исходный пиксель имел яркость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ru-RU" dirty="0" smtClean="0"/>
              <a:t>отрезок начинается с пикселя яркости </a:t>
            </a:r>
            <a:r>
              <a:rPr lang="en-US" dirty="0" smtClean="0"/>
              <a:t>j</a:t>
            </a:r>
            <a:r>
              <a:rPr lang="ru-RU" dirty="0" smtClean="0"/>
              <a:t> и заканчивается пикселем яркости </a:t>
            </a:r>
            <a:r>
              <a:rPr lang="en-US" dirty="0" smtClean="0"/>
              <a:t>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8023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984</Words>
  <Application>Microsoft Macintosh PowerPoint</Application>
  <PresentationFormat>On-screen Show (4:3)</PresentationFormat>
  <Paragraphs>131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Cambria Math</vt:lpstr>
      <vt:lpstr>Arial</vt:lpstr>
      <vt:lpstr>Тема Office</vt:lpstr>
      <vt:lpstr>A. Another game</vt:lpstr>
      <vt:lpstr>A. Another Game</vt:lpstr>
      <vt:lpstr>B. BOMB HAS BEEN PLANTED </vt:lpstr>
      <vt:lpstr>B. Bomb Has Been Planted</vt:lpstr>
      <vt:lpstr>C. CSS IS AWESOME</vt:lpstr>
      <vt:lpstr>C. CSS is Awesome</vt:lpstr>
      <vt:lpstr>C. CSS is Awesome</vt:lpstr>
      <vt:lpstr>D. Decompressing</vt:lpstr>
      <vt:lpstr>D. Decompressing</vt:lpstr>
      <vt:lpstr>D. Decompressing</vt:lpstr>
      <vt:lpstr>D. Decompressing</vt:lpstr>
      <vt:lpstr>D. Decompressing</vt:lpstr>
      <vt:lpstr>D. Decompressing</vt:lpstr>
      <vt:lpstr>D. Decompressing</vt:lpstr>
      <vt:lpstr>D. Decompressing</vt:lpstr>
      <vt:lpstr>E. Equation</vt:lpstr>
      <vt:lpstr>E. Equation</vt:lpstr>
      <vt:lpstr>F. Formula 8</vt:lpstr>
      <vt:lpstr>F. Formula 8</vt:lpstr>
      <vt:lpstr>F. Formula 8</vt:lpstr>
      <vt:lpstr>F. Formula 8</vt:lpstr>
      <vt:lpstr>G. Grab your seat!</vt:lpstr>
      <vt:lpstr>G. Grab your seat!</vt:lpstr>
      <vt:lpstr>G. Grab your seat!</vt:lpstr>
      <vt:lpstr>G. Grab your seat!</vt:lpstr>
      <vt:lpstr>H. Heal</vt:lpstr>
      <vt:lpstr>H. Heal</vt:lpstr>
      <vt:lpstr>I. Is It Tetris</vt:lpstr>
      <vt:lpstr>I. Is It Tetris</vt:lpstr>
      <vt:lpstr>J. Jump!</vt:lpstr>
      <vt:lpstr>J. Jump!</vt:lpstr>
      <vt:lpstr>J. Jump!</vt:lpstr>
      <vt:lpstr>K. Key number</vt:lpstr>
      <vt:lpstr>K. Key Number</vt:lpstr>
      <vt:lpstr>L. Looking for Next String</vt:lpstr>
      <vt:lpstr>L. Looking for Next String</vt:lpstr>
    </vt:vector>
  </TitlesOfParts>
  <Company>Yandex,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A. Lopatkin</dc:creator>
  <cp:lastModifiedBy>Microsoft Office User</cp:lastModifiedBy>
  <cp:revision>38</cp:revision>
  <dcterms:created xsi:type="dcterms:W3CDTF">2015-11-15T07:20:08Z</dcterms:created>
  <dcterms:modified xsi:type="dcterms:W3CDTF">2015-11-15T11:43:51Z</dcterms:modified>
</cp:coreProperties>
</file>