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8" r:id="rId6"/>
    <p:sldId id="266" r:id="rId7"/>
    <p:sldId id="267" r:id="rId8"/>
    <p:sldId id="260" r:id="rId9"/>
    <p:sldId id="261" r:id="rId10"/>
    <p:sldId id="262" r:id="rId11"/>
    <p:sldId id="263" r:id="rId12"/>
    <p:sldId id="269" r:id="rId13"/>
    <p:sldId id="264" r:id="rId14"/>
  </p:sldIdLst>
  <p:sldSz cx="9144000" cy="5143500" type="screen16x9"/>
  <p:notesSz cx="6858000" cy="9144000"/>
  <p:embeddedFontLst>
    <p:embeddedFont>
      <p:font typeface="Average" panose="020B0604020202020204" charset="0"/>
      <p:regular r:id="rId16"/>
    </p:embeddedFont>
    <p:embeddedFont>
      <p:font typeface="Oswald" panose="00000500000000000000"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2"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43089f588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43089f588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43089f588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43089f588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43089f588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43089f588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3089f588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43089f588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3089f588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3089f588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43089f588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43089f588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43089f588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43089f588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3089f588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43089f588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86800" y="549700"/>
            <a:ext cx="7970400" cy="2182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An analysis of food deserts in different geographic locations in the U.S</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dirty="0"/>
              <a:t>Presenters: Ethan Clark, Jordon Clements, </a:t>
            </a:r>
            <a:endParaRPr dirty="0"/>
          </a:p>
          <a:p>
            <a:pPr marL="0" lvl="0" indent="0" algn="ctr" rtl="0">
              <a:spcBef>
                <a:spcPts val="0"/>
              </a:spcBef>
              <a:spcAft>
                <a:spcPts val="0"/>
              </a:spcAft>
              <a:buNone/>
            </a:pPr>
            <a:r>
              <a:rPr lang="en" dirty="0"/>
              <a:t>Rebecca Greber, &amp; Katie Macys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Conclusion/further study:</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US" dirty="0"/>
              <a:t>Much of the data on food deserts has been collected nationally at a county level.   This may accurately reflect conditions in rural areas, but clearly does not in urban areas.    Studies by census block in urban areas, as have been done for a few neighborhoods in specific cities, would much better demonstrate food inequality.</a:t>
            </a:r>
          </a:p>
          <a:p>
            <a:pPr marL="0" lvl="0" indent="0" algn="l" rtl="0">
              <a:spcBef>
                <a:spcPts val="0"/>
              </a:spcBef>
              <a:spcAft>
                <a:spcPts val="1200"/>
              </a:spcAft>
              <a:buNone/>
            </a:pPr>
            <a:r>
              <a:rPr lang="en-US" dirty="0"/>
              <a:t>Data collected reflects those households who answered surveys or participated in studies.   Households with undocumented residents, or limited English speakers, may not have been represented, yet may represent populations of significant food inequity.  Work with community advocates might develop ways to collect data on these groups.</a:t>
            </a:r>
          </a:p>
          <a:p>
            <a:pPr marL="0" lvl="0" indent="0" algn="l" rtl="0">
              <a:spcBef>
                <a:spcPts val="0"/>
              </a:spcBef>
              <a:spcAft>
                <a:spcPts val="1200"/>
              </a:spcAft>
              <a:buNone/>
            </a:pPr>
            <a:r>
              <a:rPr lang="en-US" dirty="0"/>
              <a:t>There may be significant differences in access and equity in geographic regions.  The USDA 2009 report identifies a few trends such as proximity to a grocery store being higher in the northeast, and access to vegetables being higher in California.   This is in part due to local production and supply chain issues.  To develop programs that will successfully increase food equity,  regional differences must be identified systematically, so the causes of these differences can be examined.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Policy and impact:</a:t>
            </a:r>
            <a:endParaRPr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114300" indent="0">
              <a:buNone/>
            </a:pPr>
            <a:r>
              <a:rPr lang="en" dirty="0">
                <a:latin typeface="Times New Roman" panose="02020603050405020304" pitchFamily="18" charset="0"/>
              </a:rPr>
              <a:t>Food deserts do not necessarily mean food insecurity.   USDA Food Security Supplement surveys reported that 3.1%  of  U.S. households surveyed said they sometimes or often did not have enough to eat, 16% reported that they had enough to eat but not always the kinds of foods they wanted to eat, and 81% reported t</a:t>
            </a:r>
            <a:r>
              <a:rPr lang="en-US" dirty="0">
                <a:latin typeface="Times New Roman" panose="02020603050405020304" pitchFamily="18" charset="0"/>
              </a:rPr>
              <a:t>ha</a:t>
            </a:r>
            <a:r>
              <a:rPr lang="en" dirty="0">
                <a:latin typeface="Times New Roman" panose="02020603050405020304" pitchFamily="18" charset="0"/>
              </a:rPr>
              <a:t>t they always had access to the kinds of foods they wanted to eat.   Of those who could not get the kinds of foods they wanted, half said it was too difficult to get to the store or the store did not have those foods.  These reports did not consider the nutritional value of the foods.</a:t>
            </a:r>
          </a:p>
          <a:p>
            <a:pPr marL="114300" indent="0" algn="l">
              <a:buNone/>
            </a:pPr>
            <a:endParaRPr lang="en" dirty="0">
              <a:latin typeface="Times New Roman" panose="02020603050405020304" pitchFamily="18" charset="0"/>
            </a:endParaRPr>
          </a:p>
          <a:p>
            <a:pPr marL="114300" indent="0" algn="l">
              <a:buNone/>
            </a:pPr>
            <a:r>
              <a:rPr lang="en" dirty="0">
                <a:latin typeface="Times New Roman" panose="02020603050405020304" pitchFamily="18" charset="0"/>
              </a:rPr>
              <a:t>The problem of food inequity in the United States is not one of lack of availability.  The USDA estimates that 34% of food in the United States is wasted.    </a:t>
            </a:r>
            <a:r>
              <a:rPr lang="en">
                <a:latin typeface="Times New Roman" panose="02020603050405020304" pitchFamily="18" charset="0"/>
              </a:rPr>
              <a:t>Food inequtity in this environment is unconscionable.</a:t>
            </a:r>
            <a:endParaRPr lang="en" dirty="0">
              <a:latin typeface="Times New Roman" panose="02020603050405020304" pitchFamily="18" charset="0"/>
            </a:endParaRPr>
          </a:p>
          <a:p>
            <a:pPr marL="114300" indent="0" algn="l">
              <a:buNone/>
            </a:pPr>
            <a:endParaRPr lang="en" dirty="0">
              <a:latin typeface="Times New Roman" panose="02020603050405020304" pitchFamily="18" charset="0"/>
            </a:endParaRPr>
          </a:p>
          <a:p>
            <a:pPr marL="114300" indent="0" algn="l">
              <a:buNone/>
            </a:pPr>
            <a:r>
              <a:rPr lang="en" dirty="0">
                <a:latin typeface="Times New Roman" panose="02020603050405020304" pitchFamily="18" charset="0"/>
              </a:rPr>
              <a:t>Many studies have been conducted on food deserts in the United States over the last 20 years.   Many programs have been developed to address the issue of food inequality by federal, state, and local governments, and by private organizations.   Hundreds of millions of dollars have been spent on these programs.  Yet despite these efforts, food inequity continues.  </a:t>
            </a:r>
          </a:p>
          <a:p>
            <a:pPr marL="114300" indent="0" algn="l">
              <a:buNone/>
            </a:pPr>
            <a:endParaRPr lang="en" dirty="0">
              <a:latin typeface="Times New Roman" panose="02020603050405020304" pitchFamily="18" charset="0"/>
            </a:endParaRPr>
          </a:p>
          <a:p>
            <a:pPr marL="114300" indent="0" algn="l">
              <a:buNone/>
            </a:pPr>
            <a:r>
              <a:rPr lang="en" dirty="0">
                <a:latin typeface="Times New Roman" panose="02020603050405020304" pitchFamily="18" charset="0"/>
              </a:rPr>
              <a:t>The problem may appear intractable because approaches have been developed without adequate nnderstandin of the reasons for the ongoing inequities, and without involvement of communities.</a:t>
            </a:r>
          </a:p>
          <a:p>
            <a:pPr marL="0" lvl="0" indent="0" algn="l" rtl="0">
              <a:spcBef>
                <a:spcPts val="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CD65-3C77-6A5F-5AE8-272191157B24}"/>
              </a:ext>
            </a:extLst>
          </p:cNvPr>
          <p:cNvSpPr>
            <a:spLocks noGrp="1"/>
          </p:cNvSpPr>
          <p:nvPr>
            <p:ph type="title"/>
          </p:nvPr>
        </p:nvSpPr>
        <p:spPr/>
        <p:txBody>
          <a:bodyPr>
            <a:normAutofit fontScale="90000"/>
          </a:bodyPr>
          <a:lstStyle/>
          <a:p>
            <a:r>
              <a:rPr lang="en" dirty="0"/>
              <a:t>Policy and impact (cont’d)</a:t>
            </a:r>
            <a:endParaRPr lang="en-US" dirty="0"/>
          </a:p>
        </p:txBody>
      </p:sp>
      <p:sp>
        <p:nvSpPr>
          <p:cNvPr id="3" name="Text Placeholder 2">
            <a:extLst>
              <a:ext uri="{FF2B5EF4-FFF2-40B4-BE49-F238E27FC236}">
                <a16:creationId xmlns:a16="http://schemas.microsoft.com/office/drawing/2014/main" id="{1474D70E-2A28-8D8E-FFA1-66EEBDFD73E1}"/>
              </a:ext>
            </a:extLst>
          </p:cNvPr>
          <p:cNvSpPr>
            <a:spLocks noGrp="1"/>
          </p:cNvSpPr>
          <p:nvPr>
            <p:ph type="body" idx="1"/>
          </p:nvPr>
        </p:nvSpPr>
        <p:spPr/>
        <p:txBody>
          <a:bodyPr>
            <a:normAutofit lnSpcReduction="10000"/>
          </a:bodyPr>
          <a:lstStyle/>
          <a:p>
            <a:r>
              <a:rPr lang="en-US" dirty="0"/>
              <a:t>The USDA estimates that all inequity in access to nutritious food for SNAP recipients could be eliminated by changes in SNAP spending of 15% of the annual SNAP budget to support healthy food choices.  These changes would pose numerous ethical questions, but they should be considered.</a:t>
            </a:r>
          </a:p>
          <a:p>
            <a:endParaRPr lang="en-US" dirty="0"/>
          </a:p>
          <a:p>
            <a:r>
              <a:rPr lang="en-US" dirty="0"/>
              <a:t>Programs that have been successful at grass-roots levels in individual cities could be developed and supported using the federal initiatives announced in June, 2022 </a:t>
            </a:r>
          </a:p>
          <a:p>
            <a:pPr lvl="1"/>
            <a:r>
              <a:rPr lang="en-US" dirty="0"/>
              <a:t>Urban agriculture</a:t>
            </a:r>
          </a:p>
          <a:p>
            <a:pPr lvl="1"/>
            <a:r>
              <a:rPr lang="en-US" dirty="0"/>
              <a:t>City farm to table</a:t>
            </a:r>
          </a:p>
          <a:p>
            <a:pPr lvl="1"/>
            <a:r>
              <a:rPr lang="en-US" dirty="0"/>
              <a:t>Community-sponsored agriculture</a:t>
            </a:r>
          </a:p>
          <a:p>
            <a:pPr lvl="1"/>
            <a:r>
              <a:rPr lang="en-US" dirty="0"/>
              <a:t>Grants, loans, and technical support for affordable, healthy restaurants started by community members</a:t>
            </a:r>
          </a:p>
        </p:txBody>
      </p:sp>
    </p:spTree>
    <p:extLst>
      <p:ext uri="{BB962C8B-B14F-4D97-AF65-F5344CB8AC3E}">
        <p14:creationId xmlns:p14="http://schemas.microsoft.com/office/powerpoint/2010/main" val="367932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 food deserts look in urban, suburban, and rural areas?</a:t>
            </a:r>
            <a:endParaRPr/>
          </a:p>
          <a:p>
            <a:pPr marL="0" lvl="0" indent="0" algn="l" rtl="0">
              <a:spcBef>
                <a:spcPts val="1200"/>
              </a:spcBef>
              <a:spcAft>
                <a:spcPts val="0"/>
              </a:spcAft>
              <a:buNone/>
            </a:pPr>
            <a:r>
              <a:rPr lang="en"/>
              <a:t>What are the similarities and difference among different geographical areas?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Datasets from: Food Environment Atlas 2018 and the United States Census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Definitions:</a:t>
            </a:r>
            <a:endParaRPr dirty="0"/>
          </a:p>
        </p:txBody>
      </p:sp>
      <p:sp>
        <p:nvSpPr>
          <p:cNvPr id="78" name="Google Shape;78;p16"/>
          <p:cNvSpPr txBox="1">
            <a:spLocks noGrp="1"/>
          </p:cNvSpPr>
          <p:nvPr>
            <p:ph type="body" idx="1"/>
          </p:nvPr>
        </p:nvSpPr>
        <p:spPr>
          <a:xfrm>
            <a:off x="311700" y="1125581"/>
            <a:ext cx="8520600" cy="3416400"/>
          </a:xfrm>
          <a:prstGeom prst="rect">
            <a:avLst/>
          </a:prstGeom>
        </p:spPr>
        <p:txBody>
          <a:bodyPr spcFirstLastPara="1" wrap="square" lIns="91425" tIns="91425" rIns="91425" bIns="91425" anchor="t" anchorCtr="0">
            <a:normAutofit/>
          </a:bodyPr>
          <a:lstStyle/>
          <a:p>
            <a:pPr marL="114300" indent="0" algn="l">
              <a:buNone/>
            </a:pPr>
            <a:r>
              <a:rPr lang="en" dirty="0">
                <a:latin typeface="Times New Roman" panose="02020603050405020304" pitchFamily="18" charset="0"/>
              </a:rPr>
              <a:t>Food Desert:   </a:t>
            </a:r>
            <a:r>
              <a:rPr lang="en-US" sz="1800" b="0" i="0" u="none" strike="noStrike" baseline="0" dirty="0">
                <a:latin typeface="Times New Roman" panose="02020603050405020304" pitchFamily="18" charset="0"/>
              </a:rPr>
              <a:t>“An area in the United States with limited access to affordable </a:t>
            </a:r>
          </a:p>
          <a:p>
            <a:pPr marL="114300" indent="0" algn="l">
              <a:buNone/>
            </a:pPr>
            <a:r>
              <a:rPr lang="en-US" sz="1800" b="0" i="0" u="none" strike="noStrike" baseline="0" dirty="0">
                <a:latin typeface="Times New Roman" panose="02020603050405020304" pitchFamily="18" charset="0"/>
              </a:rPr>
              <a:t>and nutritious food, particularly such an area composed of predominantly lower income neighborhoods and communities” (Title VI, Sec. 7527).</a:t>
            </a:r>
            <a:r>
              <a:rPr lang="en" dirty="0">
                <a:latin typeface="Times New Roman" panose="02020603050405020304" pitchFamily="18" charset="0"/>
              </a:rPr>
              <a:t> </a:t>
            </a:r>
          </a:p>
          <a:p>
            <a:pPr marL="114300" indent="0" algn="l">
              <a:buNone/>
            </a:pPr>
            <a:endParaRPr lang="en" dirty="0">
              <a:latin typeface="Times New Roman" panose="02020603050405020304" pitchFamily="18" charset="0"/>
            </a:endParaRPr>
          </a:p>
          <a:p>
            <a:pPr marL="114300" indent="0" algn="l">
              <a:buNone/>
            </a:pPr>
            <a:r>
              <a:rPr lang="en" dirty="0">
                <a:latin typeface="Times New Roman" panose="02020603050405020304" pitchFamily="18" charset="0"/>
              </a:rPr>
              <a:t>Food deserts disproportionately affect communities of color.   </a:t>
            </a:r>
          </a:p>
          <a:p>
            <a:pPr marL="114300" indent="0" algn="l">
              <a:buNone/>
            </a:pPr>
            <a:endParaRPr lang="en" dirty="0">
              <a:latin typeface="Times New Roman" panose="02020603050405020304" pitchFamily="18" charset="0"/>
            </a:endParaRPr>
          </a:p>
          <a:p>
            <a:pPr marL="114300" indent="0" algn="l">
              <a:buNone/>
            </a:pPr>
            <a:r>
              <a:rPr lang="en" dirty="0">
                <a:latin typeface="Times New Roman" panose="02020603050405020304" pitchFamily="18" charset="0"/>
              </a:rPr>
              <a:t>In the United States, food deserts are not the same thing as a lack of availability of any food.   But inadequate nutrition in food consumed leads to health issues such as obesity and diabetes.  In addition to social inequity, these two problems alone result in over $800 billion in health care costs annually.</a:t>
            </a:r>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3D85-01FC-23D4-4788-CCE248AC2759}"/>
              </a:ext>
            </a:extLst>
          </p:cNvPr>
          <p:cNvSpPr>
            <a:spLocks noGrp="1"/>
          </p:cNvSpPr>
          <p:nvPr>
            <p:ph type="title"/>
          </p:nvPr>
        </p:nvSpPr>
        <p:spPr/>
        <p:txBody>
          <a:bodyPr>
            <a:normAutofit fontScale="90000"/>
          </a:bodyPr>
          <a:lstStyle/>
          <a:p>
            <a:r>
              <a:rPr lang="en-US" dirty="0"/>
              <a:t>Definitions (cont’d)</a:t>
            </a:r>
          </a:p>
        </p:txBody>
      </p:sp>
      <p:sp>
        <p:nvSpPr>
          <p:cNvPr id="3" name="Text Placeholder 2">
            <a:extLst>
              <a:ext uri="{FF2B5EF4-FFF2-40B4-BE49-F238E27FC236}">
                <a16:creationId xmlns:a16="http://schemas.microsoft.com/office/drawing/2014/main" id="{C912DB57-D3AB-162F-96DC-ED4E2F7C8A7E}"/>
              </a:ext>
            </a:extLst>
          </p:cNvPr>
          <p:cNvSpPr>
            <a:spLocks noGrp="1"/>
          </p:cNvSpPr>
          <p:nvPr>
            <p:ph type="body" idx="1"/>
          </p:nvPr>
        </p:nvSpPr>
        <p:spPr/>
        <p:txBody>
          <a:bodyPr>
            <a:normAutofit fontScale="92500" lnSpcReduction="20000"/>
          </a:bodyPr>
          <a:lstStyle/>
          <a:p>
            <a:pPr marL="114300" indent="0" algn="l">
              <a:buNone/>
            </a:pPr>
            <a:r>
              <a:rPr lang="en-US" dirty="0">
                <a:latin typeface="Times New Roman" panose="02020603050405020304" pitchFamily="18" charset="0"/>
              </a:rPr>
              <a:t>Food deserts differ in urban and rural areas.   The National Center for Education Statistics (NCES) has created definitions of these areas based on broader U.S. Census definitions.</a:t>
            </a:r>
          </a:p>
          <a:p>
            <a:pPr marL="114300" indent="0" algn="l">
              <a:buNone/>
            </a:pPr>
            <a:endParaRPr lang="en-US" dirty="0">
              <a:latin typeface="Times New Roman" panose="02020603050405020304" pitchFamily="18" charset="0"/>
            </a:endParaRPr>
          </a:p>
          <a:p>
            <a:pPr marL="114300" indent="0" algn="l">
              <a:buNone/>
            </a:pPr>
            <a:r>
              <a:rPr lang="en-US" dirty="0">
                <a:latin typeface="Times New Roman" panose="02020603050405020304" pitchFamily="18" charset="0"/>
              </a:rPr>
              <a:t>Urban:  </a:t>
            </a:r>
            <a:r>
              <a:rPr lang="en-US" dirty="0"/>
              <a:t>Territory inside an urbanized area and inside a principal city.</a:t>
            </a:r>
            <a:endParaRPr lang="en-US" dirty="0">
              <a:latin typeface="Times New Roman" panose="02020603050405020304" pitchFamily="18" charset="0"/>
            </a:endParaRPr>
          </a:p>
          <a:p>
            <a:pPr marL="114300" indent="0" algn="l">
              <a:buNone/>
            </a:pPr>
            <a:endParaRPr lang="en-US" dirty="0">
              <a:latin typeface="Times New Roman" panose="02020603050405020304" pitchFamily="18" charset="0"/>
            </a:endParaRPr>
          </a:p>
          <a:p>
            <a:pPr marL="114300" indent="0" algn="l">
              <a:buNone/>
            </a:pPr>
            <a:r>
              <a:rPr lang="en-US" dirty="0">
                <a:latin typeface="Times New Roman" panose="02020603050405020304" pitchFamily="18" charset="0"/>
              </a:rPr>
              <a:t>Suburban:  </a:t>
            </a:r>
            <a:r>
              <a:rPr lang="en-US" dirty="0"/>
              <a:t>Territory outside a principal city and inside an urbanized area</a:t>
            </a:r>
            <a:endParaRPr lang="en-US" dirty="0">
              <a:latin typeface="Times New Roman" panose="02020603050405020304" pitchFamily="18" charset="0"/>
            </a:endParaRPr>
          </a:p>
          <a:p>
            <a:pPr marL="114300" indent="0" algn="l">
              <a:buNone/>
            </a:pPr>
            <a:endParaRPr lang="en-US" dirty="0">
              <a:latin typeface="Times New Roman" panose="02020603050405020304" pitchFamily="18" charset="0"/>
            </a:endParaRPr>
          </a:p>
          <a:p>
            <a:pPr marL="114300" indent="0" algn="l">
              <a:buNone/>
            </a:pPr>
            <a:r>
              <a:rPr lang="en-US" dirty="0">
                <a:latin typeface="Times New Roman" panose="02020603050405020304" pitchFamily="18" charset="0"/>
              </a:rPr>
              <a:t>Rural:  </a:t>
            </a:r>
            <a:r>
              <a:rPr lang="en-US" dirty="0"/>
              <a:t>Territory  that is miles outside an urbanized area</a:t>
            </a:r>
          </a:p>
          <a:p>
            <a:pPr marL="114300" indent="0" algn="l">
              <a:buNone/>
            </a:pPr>
            <a:endParaRPr lang="en-US" dirty="0">
              <a:latin typeface="Times New Roman" panose="02020603050405020304" pitchFamily="18" charset="0"/>
            </a:endParaRPr>
          </a:p>
          <a:p>
            <a:pPr marL="114300" indent="0" algn="l">
              <a:buNone/>
            </a:pPr>
            <a:r>
              <a:rPr lang="en-US" dirty="0">
                <a:latin typeface="Times New Roman" panose="02020603050405020304" pitchFamily="18" charset="0"/>
              </a:rPr>
              <a:t>Principal city:  The largest city in each metropolitan or micropolitan statistical area</a:t>
            </a:r>
            <a:endParaRPr lang="en-US" b="1" dirty="0"/>
          </a:p>
          <a:p>
            <a:pPr marL="114300" indent="0" algn="l">
              <a:buNone/>
            </a:pPr>
            <a:endParaRPr lang="en-US" dirty="0">
              <a:latin typeface="Times New Roman" panose="02020603050405020304" pitchFamily="18" charset="0"/>
            </a:endParaRPr>
          </a:p>
          <a:p>
            <a:pPr marL="114300" indent="0" algn="l">
              <a:buNone/>
            </a:pPr>
            <a:r>
              <a:rPr lang="en-US" dirty="0">
                <a:latin typeface="Times New Roman" panose="02020603050405020304" pitchFamily="18" charset="0"/>
              </a:rPr>
              <a:t>Urban area:   Must have at least 2,000 housing units or a population of at least 5,000</a:t>
            </a:r>
            <a:endParaRPr lang="en" dirty="0">
              <a:latin typeface="Times New Roman" panose="02020603050405020304" pitchFamily="18" charset="0"/>
            </a:endParaRPr>
          </a:p>
        </p:txBody>
      </p:sp>
    </p:spTree>
    <p:extLst>
      <p:ext uri="{BB962C8B-B14F-4D97-AF65-F5344CB8AC3E}">
        <p14:creationId xmlns:p14="http://schemas.microsoft.com/office/powerpoint/2010/main" val="204974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7637-8B9E-CFAC-EC26-67C4745F018D}"/>
              </a:ext>
            </a:extLst>
          </p:cNvPr>
          <p:cNvSpPr>
            <a:spLocks noGrp="1"/>
          </p:cNvSpPr>
          <p:nvPr>
            <p:ph type="title"/>
          </p:nvPr>
        </p:nvSpPr>
        <p:spPr/>
        <p:txBody>
          <a:bodyPr>
            <a:normAutofit fontScale="90000"/>
          </a:bodyPr>
          <a:lstStyle/>
          <a:p>
            <a:r>
              <a:rPr lang="en-US" dirty="0"/>
              <a:t>Definitions (cont’d)</a:t>
            </a:r>
          </a:p>
        </p:txBody>
      </p:sp>
      <p:sp>
        <p:nvSpPr>
          <p:cNvPr id="3" name="Text Placeholder 2">
            <a:extLst>
              <a:ext uri="{FF2B5EF4-FFF2-40B4-BE49-F238E27FC236}">
                <a16:creationId xmlns:a16="http://schemas.microsoft.com/office/drawing/2014/main" id="{489B3A57-B95D-50F1-E70F-0DD01DB75086}"/>
              </a:ext>
            </a:extLst>
          </p:cNvPr>
          <p:cNvSpPr>
            <a:spLocks noGrp="1"/>
          </p:cNvSpPr>
          <p:nvPr>
            <p:ph type="body" idx="1"/>
          </p:nvPr>
        </p:nvSpPr>
        <p:spPr/>
        <p:txBody>
          <a:bodyPr>
            <a:normAutofit/>
          </a:bodyPr>
          <a:lstStyle/>
          <a:p>
            <a:r>
              <a:rPr lang="en-US" sz="2000" b="1" dirty="0"/>
              <a:t>Nutritious</a:t>
            </a:r>
            <a:r>
              <a:rPr lang="en-US" b="1" dirty="0"/>
              <a:t>:</a:t>
            </a:r>
            <a:r>
              <a:rPr lang="en-US" dirty="0"/>
              <a:t>   Definitions of what is a “nutritious” or “healthy” food differ widely among studies and many tools have been created to measure them.   One frequently-used measurement is the USDA’s “Healthy Eating Index,” that scores foods on a scale from 1 to 100 based on the presence of 13 components that make up different food groups.  The HEI follows general recommendations from the USDA’s Dietary Guidelines for Americans.   Key positive components include fruits, whole fruits, total vegetables, greens and beans, whole grains, dairy, total protein, seafood and plant protein, and fatty acids.  Key negative components include refined grains, sodium, refined sugars, and saturated fats.</a:t>
            </a:r>
          </a:p>
          <a:p>
            <a:endParaRPr lang="en-US" dirty="0"/>
          </a:p>
        </p:txBody>
      </p:sp>
    </p:spTree>
    <p:extLst>
      <p:ext uri="{BB962C8B-B14F-4D97-AF65-F5344CB8AC3E}">
        <p14:creationId xmlns:p14="http://schemas.microsoft.com/office/powerpoint/2010/main" val="36293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BE22-3C70-350E-3701-5E5E7665F12A}"/>
              </a:ext>
            </a:extLst>
          </p:cNvPr>
          <p:cNvSpPr>
            <a:spLocks noGrp="1"/>
          </p:cNvSpPr>
          <p:nvPr>
            <p:ph type="title"/>
          </p:nvPr>
        </p:nvSpPr>
        <p:spPr/>
        <p:txBody>
          <a:bodyPr>
            <a:normAutofit fontScale="90000"/>
          </a:bodyPr>
          <a:lstStyle/>
          <a:p>
            <a:r>
              <a:rPr lang="en-US" dirty="0"/>
              <a:t> Definitions (cont’d)</a:t>
            </a:r>
          </a:p>
        </p:txBody>
      </p:sp>
      <p:sp>
        <p:nvSpPr>
          <p:cNvPr id="3" name="Text Placeholder 2">
            <a:extLst>
              <a:ext uri="{FF2B5EF4-FFF2-40B4-BE49-F238E27FC236}">
                <a16:creationId xmlns:a16="http://schemas.microsoft.com/office/drawing/2014/main" id="{C165B664-B0ED-2DD4-D256-966FAE6C28BE}"/>
              </a:ext>
            </a:extLst>
          </p:cNvPr>
          <p:cNvSpPr>
            <a:spLocks noGrp="1"/>
          </p:cNvSpPr>
          <p:nvPr>
            <p:ph type="body" idx="1"/>
          </p:nvPr>
        </p:nvSpPr>
        <p:spPr/>
        <p:txBody>
          <a:bodyPr>
            <a:normAutofit fontScale="70000" lnSpcReduction="20000"/>
          </a:bodyPr>
          <a:lstStyle/>
          <a:p>
            <a:pPr marL="114300" indent="0">
              <a:buNone/>
            </a:pPr>
            <a:r>
              <a:rPr lang="en-US" sz="2600" b="1" dirty="0"/>
              <a:t>Travel cost</a:t>
            </a:r>
            <a:r>
              <a:rPr lang="en-US" dirty="0"/>
              <a:t>:    A food desert in a rural area has been defined as an area where the nearest large grocery store is more than ten miles away (Ver Ploeg, 2009).   Travel is a significant dollar cost of obtaining food in rural areas.  In rural and suburban areas, people of all incomes, travel miles to shop at grocery stores for over 85% of their food purchases.    The Department of Transportation estimates that, overall, rural families spend $10,300 on transportation.</a:t>
            </a:r>
          </a:p>
          <a:p>
            <a:pPr marL="114300" indent="0">
              <a:buNone/>
            </a:pPr>
            <a:endParaRPr lang="en-US" dirty="0"/>
          </a:p>
          <a:p>
            <a:pPr marL="114300" indent="0">
              <a:buNone/>
            </a:pPr>
            <a:r>
              <a:rPr lang="en-US" dirty="0"/>
              <a:t>In Maryland,  the average distance to a grocery store with nutritious options for SNAP recipients was 1.8 miles, yet SNAP recipients who had stores in their neighborhoods reported traveling 4.9 miles to the store where they shopped mostly frequently, and those who did not have grocery stores in their neighborhoods travelled 9.2 miles.    </a:t>
            </a:r>
          </a:p>
          <a:p>
            <a:pPr marL="114300" indent="0">
              <a:buNone/>
            </a:pPr>
            <a:endParaRPr lang="en-US" dirty="0"/>
          </a:p>
          <a:p>
            <a:pPr marL="114300" indent="0">
              <a:buNone/>
            </a:pPr>
            <a:r>
              <a:rPr lang="en-US" dirty="0"/>
              <a:t>Travel is also a cost in urban areas.  “Walkable” is defined as approximately a half-mile.  Yet residents of neighborhoods in New York are classified as living in food deserts based on census block reporting of one block.   These residents may have access to several small stores with fewer healthy options on their own blocks, but do not tend to walk one block east to a wealthy neighborhood where the healthy food options available at small stores are much higher and there are more medium and large stores.   </a:t>
            </a:r>
          </a:p>
          <a:p>
            <a:endParaRPr lang="en-US" dirty="0"/>
          </a:p>
        </p:txBody>
      </p:sp>
    </p:spTree>
    <p:extLst>
      <p:ext uri="{BB962C8B-B14F-4D97-AF65-F5344CB8AC3E}">
        <p14:creationId xmlns:p14="http://schemas.microsoft.com/office/powerpoint/2010/main" val="144926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US" dirty="0"/>
              <a:t>Many programs designed to address food inequity and food deserts have focused on increasing access to stores that sell healthy food. </a:t>
            </a:r>
          </a:p>
          <a:p>
            <a:pPr marL="0" lvl="0" indent="0" algn="l" rtl="0">
              <a:spcBef>
                <a:spcPts val="0"/>
              </a:spcBef>
              <a:spcAft>
                <a:spcPts val="1200"/>
              </a:spcAft>
              <a:buNone/>
            </a:pPr>
            <a:r>
              <a:rPr lang="en-US" dirty="0"/>
              <a:t>Newer studies have suggested that increased access to stores selling healthy food does little to increase consumption of healthy food, and consumer choice may play a much larger role.</a:t>
            </a:r>
          </a:p>
          <a:p>
            <a:pPr marL="0" lvl="0" indent="0" algn="l" rtl="0">
              <a:spcBef>
                <a:spcPts val="0"/>
              </a:spcBef>
              <a:spcAft>
                <a:spcPts val="1200"/>
              </a:spcAft>
              <a:buNone/>
            </a:pPr>
            <a:r>
              <a:rPr lang="en-US" dirty="0"/>
              <a:t>One study of people who moved to an environment where healthy food was available did not change to consuming more healthy and nutritious food over the several years of the study.</a:t>
            </a:r>
          </a:p>
          <a:p>
            <a:pPr marL="0" lvl="0" indent="0" algn="l" rtl="0">
              <a:spcBef>
                <a:spcPts val="0"/>
              </a:spcBef>
              <a:spcAft>
                <a:spcPts val="1200"/>
              </a:spcAft>
              <a:buNone/>
            </a:pPr>
            <a:r>
              <a:rPr lang="en-US" dirty="0"/>
              <a:t>Education and knowledge about nutrition seem to play an important role in food choice.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(cont.)</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1332</Words>
  <Application>Microsoft Office PowerPoint</Application>
  <PresentationFormat>On-screen Show (16:9)</PresentationFormat>
  <Paragraphs>62</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Arial</vt:lpstr>
      <vt:lpstr>Oswald</vt:lpstr>
      <vt:lpstr>Average</vt:lpstr>
      <vt:lpstr>Slate</vt:lpstr>
      <vt:lpstr>An analysis of food deserts in different geographic locations in the U.S</vt:lpstr>
      <vt:lpstr>Research question:</vt:lpstr>
      <vt:lpstr>Methods:</vt:lpstr>
      <vt:lpstr>Definitions:</vt:lpstr>
      <vt:lpstr>Definitions (cont’d)</vt:lpstr>
      <vt:lpstr>Definitions (cont’d)</vt:lpstr>
      <vt:lpstr> Definitions (cont’d)</vt:lpstr>
      <vt:lpstr>Results:</vt:lpstr>
      <vt:lpstr>Results (cont.)</vt:lpstr>
      <vt:lpstr>Conclusion/further study:</vt:lpstr>
      <vt:lpstr>Policy and impact:</vt:lpstr>
      <vt:lpstr>Policy and impact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food deserts in different geographic locations in the U.S</dc:title>
  <cp:lastModifiedBy>Rebecca J Greber</cp:lastModifiedBy>
  <cp:revision>8</cp:revision>
  <dcterms:modified xsi:type="dcterms:W3CDTF">2023-05-15T22:23:48Z</dcterms:modified>
</cp:coreProperties>
</file>