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13" autoAdjust="0"/>
  </p:normalViewPr>
  <p:slideViewPr>
    <p:cSldViewPr snapToGrid="0">
      <p:cViewPr varScale="1">
        <p:scale>
          <a:sx n="81" d="100"/>
          <a:sy n="81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2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771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826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69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5317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97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233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971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747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02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226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001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535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754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810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197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87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FC585C-82FD-4331-BB45-7E3838CA621A}" type="datetimeFigureOut">
              <a:rPr lang="uk-UA" smtClean="0"/>
              <a:t>13.06.2024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28B8F6-3B9F-468B-BE76-E1D87BC86FF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2093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3583" y="-142504"/>
            <a:ext cx="10656724" cy="2971801"/>
          </a:xfrm>
        </p:spPr>
        <p:txBody>
          <a:bodyPr>
            <a:normAutofit/>
          </a:bodyPr>
          <a:lstStyle/>
          <a:p>
            <a:r>
              <a:rPr lang="ru-RU" dirty="0"/>
              <a:t>РОЗРОБКА ІНТЕРНЕТ-МАГАЗИНУ ПРОДАЖУ МЕТАЛОПЛАСТИКОВОЇ ПРОДУКЦІЇ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866" y="3339164"/>
            <a:ext cx="5384079" cy="3518836"/>
          </a:xfrm>
        </p:spPr>
        <p:txBody>
          <a:bodyPr>
            <a:normAutofit/>
          </a:bodyPr>
          <a:lstStyle/>
          <a:p>
            <a:r>
              <a:rPr lang="uk-UA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Відокремлений структурний підрозділ</a:t>
            </a:r>
          </a:p>
          <a:p>
            <a:r>
              <a:rPr lang="uk-UA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«ХЕРСОНСЬКИЙ ПОЛІТЕХНІЧНИЙ ФАХОВИЙ КОЛЕДЖ НАЦІОНАЛЬНОГО УНІВЕРСИТЕТУ «ОДЕСЬКА ПОЛІТЕХНІКА»</a:t>
            </a:r>
          </a:p>
          <a:p>
            <a:r>
              <a:rPr lang="uk-UA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Виконавець </a:t>
            </a:r>
            <a:r>
              <a:rPr lang="uk-UA" sz="1600" dirty="0" err="1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проєкту</a:t>
            </a:r>
            <a:r>
              <a:rPr lang="uk-UA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 В.С. </a:t>
            </a:r>
            <a:r>
              <a:rPr lang="uk-UA" sz="1600" dirty="0" err="1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Гречин</a:t>
            </a:r>
            <a:r>
              <a:rPr lang="uk-UA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, 451 </a:t>
            </a:r>
            <a:r>
              <a:rPr lang="uk-UA" sz="1600" dirty="0" err="1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гр</a:t>
            </a:r>
            <a:endParaRPr lang="uk-UA" sz="1600" dirty="0" smtClean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uk-UA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Керівник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ru-RU" sz="1600" dirty="0" err="1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проєкту</a:t>
            </a:r>
            <a:r>
              <a:rPr lang="ru-R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  Ю.В. Арбузова</a:t>
            </a:r>
            <a:endParaRPr lang="ru-RU" sz="1600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36" y="2705777"/>
            <a:ext cx="4824971" cy="3184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455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52088" y="2227906"/>
            <a:ext cx="6297714" cy="423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40" y="1715111"/>
            <a:ext cx="6297714" cy="4230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65844" y="555985"/>
            <a:ext cx="6019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Сторінка </a:t>
            </a:r>
            <a:r>
              <a:rPr lang="uk-UA" sz="4000" dirty="0" err="1" smtClean="0"/>
              <a:t>адмін</a:t>
            </a:r>
            <a:r>
              <a:rPr lang="uk-UA" sz="4000" dirty="0" smtClean="0"/>
              <a:t>-панелі</a:t>
            </a:r>
            <a:endParaRPr lang="uk-UA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140" y="1709663"/>
            <a:ext cx="6312184" cy="42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52088" y="2227906"/>
            <a:ext cx="6297714" cy="423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40" y="1715111"/>
            <a:ext cx="6297714" cy="4230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65844" y="555985"/>
            <a:ext cx="6753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Сторінка категорії товару</a:t>
            </a:r>
            <a:endParaRPr lang="uk-UA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140" y="1715110"/>
            <a:ext cx="6297714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52088" y="2227906"/>
            <a:ext cx="6297714" cy="423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40" y="1715111"/>
            <a:ext cx="6297714" cy="4230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65844" y="555985"/>
            <a:ext cx="4395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Сторінка товару</a:t>
            </a:r>
            <a:endParaRPr lang="uk-UA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140" y="1715111"/>
            <a:ext cx="6297714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6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52088" y="2227906"/>
            <a:ext cx="6297714" cy="423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40" y="1715111"/>
            <a:ext cx="6297714" cy="4230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65844" y="555985"/>
            <a:ext cx="45752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smtClean="0"/>
              <a:t>Сторінка кошику</a:t>
            </a:r>
            <a:endParaRPr lang="uk-UA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141" y="1715110"/>
            <a:ext cx="6297714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573" y="399052"/>
            <a:ext cx="11495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Мета і </a:t>
            </a:r>
            <a:r>
              <a:rPr lang="ru-RU" sz="4400" dirty="0" err="1"/>
              <a:t>задачі</a:t>
            </a:r>
            <a:r>
              <a:rPr lang="ru-RU" sz="4400" dirty="0"/>
              <a:t> дипломного </a:t>
            </a:r>
            <a:r>
              <a:rPr lang="ru-RU" sz="4400" dirty="0" err="1"/>
              <a:t>проєкту</a:t>
            </a:r>
            <a:endParaRPr lang="uk-UA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421573" y="1365663"/>
            <a:ext cx="11412187" cy="1282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uk-UA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Мета</a:t>
            </a:r>
            <a:r>
              <a:rPr lang="uk-UA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: </a:t>
            </a:r>
            <a:r>
              <a:rPr lang="uk-U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Розробити сайт інтернет-магазину фірми металопластикової продукції</a:t>
            </a:r>
          </a:p>
          <a:p>
            <a:endParaRPr lang="uk-UA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1573" y="2529445"/>
            <a:ext cx="1145375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	Задачі: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Розширити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область </a:t>
            </a:r>
            <a:r>
              <a:rPr lang="uk-U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впливу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фірми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Привернути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більше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потенціальних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покупців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до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компанії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Відкрити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нові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види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зв’язку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 з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клієнтами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;</a:t>
            </a:r>
            <a:r>
              <a:rPr lang="uk-UA" sz="2400" dirty="0">
                <a:latin typeface="Bahnschrift SemiLight" panose="020B0502040204020203" pitchFamily="34" charset="0"/>
              </a:rPr>
              <a:t> </a:t>
            </a:r>
            <a:endParaRPr lang="uk-UA" sz="2400" dirty="0" smtClean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Створення </a:t>
            </a:r>
            <a:r>
              <a:rPr lang="uk-UA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інформаційної бази даних для полегшення та автоматизації роботи між працівниками та клієнтами</a:t>
            </a:r>
            <a:r>
              <a:rPr lang="uk-U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Інформувати покупців про можливість купівлі </a:t>
            </a:r>
            <a:r>
              <a:rPr lang="ru-RU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металопластикової</a:t>
            </a:r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продукції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.</a:t>
            </a:r>
            <a:endParaRPr lang="ru-RU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522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8840" y="406131"/>
            <a:ext cx="10657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dirty="0"/>
              <a:t>Характеристика предметної області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48840" y="1388746"/>
            <a:ext cx="82573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uk-UA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Предметною </a:t>
            </a:r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областю </a:t>
            </a:r>
            <a:r>
              <a:rPr lang="uk-UA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проєкту</a:t>
            </a:r>
            <a:r>
              <a:rPr lang="uk-UA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є 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компанія металопластикової продукції що виготовляє </a:t>
            </a: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продукцію. 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Конструкції виконуються, як в стандартному виконанні, так і за індивідуальним замовленням, з урахуванням всіх побажань клієнта. У процесі створення якісних пластикових виробів, компанія застосовує передові технології і матеріали, що дозволяє знижувати вартість готових виробів і зберігати якість на належному рівні</a:t>
            </a: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.</a:t>
            </a:r>
          </a:p>
          <a:p>
            <a:endParaRPr lang="uk-U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uk-UA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На сайті розміщуються: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товари 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та </a:t>
            </a: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послуги,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контактна інформація (телефони 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та електронні адреси </a:t>
            </a: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адміністрації),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адреса 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будівлі </a:t>
            </a: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фірми,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поточна 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інформація щодо роботи </a:t>
            </a: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фірми.</a:t>
            </a:r>
            <a:endParaRPr lang="uk-UA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82" y="1388745"/>
            <a:ext cx="1535747" cy="3011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809" y="2804194"/>
            <a:ext cx="1621353" cy="31916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859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9780" y="370506"/>
            <a:ext cx="571823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4400" dirty="0"/>
              <a:t>Опис моделі даних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012" y="1310327"/>
            <a:ext cx="5505165" cy="4474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Прямоугольник 3"/>
          <p:cNvSpPr/>
          <p:nvPr/>
        </p:nvSpPr>
        <p:spPr>
          <a:xfrm>
            <a:off x="619780" y="1697088"/>
            <a:ext cx="5472262" cy="3433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	Структура </a:t>
            </a:r>
            <a:r>
              <a:rPr lang="uk-UA" dirty="0"/>
              <a:t>сайту повинна передбачати п’ять рівнів: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головна </a:t>
            </a:r>
            <a:r>
              <a:rPr lang="uk-U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сторінка сайту;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сторінка </a:t>
            </a:r>
            <a:r>
              <a:rPr lang="uk-U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розділу сайту, що містить інформацію про фірму металопластикової продукції;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веб-сторінка </a:t>
            </a:r>
            <a:r>
              <a:rPr lang="uk-U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з інформацією про продукцію компанії, доступну для купівлі;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кабінет </a:t>
            </a:r>
            <a:r>
              <a:rPr lang="uk-U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користувача, де він може відстежувати свої замовлення;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кошик</a:t>
            </a:r>
            <a:r>
              <a:rPr lang="uk-UA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, де будуть відображатися товари, замовлені користувачем.</a:t>
            </a:r>
          </a:p>
        </p:txBody>
      </p:sp>
    </p:spTree>
    <p:extLst>
      <p:ext uri="{BB962C8B-B14F-4D97-AF65-F5344CB8AC3E}">
        <p14:creationId xmlns:p14="http://schemas.microsoft.com/office/powerpoint/2010/main" val="408185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96686" y="279509"/>
            <a:ext cx="113686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dirty="0" smtClean="0"/>
              <a:t>Перелік програмного забезпечення, яке було використане для розробки </a:t>
            </a:r>
            <a:r>
              <a:rPr lang="uk-UA" sz="4400" dirty="0" err="1" smtClean="0"/>
              <a:t>проєкту</a:t>
            </a:r>
            <a:endParaRPr lang="uk-UA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098" y="4169995"/>
            <a:ext cx="1323385" cy="1020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798" y="3627492"/>
            <a:ext cx="1259279" cy="12697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466" y="4169995"/>
            <a:ext cx="1490353" cy="12891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4953" y="3210417"/>
            <a:ext cx="1388917" cy="1388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2236" y="3709391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Notepad++</a:t>
            </a:r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9362302" y="2622126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Studio Code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6466478" y="3709391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Source </a:t>
            </a:r>
            <a:r>
              <a:rPr lang="en-US" dirty="0" err="1" smtClean="0"/>
              <a:t>Pannel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4108355" y="3025751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XXAMP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198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646" y="391886"/>
            <a:ext cx="56605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 smtClean="0"/>
              <a:t>Економічний розділ</a:t>
            </a:r>
            <a:endParaRPr lang="uk-UA" sz="4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70379"/>
              </p:ext>
            </p:extLst>
          </p:nvPr>
        </p:nvGraphicFramePr>
        <p:xfrm>
          <a:off x="795646" y="1650733"/>
          <a:ext cx="6531195" cy="4427997"/>
        </p:xfrm>
        <a:graphic>
          <a:graphicData uri="http://schemas.openxmlformats.org/drawingml/2006/table">
            <a:tbl>
              <a:tblPr firstRow="1" lastRow="1">
                <a:tableStyleId>{7E9639D4-E3E2-4D34-9284-5A2195B3D0D7}</a:tableStyleId>
              </a:tblPr>
              <a:tblGrid>
                <a:gridCol w="4973083">
                  <a:extLst>
                    <a:ext uri="{9D8B030D-6E8A-4147-A177-3AD203B41FA5}">
                      <a16:colId xmlns:a16="http://schemas.microsoft.com/office/drawing/2014/main" val="2763752986"/>
                    </a:ext>
                  </a:extLst>
                </a:gridCol>
                <a:gridCol w="1558112">
                  <a:extLst>
                    <a:ext uri="{9D8B030D-6E8A-4147-A177-3AD203B41FA5}">
                      <a16:colId xmlns:a16="http://schemas.microsoft.com/office/drawing/2014/main" val="3231227082"/>
                    </a:ext>
                  </a:extLst>
                </a:gridCol>
              </a:tblGrid>
              <a:tr h="723604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800" b="1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Стaттi</a:t>
                      </a:r>
                      <a:r>
                        <a:rPr lang="uk-UA" sz="1800" b="1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uk-UA" sz="1800" b="1" cap="none" spc="0" dirty="0" err="1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кaлькуляцiї</a:t>
                      </a:r>
                      <a:endParaRPr lang="uk-UA" sz="1800" b="1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b="1" cap="none" spc="0" dirty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Витрати, грн</a:t>
                      </a:r>
                      <a:endParaRPr lang="uk-UA" sz="1400" b="1" cap="none" spc="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954404"/>
                  </a:ext>
                </a:extLst>
              </a:tr>
              <a:tr h="425827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1 </a:t>
                      </a:r>
                      <a:r>
                        <a:rPr lang="uk-UA" sz="1100" dirty="0" err="1">
                          <a:effectLst/>
                        </a:rPr>
                        <a:t>Основнa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зaробiтнa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плaтa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7 774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977163"/>
                  </a:ext>
                </a:extLst>
              </a:tr>
              <a:tr h="425827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2 </a:t>
                      </a:r>
                      <a:r>
                        <a:rPr lang="uk-UA" sz="1100" dirty="0" err="1">
                          <a:effectLst/>
                        </a:rPr>
                        <a:t>Додaтковa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зaробiтнa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плaтa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1 554,8</a:t>
                      </a:r>
                      <a:endParaRPr lang="uk-UA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147160"/>
                  </a:ext>
                </a:extLst>
              </a:tr>
              <a:tr h="425827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3 ЄСВ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2 052,34</a:t>
                      </a:r>
                      <a:endParaRPr lang="uk-UA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72468"/>
                  </a:ext>
                </a:extLst>
              </a:tr>
              <a:tr h="723604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4  </a:t>
                      </a:r>
                      <a:r>
                        <a:rPr lang="uk-UA" sz="1100" dirty="0" err="1">
                          <a:effectLst/>
                        </a:rPr>
                        <a:t>Витрaти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нa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утримaння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тa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eксплуaтaцiю</a:t>
                      </a:r>
                      <a:r>
                        <a:rPr lang="uk-UA" sz="1100" dirty="0">
                          <a:effectLst/>
                        </a:rPr>
                        <a:t> ПEОМ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153,37</a:t>
                      </a:r>
                      <a:endParaRPr lang="uk-UA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80747"/>
                  </a:ext>
                </a:extLst>
              </a:tr>
              <a:tr h="425827">
                <a:tc>
                  <a:txBody>
                    <a:bodyPr/>
                    <a:lstStyle/>
                    <a:p>
                      <a:pPr marL="101600"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 err="1">
                          <a:effectLst/>
                        </a:rPr>
                        <a:t>Виробничa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собiвaртiсть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11 534,51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18663"/>
                  </a:ext>
                </a:extLst>
              </a:tr>
              <a:tr h="425827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5 </a:t>
                      </a:r>
                      <a:r>
                        <a:rPr lang="uk-UA" sz="1100" dirty="0" err="1">
                          <a:effectLst/>
                        </a:rPr>
                        <a:t>Aдмiнiстрaтивнi</a:t>
                      </a:r>
                      <a:r>
                        <a:rPr lang="uk-UA" sz="1100" dirty="0">
                          <a:effectLst/>
                        </a:rPr>
                        <a:t> </a:t>
                      </a:r>
                      <a:r>
                        <a:rPr lang="uk-UA" sz="1100" dirty="0" err="1">
                          <a:effectLst/>
                        </a:rPr>
                        <a:t>витрaти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12700"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 2 306,9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24919"/>
                  </a:ext>
                </a:extLst>
              </a:tr>
              <a:tr h="425827">
                <a:tc>
                  <a:txBody>
                    <a:bodyPr/>
                    <a:lstStyle/>
                    <a:p>
                      <a:pPr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6 Витрaти нa збут</a:t>
                      </a:r>
                      <a:endParaRPr lang="uk-UA" sz="11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100" dirty="0">
                          <a:effectLst/>
                        </a:rPr>
                        <a:t>576,73</a:t>
                      </a:r>
                      <a:endParaRPr lang="uk-UA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969810"/>
                  </a:ext>
                </a:extLst>
              </a:tr>
              <a:tr h="425827">
                <a:tc>
                  <a:txBody>
                    <a:bodyPr/>
                    <a:lstStyle/>
                    <a:p>
                      <a:pPr marL="101600" indent="54038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Плaновa</a:t>
                      </a:r>
                      <a:r>
                        <a:rPr lang="uk-UA" sz="1400" dirty="0">
                          <a:effectLst/>
                        </a:rPr>
                        <a:t> </a:t>
                      </a:r>
                      <a:r>
                        <a:rPr lang="uk-UA" sz="1400" dirty="0" err="1">
                          <a:effectLst/>
                        </a:rPr>
                        <a:t>повнa</a:t>
                      </a:r>
                      <a:r>
                        <a:rPr lang="uk-UA" sz="1400" dirty="0">
                          <a:effectLst/>
                        </a:rPr>
                        <a:t> </a:t>
                      </a:r>
                      <a:r>
                        <a:rPr lang="uk-UA" sz="1400" dirty="0" err="1">
                          <a:effectLst/>
                        </a:rPr>
                        <a:t>собiвaртiсть</a:t>
                      </a:r>
                      <a:endParaRPr lang="uk-UA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14 418,14</a:t>
                      </a:r>
                      <a:endParaRPr lang="uk-UA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9688" marR="19688" marT="49220" marB="492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04231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750630" y="1894552"/>
            <a:ext cx="31627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/>
              <a:t>Прискор</a:t>
            </a:r>
            <a:r>
              <a:rPr lang="en-US" sz="2000" dirty="0"/>
              <a:t>e</a:t>
            </a:r>
            <a:r>
              <a:rPr lang="uk-UA" sz="2000" dirty="0" err="1"/>
              <a:t>ння</a:t>
            </a:r>
            <a:r>
              <a:rPr lang="uk-UA" sz="2000" dirty="0"/>
              <a:t> роботи 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з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a 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допомогою </a:t>
            </a:r>
            <a:r>
              <a:rPr lang="uk-UA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прогр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a</a:t>
            </a:r>
            <a:r>
              <a:rPr lang="uk-UA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много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з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a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б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e</a:t>
            </a:r>
            <a:r>
              <a:rPr lang="uk-UA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зп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e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ч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e</a:t>
            </a:r>
            <a:r>
              <a:rPr lang="uk-UA" sz="2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ння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з</a:t>
            </a: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a </a:t>
            </a:r>
            <a:r>
              <a:rPr lang="uk-UA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сприятливих </a:t>
            </a:r>
            <a:r>
              <a:rPr lang="uk-UA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умов дорівнює </a:t>
            </a:r>
            <a:r>
              <a:rPr lang="uk-UA" sz="2000" dirty="0" smtClean="0"/>
              <a:t>5,59%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08401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570015"/>
            <a:ext cx="3785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6000" dirty="0" smtClean="0"/>
              <a:t>Висновки</a:t>
            </a:r>
            <a:endParaRPr lang="uk-UA" sz="6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79" y="564399"/>
            <a:ext cx="4941222" cy="3294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80" y="1107055"/>
            <a:ext cx="5218628" cy="35725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060" y="2893338"/>
            <a:ext cx="5086499" cy="3343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764983" y="1882825"/>
            <a:ext cx="49098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uk-UA" sz="2400" dirty="0" smtClean="0"/>
              <a:t>Було розроблено сайт інтернет-магазину</a:t>
            </a:r>
            <a:r>
              <a:rPr lang="uk-UA" sz="240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Сайт </a:t>
            </a:r>
            <a:r>
              <a:rPr lang="ru-RU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фірми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прискорює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та </a:t>
            </a:r>
            <a:r>
              <a:rPr lang="ru-RU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полегшує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процес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</a:t>
            </a:r>
            <a:r>
              <a:rPr lang="ru-RU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торгівлі</a:t>
            </a:r>
            <a:r>
              <a:rPr lang="ru-RU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uk-U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Сайт розширює область впливу фірми через мережу Інтернет;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uk-UA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SemiLight" panose="020B0502040204020203" pitchFamily="34" charset="0"/>
              </a:rPr>
              <a:t> Сайт потенційно привертає увагу нових клієнтів та інформує їх про наявні товари та ціни на них.</a:t>
            </a:r>
            <a:endParaRPr lang="uk-UA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4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52088" y="2227906"/>
            <a:ext cx="6297714" cy="423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40" y="1715111"/>
            <a:ext cx="6297714" cy="4230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65844" y="555985"/>
            <a:ext cx="4652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Головна сторінка</a:t>
            </a:r>
            <a:endParaRPr lang="uk-UA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141" y="1715112"/>
            <a:ext cx="6297714" cy="423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52088" y="2227906"/>
            <a:ext cx="6297714" cy="42309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40" y="1715111"/>
            <a:ext cx="6297714" cy="4230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165844" y="555985"/>
            <a:ext cx="5888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dirty="0" smtClean="0"/>
              <a:t>Сторінка користувача</a:t>
            </a:r>
            <a:endParaRPr lang="uk-UA" sz="4000" dirty="0"/>
          </a:p>
        </p:txBody>
      </p:sp>
    </p:spTree>
    <p:extLst>
      <p:ext uri="{BB962C8B-B14F-4D97-AF65-F5344CB8AC3E}">
        <p14:creationId xmlns:p14="http://schemas.microsoft.com/office/powerpoint/2010/main" val="66529753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86</TotalTime>
  <Words>388</Words>
  <Application>Microsoft Office PowerPoint</Application>
  <PresentationFormat>Широкоэкранный</PresentationFormat>
  <Paragraphs>64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Bahnschrift SemiBold</vt:lpstr>
      <vt:lpstr>Bahnschrift SemiLight</vt:lpstr>
      <vt:lpstr>Century Gothic</vt:lpstr>
      <vt:lpstr>Times New Roman</vt:lpstr>
      <vt:lpstr>Wingdings</vt:lpstr>
      <vt:lpstr>Wingdings 3</vt:lpstr>
      <vt:lpstr>Сектор</vt:lpstr>
      <vt:lpstr>РОЗРОБКА ІНТЕРНЕТ-МАГАЗИНУ ПРОДАЖУ МЕТАЛОПЛАСТИКОВОЇ ПРОДУКЦІЇ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ІНТЕРНЕТ-МАГАЗИНУ ПРОДАЖУ МЕТАЛОПЛАСТИКОВОЇ ПРОДУКЦІЇ</dc:title>
  <dc:creator>Olja</dc:creator>
  <cp:lastModifiedBy>Olja</cp:lastModifiedBy>
  <cp:revision>14</cp:revision>
  <dcterms:created xsi:type="dcterms:W3CDTF">2024-06-13T12:09:09Z</dcterms:created>
  <dcterms:modified xsi:type="dcterms:W3CDTF">2024-06-13T14:41:34Z</dcterms:modified>
</cp:coreProperties>
</file>