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9" r:id="rId3"/>
    <p:sldId id="269" r:id="rId4"/>
    <p:sldId id="261" r:id="rId5"/>
    <p:sldId id="262" r:id="rId6"/>
    <p:sldId id="263" r:id="rId7"/>
    <p:sldId id="264" r:id="rId8"/>
    <p:sldId id="265" r:id="rId9"/>
    <p:sldId id="266" r:id="rId10"/>
    <p:sldId id="267"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660"/>
  </p:normalViewPr>
  <p:slideViewPr>
    <p:cSldViewPr snapToGrid="0">
      <p:cViewPr varScale="1">
        <p:scale>
          <a:sx n="72" d="100"/>
          <a:sy n="7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September 9,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6375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September 9,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2906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September 9,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300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September 9,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513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September 9,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137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September 9,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136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September 9,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857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September 9,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3509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September 9,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67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September 9,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89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September 9,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159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September 9,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3766908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ba.gov/about-sba/sba-performance/open-government/digital-sba/open-data/open-data-sources" TargetMode="External"/><Relationship Id="rId2" Type="http://schemas.openxmlformats.org/officeDocument/2006/relationships/hyperlink" Target="https://www.kaggle.com/govtrades/sba-paycheck-protection-program-loan-data?select=foia_150k_plus.csv" TargetMode="External"/><Relationship Id="rId1" Type="http://schemas.openxmlformats.org/officeDocument/2006/relationships/slideLayout" Target="../slideLayouts/slideLayout3.xml"/><Relationship Id="rId4" Type="http://schemas.openxmlformats.org/officeDocument/2006/relationships/hyperlink" Target="https://download.bls.gov/pub/time.series/l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61557-02F4-4B1A-A367-D32BF8D1836A}"/>
              </a:ext>
            </a:extLst>
          </p:cNvPr>
          <p:cNvSpPr>
            <a:spLocks noGrp="1"/>
          </p:cNvSpPr>
          <p:nvPr>
            <p:ph type="ctrTitle"/>
          </p:nvPr>
        </p:nvSpPr>
        <p:spPr>
          <a:xfrm>
            <a:off x="550864" y="1051551"/>
            <a:ext cx="3565524" cy="2384898"/>
          </a:xfrm>
        </p:spPr>
        <p:txBody>
          <a:bodyPr anchor="b">
            <a:normAutofit/>
          </a:bodyPr>
          <a:lstStyle/>
          <a:p>
            <a:r>
              <a:rPr lang="en-US" sz="4800" dirty="0"/>
              <a:t>Dude, Where’s my Paycheck?</a:t>
            </a:r>
          </a:p>
        </p:txBody>
      </p:sp>
      <p:sp>
        <p:nvSpPr>
          <p:cNvPr id="3" name="Subtitle 2">
            <a:extLst>
              <a:ext uri="{FF2B5EF4-FFF2-40B4-BE49-F238E27FC236}">
                <a16:creationId xmlns:a16="http://schemas.microsoft.com/office/drawing/2014/main" id="{85532EF0-23B1-4270-BC45-08998C283A05}"/>
              </a:ext>
            </a:extLst>
          </p:cNvPr>
          <p:cNvSpPr>
            <a:spLocks noGrp="1"/>
          </p:cNvSpPr>
          <p:nvPr>
            <p:ph type="subTitle" idx="1"/>
          </p:nvPr>
        </p:nvSpPr>
        <p:spPr>
          <a:xfrm>
            <a:off x="550863" y="3569007"/>
            <a:ext cx="3565525" cy="2224215"/>
          </a:xfrm>
        </p:spPr>
        <p:txBody>
          <a:bodyPr>
            <a:normAutofit/>
          </a:bodyPr>
          <a:lstStyle/>
          <a:p>
            <a:r>
              <a:rPr lang="en-US" sz="2000" dirty="0">
                <a:solidFill>
                  <a:schemeClr val="tx1">
                    <a:alpha val="60000"/>
                  </a:schemeClr>
                </a:solidFill>
              </a:rPr>
              <a:t>Ricardo Dominguez</a:t>
            </a:r>
          </a:p>
          <a:p>
            <a:r>
              <a:rPr lang="en-US" sz="2000" dirty="0">
                <a:solidFill>
                  <a:schemeClr val="tx1">
                    <a:alpha val="60000"/>
                  </a:schemeClr>
                </a:solidFill>
              </a:rPr>
              <a:t>Kevin </a:t>
            </a:r>
            <a:r>
              <a:rPr lang="en-US" sz="2000" dirty="0" err="1">
                <a:solidFill>
                  <a:schemeClr val="tx1">
                    <a:alpha val="60000"/>
                  </a:schemeClr>
                </a:solidFill>
              </a:rPr>
              <a:t>Athey</a:t>
            </a:r>
            <a:endParaRPr lang="en-US" sz="2000" dirty="0">
              <a:solidFill>
                <a:schemeClr val="tx1">
                  <a:alpha val="60000"/>
                </a:schemeClr>
              </a:solidFill>
            </a:endParaRPr>
          </a:p>
          <a:p>
            <a:r>
              <a:rPr lang="en-US" sz="2000" dirty="0">
                <a:solidFill>
                  <a:schemeClr val="tx1">
                    <a:alpha val="60000"/>
                  </a:schemeClr>
                </a:solidFill>
              </a:rPr>
              <a:t>Benjamin </a:t>
            </a:r>
            <a:r>
              <a:rPr lang="en-US" sz="2000" dirty="0" err="1">
                <a:solidFill>
                  <a:schemeClr val="tx1">
                    <a:alpha val="60000"/>
                  </a:schemeClr>
                </a:solidFill>
              </a:rPr>
              <a:t>Raehpour</a:t>
            </a:r>
            <a:endParaRPr lang="en-US" sz="2000" dirty="0">
              <a:solidFill>
                <a:schemeClr val="tx1">
                  <a:alpha val="60000"/>
                </a:schemeClr>
              </a:solidFill>
            </a:endParaRPr>
          </a:p>
          <a:p>
            <a:r>
              <a:rPr lang="en-US" sz="2000" dirty="0">
                <a:solidFill>
                  <a:schemeClr val="tx1">
                    <a:alpha val="60000"/>
                  </a:schemeClr>
                </a:solidFill>
              </a:rPr>
              <a:t>Grecia Acosta</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A56D1969-F502-47BB-AEAB-DD7F30EE96CE}"/>
              </a:ext>
            </a:extLst>
          </p:cNvPr>
          <p:cNvPicPr>
            <a:picLocks noChangeAspect="1"/>
          </p:cNvPicPr>
          <p:nvPr/>
        </p:nvPicPr>
        <p:blipFill rotWithShape="1">
          <a:blip r:embed="rId2"/>
          <a:srcRect l="9893" r="32814"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189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3538-EB26-40C3-8890-70A67E3105BA}"/>
              </a:ext>
            </a:extLst>
          </p:cNvPr>
          <p:cNvSpPr>
            <a:spLocks noGrp="1"/>
          </p:cNvSpPr>
          <p:nvPr>
            <p:ph type="title"/>
          </p:nvPr>
        </p:nvSpPr>
        <p:spPr/>
        <p:txBody>
          <a:bodyPr/>
          <a:lstStyle/>
          <a:p>
            <a:r>
              <a:rPr lang="en-US" dirty="0"/>
              <a:t>Impact vs Poverty for Missouri</a:t>
            </a:r>
          </a:p>
        </p:txBody>
      </p:sp>
      <p:pic>
        <p:nvPicPr>
          <p:cNvPr id="6" name="Picture Placeholder 5">
            <a:extLst>
              <a:ext uri="{FF2B5EF4-FFF2-40B4-BE49-F238E27FC236}">
                <a16:creationId xmlns:a16="http://schemas.microsoft.com/office/drawing/2014/main" id="{E5241B1B-E2F9-460E-A1C5-974DA3D0CC69}"/>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22" r="6542"/>
          <a:stretch/>
        </p:blipFill>
        <p:spPr>
          <a:xfrm>
            <a:off x="5051425" y="172278"/>
            <a:ext cx="6955045" cy="6520070"/>
          </a:xfrm>
        </p:spPr>
      </p:pic>
      <p:sp>
        <p:nvSpPr>
          <p:cNvPr id="4" name="Text Placeholder 3">
            <a:extLst>
              <a:ext uri="{FF2B5EF4-FFF2-40B4-BE49-F238E27FC236}">
                <a16:creationId xmlns:a16="http://schemas.microsoft.com/office/drawing/2014/main" id="{408AC0D1-04C9-405F-BB46-7D2C22A1BB30}"/>
              </a:ext>
            </a:extLst>
          </p:cNvPr>
          <p:cNvSpPr>
            <a:spLocks noGrp="1"/>
          </p:cNvSpPr>
          <p:nvPr>
            <p:ph type="body" sz="half" idx="2"/>
          </p:nvPr>
        </p:nvSpPr>
        <p:spPr>
          <a:xfrm>
            <a:off x="550863" y="1776195"/>
            <a:ext cx="4352441" cy="4532530"/>
          </a:xfrm>
        </p:spPr>
        <p:txBody>
          <a:bodyPr/>
          <a:lstStyle/>
          <a:p>
            <a:r>
              <a:rPr lang="en-US" dirty="0"/>
              <a:t>MO had fewer loans per capita than KS, with loans distributed relatively evenly per county based on income levels.</a:t>
            </a:r>
          </a:p>
          <a:p>
            <a:endParaRPr lang="en-US" dirty="0"/>
          </a:p>
        </p:txBody>
      </p:sp>
    </p:spTree>
    <p:extLst>
      <p:ext uri="{BB962C8B-B14F-4D97-AF65-F5344CB8AC3E}">
        <p14:creationId xmlns:p14="http://schemas.microsoft.com/office/powerpoint/2010/main" val="252869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197A-1515-4936-9FBB-8A7C7F685B2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87479D-5F72-4854-AD85-4F672B4A0715}"/>
              </a:ext>
            </a:extLst>
          </p:cNvPr>
          <p:cNvSpPr>
            <a:spLocks noGrp="1"/>
          </p:cNvSpPr>
          <p:nvPr>
            <p:ph idx="1"/>
          </p:nvPr>
        </p:nvSpPr>
        <p:spPr>
          <a:xfrm>
            <a:off x="550863" y="2113199"/>
            <a:ext cx="11090274" cy="4655901"/>
          </a:xfrm>
        </p:spPr>
        <p:txBody>
          <a:bodyPr>
            <a:normAutofit fontScale="85000" lnSpcReduction="20000"/>
          </a:bodyPr>
          <a:lstStyle/>
          <a:p>
            <a:r>
              <a:rPr lang="en-US" dirty="0"/>
              <a:t>Some interesting takeaways from this visualization:</a:t>
            </a:r>
          </a:p>
          <a:p>
            <a:pPr marL="0" indent="0">
              <a:buNone/>
            </a:pPr>
            <a:r>
              <a:rPr lang="en-US" dirty="0" err="1"/>
              <a:t>Neis</a:t>
            </a:r>
            <a:r>
              <a:rPr lang="en-US" dirty="0"/>
              <a:t>:</a:t>
            </a:r>
          </a:p>
          <a:p>
            <a:r>
              <a:rPr lang="en-US" dirty="0"/>
              <a:t>The data is self-reported from borrowers, not all data fields were required and not all borrowers provided all information. This means important information for evaluation like demographic information of business owners was not fully captured.</a:t>
            </a:r>
          </a:p>
          <a:p>
            <a:pPr marL="0" indent="0">
              <a:buNone/>
            </a:pPr>
            <a:r>
              <a:rPr lang="en-US" dirty="0" err="1"/>
              <a:t>Yeis</a:t>
            </a:r>
            <a:r>
              <a:rPr lang="en-US" dirty="0"/>
              <a:t>:</a:t>
            </a:r>
          </a:p>
          <a:p>
            <a:r>
              <a:rPr lang="en-US" dirty="0"/>
              <a:t>Based on data, seems that the majority on the funds were distributed to smaller loans which tends to believe that there was a focus for smaller businesses.</a:t>
            </a:r>
          </a:p>
          <a:p>
            <a:r>
              <a:rPr lang="en-US" dirty="0"/>
              <a:t>We can assume that over a million jobs were retained with the PPP loans.</a:t>
            </a:r>
          </a:p>
          <a:p>
            <a:r>
              <a:rPr lang="en-US" dirty="0"/>
              <a:t>Recognize that both KS and MO had roughly the same amount of loans issued (105k vs 115k respectively).</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204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1ED6-0136-48A5-873B-1B99E5F88169}"/>
              </a:ext>
            </a:extLst>
          </p:cNvPr>
          <p:cNvSpPr>
            <a:spLocks noGrp="1"/>
          </p:cNvSpPr>
          <p:nvPr>
            <p:ph type="title"/>
          </p:nvPr>
        </p:nvSpPr>
        <p:spPr>
          <a:xfrm>
            <a:off x="563563" y="474345"/>
            <a:ext cx="11077574" cy="998855"/>
          </a:xfrm>
        </p:spPr>
        <p:txBody>
          <a:bodyPr/>
          <a:lstStyle/>
          <a:p>
            <a:r>
              <a:rPr lang="en-US" dirty="0"/>
              <a:t>References </a:t>
            </a:r>
          </a:p>
        </p:txBody>
      </p:sp>
      <p:sp>
        <p:nvSpPr>
          <p:cNvPr id="3" name="Text Placeholder 2">
            <a:extLst>
              <a:ext uri="{FF2B5EF4-FFF2-40B4-BE49-F238E27FC236}">
                <a16:creationId xmlns:a16="http://schemas.microsoft.com/office/drawing/2014/main" id="{CA1E4657-B279-4866-A123-3798B6ECAD67}"/>
              </a:ext>
            </a:extLst>
          </p:cNvPr>
          <p:cNvSpPr>
            <a:spLocks noGrp="1"/>
          </p:cNvSpPr>
          <p:nvPr>
            <p:ph type="body" idx="1"/>
          </p:nvPr>
        </p:nvSpPr>
        <p:spPr>
          <a:xfrm>
            <a:off x="566271" y="1790700"/>
            <a:ext cx="11074866" cy="4518025"/>
          </a:xfrm>
        </p:spPr>
        <p:txBody>
          <a:bodyPr>
            <a:normAutofit fontScale="92500"/>
          </a:bodyPr>
          <a:lstStyle/>
          <a:p>
            <a:endParaRPr lang="en-US" sz="1800" u="sng" dirty="0">
              <a:solidFill>
                <a:srgbClr val="1155CC"/>
              </a:solidFill>
              <a:latin typeface="Arial" panose="020B0604020202020204" pitchFamily="34" charset="0"/>
            </a:endParaRPr>
          </a:p>
          <a:p>
            <a:r>
              <a:rPr lang="en-US" sz="1800" u="sng" dirty="0" err="1">
                <a:solidFill>
                  <a:srgbClr val="1155CC"/>
                </a:solidFill>
                <a:latin typeface="Arial" panose="020B0604020202020204" pitchFamily="34" charset="0"/>
              </a:rPr>
              <a:t>GovTrades</a:t>
            </a:r>
            <a:r>
              <a:rPr lang="en-US" sz="1800" u="sng" dirty="0">
                <a:solidFill>
                  <a:srgbClr val="1155CC"/>
                </a:solidFill>
                <a:latin typeface="Arial" panose="020B0604020202020204" pitchFamily="34" charset="0"/>
              </a:rPr>
              <a:t>. (2020, July 06). SBA Paycheck Protection Program (PPP) Loan Data. Retrieved September 08, 2020, from </a:t>
            </a:r>
            <a:r>
              <a:rPr lang="en-US" sz="1800" u="sng" dirty="0">
                <a:solidFill>
                  <a:srgbClr val="1155CC"/>
                </a:solidFill>
                <a:latin typeface="Arial" panose="020B0604020202020204" pitchFamily="34" charset="0"/>
                <a:hlinkClick r:id="rId2"/>
              </a:rPr>
              <a:t>https://www.kaggle.com/govtrades/sba-paycheck-protection-program-loan-data?select=foia_150k_plus.csv</a:t>
            </a:r>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r>
              <a:rPr lang="en-US" sz="1800" u="sng" dirty="0">
                <a:solidFill>
                  <a:srgbClr val="1155CC"/>
                </a:solidFill>
                <a:latin typeface="Arial" panose="020B0604020202020204" pitchFamily="34" charset="0"/>
              </a:rPr>
              <a:t>Open Government Data Sources: The U.S. Small Business Administration. (2020). Retrieved September 08 2020, from </a:t>
            </a:r>
            <a:r>
              <a:rPr lang="en-US" sz="1800" u="sng" dirty="0">
                <a:solidFill>
                  <a:srgbClr val="1155CC"/>
                </a:solidFill>
                <a:latin typeface="Arial" panose="020B0604020202020204" pitchFamily="34" charset="0"/>
                <a:hlinkClick r:id="rId3"/>
              </a:rPr>
              <a:t>https://www.sba.gov/about-sba/sba-performance/open-government/digital-sba/open-data/open-data-sources</a:t>
            </a:r>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r>
              <a:rPr lang="en-US" sz="1800" u="sng" dirty="0">
                <a:solidFill>
                  <a:srgbClr val="1155CC"/>
                </a:solidFill>
                <a:latin typeface="Arial" panose="020B0604020202020204" pitchFamily="34" charset="0"/>
              </a:rPr>
              <a:t>Pub/</a:t>
            </a:r>
            <a:r>
              <a:rPr lang="en-US" sz="1800" u="sng" dirty="0" err="1">
                <a:solidFill>
                  <a:srgbClr val="1155CC"/>
                </a:solidFill>
                <a:latin typeface="Arial" panose="020B0604020202020204" pitchFamily="34" charset="0"/>
              </a:rPr>
              <a:t>time.series</a:t>
            </a:r>
            <a:r>
              <a:rPr lang="en-US" sz="1800" u="sng" dirty="0">
                <a:solidFill>
                  <a:srgbClr val="1155CC"/>
                </a:solidFill>
                <a:latin typeface="Arial" panose="020B0604020202020204" pitchFamily="34" charset="0"/>
              </a:rPr>
              <a:t>/la/MO. (2020). Retrieved September 09, 2020, from </a:t>
            </a:r>
            <a:r>
              <a:rPr lang="en-US" sz="1800" u="sng" dirty="0">
                <a:solidFill>
                  <a:srgbClr val="1155CC"/>
                </a:solidFill>
                <a:latin typeface="Arial" panose="020B0604020202020204" pitchFamily="34" charset="0"/>
                <a:hlinkClick r:id="rId4"/>
              </a:rPr>
              <a:t>https://download.bls.gov/pub/time.series/la/</a:t>
            </a:r>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r>
              <a:rPr lang="en-US" sz="1800" u="sng" dirty="0">
                <a:solidFill>
                  <a:srgbClr val="1155CC"/>
                </a:solidFill>
                <a:latin typeface="Arial" panose="020B0604020202020204" pitchFamily="34" charset="0"/>
              </a:rPr>
              <a:t>Pub/</a:t>
            </a:r>
            <a:r>
              <a:rPr lang="en-US" sz="1800" u="sng" dirty="0" err="1">
                <a:solidFill>
                  <a:srgbClr val="1155CC"/>
                </a:solidFill>
                <a:latin typeface="Arial" panose="020B0604020202020204" pitchFamily="34" charset="0"/>
              </a:rPr>
              <a:t>time.series</a:t>
            </a:r>
            <a:r>
              <a:rPr lang="en-US" sz="1800" u="sng" dirty="0">
                <a:solidFill>
                  <a:srgbClr val="1155CC"/>
                </a:solidFill>
                <a:latin typeface="Arial" panose="020B0604020202020204" pitchFamily="34" charset="0"/>
              </a:rPr>
              <a:t>/la/KS. (2020). Retrieved September 09, 2020, from https://download.bls.gov/pub/time.series/la/</a:t>
            </a: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b="0" i="0" u="sng" strike="noStrike" dirty="0">
              <a:solidFill>
                <a:srgbClr val="1155CC"/>
              </a:solidFill>
              <a:effectLst/>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dirty="0"/>
          </a:p>
        </p:txBody>
      </p:sp>
    </p:spTree>
    <p:extLst>
      <p:ext uri="{BB962C8B-B14F-4D97-AF65-F5344CB8AC3E}">
        <p14:creationId xmlns:p14="http://schemas.microsoft.com/office/powerpoint/2010/main" val="988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D3BB-B881-473A-8298-8355CBD9184A}"/>
              </a:ext>
            </a:extLst>
          </p:cNvPr>
          <p:cNvSpPr>
            <a:spLocks noGrp="1"/>
          </p:cNvSpPr>
          <p:nvPr>
            <p:ph type="title"/>
          </p:nvPr>
        </p:nvSpPr>
        <p:spPr>
          <a:xfrm>
            <a:off x="550863" y="206375"/>
            <a:ext cx="11091600" cy="1332000"/>
          </a:xfrm>
        </p:spPr>
        <p:txBody>
          <a:bodyPr/>
          <a:lstStyle/>
          <a:p>
            <a:r>
              <a:rPr lang="en-US" dirty="0"/>
              <a:t>An Analysis of the Paycheck Protection Program (PPP) under the CARES Act</a:t>
            </a:r>
          </a:p>
        </p:txBody>
      </p:sp>
      <p:sp>
        <p:nvSpPr>
          <p:cNvPr id="3" name="Content Placeholder 2">
            <a:extLst>
              <a:ext uri="{FF2B5EF4-FFF2-40B4-BE49-F238E27FC236}">
                <a16:creationId xmlns:a16="http://schemas.microsoft.com/office/drawing/2014/main" id="{0B2D8474-20D0-4046-ACE2-C61190A40190}"/>
              </a:ext>
            </a:extLst>
          </p:cNvPr>
          <p:cNvSpPr>
            <a:spLocks noGrp="1"/>
          </p:cNvSpPr>
          <p:nvPr>
            <p:ph idx="1"/>
          </p:nvPr>
        </p:nvSpPr>
        <p:spPr/>
        <p:txBody>
          <a:bodyPr>
            <a:normAutofit fontScale="85000" lnSpcReduction="10000"/>
          </a:bodyPr>
          <a:lstStyle/>
          <a:p>
            <a:r>
              <a:rPr lang="en-US" dirty="0"/>
              <a:t>The Paycheck Protection Program (or PPP) was enacted under the CARES Act in the wake of COVID-19. </a:t>
            </a:r>
          </a:p>
          <a:p>
            <a:r>
              <a:rPr lang="en-US" dirty="0"/>
              <a:t>The purpose of this program was to keep workers employed during the lockdowns and reduce the economic impact for millions of American workers. Part of the deal before being passed was the promise of complete transparency. After a few scandals, including large public corporations applying for funds meant mostly for small businesses and the US Treasury refusing to provide the complete transparency they initially promised, many people starting doubting the efficacy of the program. </a:t>
            </a:r>
          </a:p>
          <a:p>
            <a:r>
              <a:rPr lang="en-US" dirty="0"/>
              <a:t>After public backlash, and a Freedom of Information Act injunction, the Treasury released some of the numbers to the public. </a:t>
            </a:r>
          </a:p>
          <a:p>
            <a:r>
              <a:rPr lang="en-US" dirty="0"/>
              <a:t>Our goal is to look through the data and find out whether the program succeeded at its initial goal of keeping the most workers employed and propping up small businesses to weather the lockdowns.</a:t>
            </a:r>
          </a:p>
        </p:txBody>
      </p:sp>
    </p:spTree>
    <p:extLst>
      <p:ext uri="{BB962C8B-B14F-4D97-AF65-F5344CB8AC3E}">
        <p14:creationId xmlns:p14="http://schemas.microsoft.com/office/powerpoint/2010/main" val="408798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E220-5ACA-4C55-AFDC-1B3A1B114387}"/>
              </a:ext>
            </a:extLst>
          </p:cNvPr>
          <p:cNvSpPr>
            <a:spLocks noGrp="1"/>
          </p:cNvSpPr>
          <p:nvPr>
            <p:ph type="ctrTitle"/>
          </p:nvPr>
        </p:nvSpPr>
        <p:spPr>
          <a:xfrm>
            <a:off x="463825" y="389840"/>
            <a:ext cx="11177312" cy="2954655"/>
          </a:xfrm>
        </p:spPr>
        <p:txBody>
          <a:bodyPr/>
          <a:lstStyle/>
          <a:p>
            <a:endParaRPr lang="en-US" dirty="0"/>
          </a:p>
        </p:txBody>
      </p:sp>
      <p:sp>
        <p:nvSpPr>
          <p:cNvPr id="3" name="Subtitle 2">
            <a:extLst>
              <a:ext uri="{FF2B5EF4-FFF2-40B4-BE49-F238E27FC236}">
                <a16:creationId xmlns:a16="http://schemas.microsoft.com/office/drawing/2014/main" id="{AC7A1BD1-0F99-4C5E-B29D-875C23FD98B1}"/>
              </a:ext>
            </a:extLst>
          </p:cNvPr>
          <p:cNvSpPr>
            <a:spLocks noGrp="1"/>
          </p:cNvSpPr>
          <p:nvPr>
            <p:ph type="subTitle" idx="1"/>
          </p:nvPr>
        </p:nvSpPr>
        <p:spPr>
          <a:xfrm>
            <a:off x="463827" y="3536951"/>
            <a:ext cx="11177312" cy="2555874"/>
          </a:xfrm>
        </p:spPr>
        <p:txBody>
          <a:bodyPr>
            <a:normAutofit fontScale="92500" lnSpcReduction="20000"/>
          </a:bodyPr>
          <a:lstStyle/>
          <a:p>
            <a:r>
              <a:rPr lang="en-US" dirty="0"/>
              <a:t>We started off with some basic visualizations to provide us with a preliminary analysis of the data. Below </a:t>
            </a:r>
            <a:r>
              <a:rPr lang="en-US"/>
              <a:t>are the </a:t>
            </a:r>
            <a:r>
              <a:rPr lang="en-US" dirty="0"/>
              <a:t>steps taken:</a:t>
            </a:r>
          </a:p>
          <a:p>
            <a:r>
              <a:rPr lang="en-US" dirty="0"/>
              <a:t>    - Bar graph of the number of loans issued by size</a:t>
            </a:r>
          </a:p>
          <a:p>
            <a:r>
              <a:rPr lang="en-US" dirty="0"/>
              <a:t>    - Bar graph of jobs saved by loan size</a:t>
            </a:r>
          </a:p>
          <a:p>
            <a:r>
              <a:rPr lang="en-US" dirty="0"/>
              <a:t>    -Scatter plot of the amount of loans issued against the number of jobs saved.</a:t>
            </a:r>
          </a:p>
          <a:p>
            <a:r>
              <a:rPr lang="en-US" dirty="0"/>
              <a:t>    -Scatter plots of the impact vs poverty for Kansas and Missouri.</a:t>
            </a:r>
          </a:p>
        </p:txBody>
      </p:sp>
      <p:pic>
        <p:nvPicPr>
          <p:cNvPr id="5" name="Picture 4" descr="A close up of text on a white background&#10;&#10;Description automatically generated">
            <a:extLst>
              <a:ext uri="{FF2B5EF4-FFF2-40B4-BE49-F238E27FC236}">
                <a16:creationId xmlns:a16="http://schemas.microsoft.com/office/drawing/2014/main" id="{2B027CDA-A82A-49EF-8B14-29EA82D23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5" y="389840"/>
            <a:ext cx="11177311" cy="2954655"/>
          </a:xfrm>
          <a:prstGeom prst="rect">
            <a:avLst/>
          </a:prstGeom>
        </p:spPr>
      </p:pic>
    </p:spTree>
    <p:extLst>
      <p:ext uri="{BB962C8B-B14F-4D97-AF65-F5344CB8AC3E}">
        <p14:creationId xmlns:p14="http://schemas.microsoft.com/office/powerpoint/2010/main" val="284899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6959-17EF-4FF0-AAE9-80B5E57BB714}"/>
              </a:ext>
            </a:extLst>
          </p:cNvPr>
          <p:cNvSpPr>
            <a:spLocks noGrp="1"/>
          </p:cNvSpPr>
          <p:nvPr>
            <p:ph type="title"/>
          </p:nvPr>
        </p:nvSpPr>
        <p:spPr/>
        <p:txBody>
          <a:bodyPr>
            <a:noAutofit/>
          </a:bodyPr>
          <a:lstStyle/>
          <a:p>
            <a:r>
              <a:rPr lang="en-US" sz="4000" dirty="0"/>
              <a:t>Loans Issued by Loan Size</a:t>
            </a:r>
          </a:p>
        </p:txBody>
      </p:sp>
      <p:sp>
        <p:nvSpPr>
          <p:cNvPr id="4" name="Text Placeholder 3">
            <a:extLst>
              <a:ext uri="{FF2B5EF4-FFF2-40B4-BE49-F238E27FC236}">
                <a16:creationId xmlns:a16="http://schemas.microsoft.com/office/drawing/2014/main" id="{9FEC3866-C833-49F2-9148-A8D8DA4376B9}"/>
              </a:ext>
            </a:extLst>
          </p:cNvPr>
          <p:cNvSpPr>
            <a:spLocks noGrp="1"/>
          </p:cNvSpPr>
          <p:nvPr>
            <p:ph type="body" sz="half" idx="2"/>
          </p:nvPr>
        </p:nvSpPr>
        <p:spPr>
          <a:xfrm>
            <a:off x="550862" y="1776195"/>
            <a:ext cx="4948789" cy="4532530"/>
          </a:xfrm>
        </p:spPr>
        <p:txBody>
          <a:bodyPr>
            <a:normAutofit/>
          </a:bodyPr>
          <a:lstStyle/>
          <a:p>
            <a:pPr marL="457200" indent="-457200">
              <a:buFont typeface="Arial" panose="020B0604020202020204" pitchFamily="34" charset="0"/>
              <a:buChar char="•"/>
            </a:pPr>
            <a:r>
              <a:rPr lang="en-US" sz="2000" dirty="0"/>
              <a:t>Loans issued for the "150k and below" bucket had the most number of loans by a significant margin.</a:t>
            </a:r>
          </a:p>
          <a:p>
            <a:pPr marL="457200" indent="-457200">
              <a:buFont typeface="Arial" panose="020B0604020202020204" pitchFamily="34" charset="0"/>
              <a:buChar char="•"/>
            </a:pPr>
            <a:r>
              <a:rPr lang="en-US" sz="2000" dirty="0"/>
              <a:t>This graph illustrate that loans under $150K represent 88 percent of total PPP loans. Loans over $5m are less than 1 percent of total PPP loans. </a:t>
            </a:r>
          </a:p>
          <a:p>
            <a:pPr marL="457200" indent="-457200">
              <a:buFont typeface="Arial" panose="020B0604020202020204" pitchFamily="34" charset="0"/>
              <a:buChar char="•"/>
            </a:pPr>
            <a:r>
              <a:rPr lang="en-US" sz="2000" dirty="0"/>
              <a:t>Data shows that PPP loans were heavily  distributed to smaller loans.</a:t>
            </a:r>
            <a:endParaRPr lang="en-US" sz="2800" dirty="0"/>
          </a:p>
        </p:txBody>
      </p:sp>
      <p:pic>
        <p:nvPicPr>
          <p:cNvPr id="10" name="Picture Placeholder 9">
            <a:extLst>
              <a:ext uri="{FF2B5EF4-FFF2-40B4-BE49-F238E27FC236}">
                <a16:creationId xmlns:a16="http://schemas.microsoft.com/office/drawing/2014/main" id="{BD3D6A30-D895-4224-938E-59DA98283F6B}"/>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7" b="461"/>
          <a:stretch/>
        </p:blipFill>
        <p:spPr>
          <a:xfrm>
            <a:off x="5798605" y="139720"/>
            <a:ext cx="6141603" cy="6578559"/>
          </a:xfrm>
        </p:spPr>
      </p:pic>
    </p:spTree>
    <p:extLst>
      <p:ext uri="{BB962C8B-B14F-4D97-AF65-F5344CB8AC3E}">
        <p14:creationId xmlns:p14="http://schemas.microsoft.com/office/powerpoint/2010/main" val="80427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7248-B9E0-4E17-9C3C-E7364ADD12B4}"/>
              </a:ext>
            </a:extLst>
          </p:cNvPr>
          <p:cNvSpPr>
            <a:spLocks noGrp="1"/>
          </p:cNvSpPr>
          <p:nvPr>
            <p:ph type="title"/>
          </p:nvPr>
        </p:nvSpPr>
        <p:spPr/>
        <p:txBody>
          <a:bodyPr>
            <a:noAutofit/>
          </a:bodyPr>
          <a:lstStyle/>
          <a:p>
            <a:r>
              <a:rPr lang="en-US" sz="4000" dirty="0"/>
              <a:t>Jobs saved by Loan Group</a:t>
            </a:r>
          </a:p>
        </p:txBody>
      </p:sp>
      <p:pic>
        <p:nvPicPr>
          <p:cNvPr id="6" name="Picture Placeholder 5">
            <a:extLst>
              <a:ext uri="{FF2B5EF4-FFF2-40B4-BE49-F238E27FC236}">
                <a16:creationId xmlns:a16="http://schemas.microsoft.com/office/drawing/2014/main" id="{7B93811B-A458-4746-A57A-4AA5A998283D}"/>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172" b="3287"/>
          <a:stretch/>
        </p:blipFill>
        <p:spPr>
          <a:xfrm>
            <a:off x="5870714" y="145774"/>
            <a:ext cx="6056244" cy="6612835"/>
          </a:xfrm>
        </p:spPr>
      </p:pic>
      <p:sp>
        <p:nvSpPr>
          <p:cNvPr id="4" name="Text Placeholder 3">
            <a:extLst>
              <a:ext uri="{FF2B5EF4-FFF2-40B4-BE49-F238E27FC236}">
                <a16:creationId xmlns:a16="http://schemas.microsoft.com/office/drawing/2014/main" id="{3A2A3A30-1D01-4EEB-BA1E-B9ECEDD9B61E}"/>
              </a:ext>
            </a:extLst>
          </p:cNvPr>
          <p:cNvSpPr>
            <a:spLocks noGrp="1"/>
          </p:cNvSpPr>
          <p:nvPr>
            <p:ph type="body" sz="half" idx="2"/>
          </p:nvPr>
        </p:nvSpPr>
        <p:spPr>
          <a:xfrm>
            <a:off x="550863" y="1776195"/>
            <a:ext cx="5028302" cy="3829475"/>
          </a:xfrm>
        </p:spPr>
        <p:txBody>
          <a:bodyPr>
            <a:normAutofit/>
          </a:bodyPr>
          <a:lstStyle/>
          <a:p>
            <a:r>
              <a:rPr lang="en-US" dirty="0"/>
              <a:t>The graph data indicates that around 1,473,137 million jobs were retained due to the program.</a:t>
            </a:r>
          </a:p>
          <a:p>
            <a:r>
              <a:rPr lang="en-US" dirty="0"/>
              <a:t>The number of jobs saved at the "150k and below" bucket also had the most number of jobs saved</a:t>
            </a:r>
          </a:p>
          <a:p>
            <a:r>
              <a:rPr lang="en-US" dirty="0"/>
              <a:t>Because of the concentration on smaller loans, this could be possibly reflecting an effort to target job retention for smaller businesses. </a:t>
            </a:r>
          </a:p>
          <a:p>
            <a:endParaRPr lang="en-US" dirty="0"/>
          </a:p>
        </p:txBody>
      </p:sp>
    </p:spTree>
    <p:extLst>
      <p:ext uri="{BB962C8B-B14F-4D97-AF65-F5344CB8AC3E}">
        <p14:creationId xmlns:p14="http://schemas.microsoft.com/office/powerpoint/2010/main" val="413926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0"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94140-189F-41DC-9E67-F2BF349A303E}"/>
              </a:ext>
            </a:extLst>
          </p:cNvPr>
          <p:cNvSpPr>
            <a:spLocks noGrp="1"/>
          </p:cNvSpPr>
          <p:nvPr>
            <p:ph type="title"/>
          </p:nvPr>
        </p:nvSpPr>
        <p:spPr>
          <a:xfrm>
            <a:off x="550864" y="549275"/>
            <a:ext cx="3565524" cy="1588017"/>
          </a:xfrm>
        </p:spPr>
        <p:txBody>
          <a:bodyPr vert="horz" wrap="square" lIns="0" tIns="0" rIns="0" bIns="0" rtlCol="0" anchor="b" anchorCtr="0">
            <a:normAutofit fontScale="90000"/>
          </a:bodyPr>
          <a:lstStyle/>
          <a:p>
            <a:r>
              <a:rPr lang="en-US" sz="4000" dirty="0"/>
              <a:t>Regression of Loans Issued &amp; Jobs Saved</a:t>
            </a:r>
          </a:p>
        </p:txBody>
      </p:sp>
      <p:grpSp>
        <p:nvGrpSpPr>
          <p:cNvPr id="19" name="Group 1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91B8666A-C238-4B89-A721-27504CB5292D}"/>
              </a:ext>
            </a:extLst>
          </p:cNvPr>
          <p:cNvSpPr>
            <a:spLocks noGrp="1"/>
          </p:cNvSpPr>
          <p:nvPr>
            <p:ph type="body" sz="half" idx="2"/>
          </p:nvPr>
        </p:nvSpPr>
        <p:spPr>
          <a:xfrm>
            <a:off x="550863" y="2398988"/>
            <a:ext cx="3565525" cy="3693837"/>
          </a:xfrm>
        </p:spPr>
        <p:txBody>
          <a:bodyPr vert="horz" wrap="square" lIns="0" tIns="0" rIns="0" bIns="0" rtlCol="0" anchor="t">
            <a:normAutofit fontScale="77500" lnSpcReduction="20000"/>
          </a:bodyPr>
          <a:lstStyle/>
          <a:p>
            <a:r>
              <a:rPr lang="en-US" sz="2100" dirty="0"/>
              <a:t>Scatter plot reveals there is a positive correlation between loans issued and jobs saved.</a:t>
            </a:r>
          </a:p>
          <a:p>
            <a:r>
              <a:rPr lang="en-US" dirty="0"/>
              <a:t>We have some reservations, however:</a:t>
            </a:r>
          </a:p>
          <a:p>
            <a:pPr indent="-228600">
              <a:buFont typeface="Arial" panose="020B0604020202020204" pitchFamily="34" charset="0"/>
              <a:buChar char="•"/>
            </a:pPr>
            <a:r>
              <a:rPr lang="en-US" dirty="0"/>
              <a:t>First, the number of loans issued is simply an aggregate that does not take into consideration loan amounts</a:t>
            </a:r>
          </a:p>
          <a:p>
            <a:pPr indent="-228600">
              <a:buFont typeface="Arial" panose="020B0604020202020204" pitchFamily="34" charset="0"/>
              <a:buChar char="•"/>
            </a:pPr>
            <a:r>
              <a:rPr lang="en-US" dirty="0"/>
              <a:t>Second, jobs saved is a self-reported number by the businesses who applied for the loans, leading to possible skew in actual unemployment numbers.</a:t>
            </a:r>
          </a:p>
          <a:p>
            <a:pPr indent="-228600">
              <a:buFont typeface="Arial" panose="020B0604020202020204" pitchFamily="34" charset="0"/>
              <a:buChar char="•"/>
            </a:pPr>
            <a:r>
              <a:rPr lang="en-US" dirty="0"/>
              <a:t>Despite this, it is in a ‘business' best interest to keep employees after receiving the loan due to the stipulation that converts the loan into a grant if employees are retained. </a:t>
            </a:r>
          </a:p>
        </p:txBody>
      </p:sp>
      <p:pic>
        <p:nvPicPr>
          <p:cNvPr id="6" name="Picture Placeholder 5">
            <a:extLst>
              <a:ext uri="{FF2B5EF4-FFF2-40B4-BE49-F238E27FC236}">
                <a16:creationId xmlns:a16="http://schemas.microsoft.com/office/drawing/2014/main" id="{A585B880-D4C3-408C-84A3-09D5E06E837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550900" y="977401"/>
            <a:ext cx="7090237" cy="4903199"/>
          </a:xfrm>
          <a:custGeom>
            <a:avLst/>
            <a:gdLst/>
            <a:ahLst/>
            <a:cxnLst/>
            <a:rect l="l" t="t" r="r" b="b"/>
            <a:pathLst>
              <a:path w="7090237" h="5759451">
                <a:moveTo>
                  <a:pt x="0" y="0"/>
                </a:moveTo>
                <a:lnTo>
                  <a:pt x="7090237" y="0"/>
                </a:lnTo>
                <a:lnTo>
                  <a:pt x="7090237" y="5759451"/>
                </a:lnTo>
                <a:lnTo>
                  <a:pt x="0" y="5759451"/>
                </a:lnTo>
                <a:close/>
              </a:path>
            </a:pathLst>
          </a:custGeom>
          <a:solidFill>
            <a:schemeClr val="tx1"/>
          </a:solidFill>
        </p:spPr>
      </p:pic>
    </p:spTree>
    <p:extLst>
      <p:ext uri="{BB962C8B-B14F-4D97-AF65-F5344CB8AC3E}">
        <p14:creationId xmlns:p14="http://schemas.microsoft.com/office/powerpoint/2010/main" val="10054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67A5-0EA9-47BA-8753-1B594302652E}"/>
              </a:ext>
            </a:extLst>
          </p:cNvPr>
          <p:cNvSpPr>
            <a:spLocks noGrp="1"/>
          </p:cNvSpPr>
          <p:nvPr>
            <p:ph type="title"/>
          </p:nvPr>
        </p:nvSpPr>
        <p:spPr/>
        <p:txBody>
          <a:bodyPr/>
          <a:lstStyle/>
          <a:p>
            <a:r>
              <a:rPr lang="en-US" dirty="0"/>
              <a:t>Impact vs Poverty</a:t>
            </a:r>
          </a:p>
        </p:txBody>
      </p:sp>
      <p:pic>
        <p:nvPicPr>
          <p:cNvPr id="6" name="Picture Placeholder 5">
            <a:extLst>
              <a:ext uri="{FF2B5EF4-FFF2-40B4-BE49-F238E27FC236}">
                <a16:creationId xmlns:a16="http://schemas.microsoft.com/office/drawing/2014/main" id="{95091804-F542-46D6-BA9C-031C73D3E4F5}"/>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41" t="-1336" r="6543" b="1336"/>
          <a:stretch/>
        </p:blipFill>
        <p:spPr>
          <a:xfrm>
            <a:off x="5051425" y="532561"/>
            <a:ext cx="6994800" cy="5792878"/>
          </a:xfrm>
        </p:spPr>
      </p:pic>
      <p:sp>
        <p:nvSpPr>
          <p:cNvPr id="4" name="Text Placeholder 3">
            <a:extLst>
              <a:ext uri="{FF2B5EF4-FFF2-40B4-BE49-F238E27FC236}">
                <a16:creationId xmlns:a16="http://schemas.microsoft.com/office/drawing/2014/main" id="{36B385C6-FAB4-4723-9E87-FEFB974D6ED3}"/>
              </a:ext>
            </a:extLst>
          </p:cNvPr>
          <p:cNvSpPr>
            <a:spLocks noGrp="1"/>
          </p:cNvSpPr>
          <p:nvPr>
            <p:ph type="body" sz="half" idx="2"/>
          </p:nvPr>
        </p:nvSpPr>
        <p:spPr>
          <a:xfrm>
            <a:off x="285820" y="1179443"/>
            <a:ext cx="4500562" cy="4858599"/>
          </a:xfrm>
        </p:spPr>
        <p:txBody>
          <a:bodyPr/>
          <a:lstStyle/>
          <a:p>
            <a:pPr algn="just"/>
            <a:r>
              <a:rPr lang="en-US" b="0" i="0" dirty="0">
                <a:solidFill>
                  <a:schemeClr val="tx1"/>
                </a:solidFill>
                <a:effectLst/>
                <a:latin typeface="Helvetica Neue"/>
              </a:rPr>
              <a:t>We thought it might be worth exploring the relationship between the poverty rate and the number of jobs added to find out if the PPP loans were distributed to the communities that needed it the most. Our analysis is as follows:</a:t>
            </a:r>
          </a:p>
          <a:p>
            <a:pPr algn="l">
              <a:buFont typeface="Arial" panose="020B0604020202020204" pitchFamily="34" charset="0"/>
              <a:buChar char="•"/>
            </a:pPr>
            <a:r>
              <a:rPr lang="en-US" b="0" i="0" dirty="0">
                <a:solidFill>
                  <a:schemeClr val="tx1"/>
                </a:solidFill>
                <a:effectLst/>
                <a:latin typeface="Helvetica Neue"/>
              </a:rPr>
              <a:t>Compare the poverty rate (a percentage) against the number of jobs added per 100 people in the county</a:t>
            </a:r>
          </a:p>
          <a:p>
            <a:pPr algn="l">
              <a:buFont typeface="Arial" panose="020B0604020202020204" pitchFamily="34" charset="0"/>
              <a:buChar char="•"/>
            </a:pPr>
            <a:r>
              <a:rPr lang="en-US" b="0" i="0" dirty="0">
                <a:solidFill>
                  <a:schemeClr val="tx1"/>
                </a:solidFill>
                <a:effectLst/>
                <a:latin typeface="Helvetica Neue"/>
              </a:rPr>
              <a:t>Run regression to test correlation</a:t>
            </a:r>
          </a:p>
          <a:p>
            <a:pPr algn="l">
              <a:buFont typeface="Arial" panose="020B0604020202020204" pitchFamily="34" charset="0"/>
              <a:buChar char="•"/>
            </a:pPr>
            <a:r>
              <a:rPr lang="en-US" b="0" i="0" dirty="0">
                <a:solidFill>
                  <a:schemeClr val="tx1"/>
                </a:solidFill>
                <a:effectLst/>
                <a:latin typeface="Helvetica Neue"/>
              </a:rPr>
              <a:t>Split the data by state and rerun regression analysis to find changes</a:t>
            </a:r>
          </a:p>
          <a:p>
            <a:pPr>
              <a:buFont typeface="Arial" panose="020B0604020202020204" pitchFamily="34" charset="0"/>
              <a:buChar char="•"/>
            </a:pPr>
            <a:r>
              <a:rPr lang="en-US" dirty="0"/>
              <a:t>*** This shows the combine Kansas and Missouri Impact vs Poverty***</a:t>
            </a:r>
          </a:p>
          <a:p>
            <a:pPr algn="l">
              <a:buFont typeface="Arial" panose="020B0604020202020204" pitchFamily="34" charset="0"/>
              <a:buChar char="•"/>
            </a:pPr>
            <a:endParaRPr lang="en-US" b="0" i="0" dirty="0">
              <a:solidFill>
                <a:schemeClr val="tx1"/>
              </a:solidFill>
              <a:effectLst/>
              <a:latin typeface="Helvetica Neue"/>
            </a:endParaRPr>
          </a:p>
          <a:p>
            <a:endParaRPr lang="en-US" dirty="0"/>
          </a:p>
        </p:txBody>
      </p:sp>
    </p:spTree>
    <p:extLst>
      <p:ext uri="{BB962C8B-B14F-4D97-AF65-F5344CB8AC3E}">
        <p14:creationId xmlns:p14="http://schemas.microsoft.com/office/powerpoint/2010/main" val="382029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55D6-1CFA-40E3-805F-84DBADF721AC}"/>
              </a:ext>
            </a:extLst>
          </p:cNvPr>
          <p:cNvSpPr>
            <a:spLocks noGrp="1"/>
          </p:cNvSpPr>
          <p:nvPr>
            <p:ph type="title"/>
          </p:nvPr>
        </p:nvSpPr>
        <p:spPr/>
        <p:txBody>
          <a:bodyPr/>
          <a:lstStyle/>
          <a:p>
            <a:r>
              <a:rPr lang="en-US" dirty="0"/>
              <a:t>Impact vs Poverty </a:t>
            </a:r>
          </a:p>
        </p:txBody>
      </p:sp>
      <p:pic>
        <p:nvPicPr>
          <p:cNvPr id="6" name="Picture Placeholder 5">
            <a:extLst>
              <a:ext uri="{FF2B5EF4-FFF2-40B4-BE49-F238E27FC236}">
                <a16:creationId xmlns:a16="http://schemas.microsoft.com/office/drawing/2014/main" id="{F692CC7C-03BC-4F9F-BF84-75A1325586D9}"/>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256" r="6543"/>
          <a:stretch/>
        </p:blipFill>
        <p:spPr>
          <a:xfrm>
            <a:off x="5071590" y="768531"/>
            <a:ext cx="6895123" cy="5320937"/>
          </a:xfrm>
        </p:spPr>
      </p:pic>
      <p:sp>
        <p:nvSpPr>
          <p:cNvPr id="4" name="Text Placeholder 3">
            <a:extLst>
              <a:ext uri="{FF2B5EF4-FFF2-40B4-BE49-F238E27FC236}">
                <a16:creationId xmlns:a16="http://schemas.microsoft.com/office/drawing/2014/main" id="{ECEDD6AA-82A1-4B2D-B40D-6F69BC545500}"/>
              </a:ext>
            </a:extLst>
          </p:cNvPr>
          <p:cNvSpPr>
            <a:spLocks noGrp="1"/>
          </p:cNvSpPr>
          <p:nvPr>
            <p:ph type="body" sz="half" idx="2"/>
          </p:nvPr>
        </p:nvSpPr>
        <p:spPr>
          <a:xfrm>
            <a:off x="391837" y="1560294"/>
            <a:ext cx="4405450" cy="4532530"/>
          </a:xfrm>
        </p:spPr>
        <p:txBody>
          <a:bodyPr/>
          <a:lstStyle/>
          <a:p>
            <a:r>
              <a:rPr lang="en-US" dirty="0"/>
              <a:t> </a:t>
            </a:r>
          </a:p>
          <a:p>
            <a:r>
              <a:rPr lang="en-US" dirty="0"/>
              <a:t>Rerun the above scatter but with a trend line. </a:t>
            </a:r>
          </a:p>
          <a:p>
            <a:r>
              <a:rPr lang="en-US" dirty="0"/>
              <a:t>The confidence interval is not overwhelming, but the trend is notable.</a:t>
            </a:r>
          </a:p>
          <a:p>
            <a:r>
              <a:rPr lang="en-US" dirty="0"/>
              <a:t>The poorer the county, the less help was received from PPP loans</a:t>
            </a:r>
          </a:p>
          <a:p>
            <a:r>
              <a:rPr lang="en-US" dirty="0"/>
              <a:t>*** This shows the combine Kansas and Missouri Impact vs Poverty***</a:t>
            </a:r>
          </a:p>
          <a:p>
            <a:endParaRPr lang="en-US" dirty="0"/>
          </a:p>
        </p:txBody>
      </p:sp>
    </p:spTree>
    <p:extLst>
      <p:ext uri="{BB962C8B-B14F-4D97-AF65-F5344CB8AC3E}">
        <p14:creationId xmlns:p14="http://schemas.microsoft.com/office/powerpoint/2010/main" val="394421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4A8-5580-4A60-B605-6B43F422DEA7}"/>
              </a:ext>
            </a:extLst>
          </p:cNvPr>
          <p:cNvSpPr>
            <a:spLocks noGrp="1"/>
          </p:cNvSpPr>
          <p:nvPr>
            <p:ph type="title"/>
          </p:nvPr>
        </p:nvSpPr>
        <p:spPr/>
        <p:txBody>
          <a:bodyPr/>
          <a:lstStyle/>
          <a:p>
            <a:r>
              <a:rPr lang="en-US" dirty="0"/>
              <a:t>Impact vs Poverty for Kansas</a:t>
            </a:r>
          </a:p>
        </p:txBody>
      </p:sp>
      <p:pic>
        <p:nvPicPr>
          <p:cNvPr id="6" name="Picture Placeholder 5" descr="A screenshot of a cell phone&#10;&#10;Description automatically generated">
            <a:extLst>
              <a:ext uri="{FF2B5EF4-FFF2-40B4-BE49-F238E27FC236}">
                <a16:creationId xmlns:a16="http://schemas.microsoft.com/office/drawing/2014/main" id="{C5A9582C-1DAF-41BD-9F62-B44D7042BC3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64" r="6543"/>
          <a:stretch/>
        </p:blipFill>
        <p:spPr>
          <a:xfrm>
            <a:off x="5051425" y="742703"/>
            <a:ext cx="7008053" cy="5566022"/>
          </a:xfrm>
        </p:spPr>
      </p:pic>
      <p:sp>
        <p:nvSpPr>
          <p:cNvPr id="4" name="Text Placeholder 3">
            <a:extLst>
              <a:ext uri="{FF2B5EF4-FFF2-40B4-BE49-F238E27FC236}">
                <a16:creationId xmlns:a16="http://schemas.microsoft.com/office/drawing/2014/main" id="{A01D069D-7F0A-404B-BCF4-349BCA2BAB4D}"/>
              </a:ext>
            </a:extLst>
          </p:cNvPr>
          <p:cNvSpPr>
            <a:spLocks noGrp="1"/>
          </p:cNvSpPr>
          <p:nvPr>
            <p:ph type="body" sz="half" idx="2"/>
          </p:nvPr>
        </p:nvSpPr>
        <p:spPr>
          <a:xfrm>
            <a:off x="550863" y="1776195"/>
            <a:ext cx="4325937" cy="4532530"/>
          </a:xfrm>
        </p:spPr>
        <p:txBody>
          <a:bodyPr>
            <a:normAutofit/>
          </a:bodyPr>
          <a:lstStyle/>
          <a:p>
            <a:r>
              <a:rPr lang="en-US" sz="2000" dirty="0"/>
              <a:t>KS had more loans per capita than MO, but the loans were not as evenly distributed with more loans going to wealthier counties.</a:t>
            </a:r>
          </a:p>
          <a:p>
            <a:endParaRPr lang="en-US" sz="2000" dirty="0"/>
          </a:p>
          <a:p>
            <a:endParaRPr lang="en-US" sz="2000" dirty="0"/>
          </a:p>
        </p:txBody>
      </p:sp>
    </p:spTree>
    <p:extLst>
      <p:ext uri="{BB962C8B-B14F-4D97-AF65-F5344CB8AC3E}">
        <p14:creationId xmlns:p14="http://schemas.microsoft.com/office/powerpoint/2010/main" val="1270221166"/>
      </p:ext>
    </p:extLst>
  </p:cSld>
  <p:clrMapOvr>
    <a:masterClrMapping/>
  </p:clrMapOvr>
</p:sld>
</file>

<file path=ppt/theme/theme1.xml><?xml version="1.0" encoding="utf-8"?>
<a:theme xmlns:a="http://schemas.openxmlformats.org/drawingml/2006/main" name="3DFloatVTI">
  <a:themeElements>
    <a:clrScheme name="AnalogousFromDarkSeed_2SEEDS">
      <a:dk1>
        <a:srgbClr val="000000"/>
      </a:dk1>
      <a:lt1>
        <a:srgbClr val="FFFFFF"/>
      </a:lt1>
      <a:dk2>
        <a:srgbClr val="243341"/>
      </a:dk2>
      <a:lt2>
        <a:srgbClr val="E8E7E2"/>
      </a:lt2>
      <a:accent1>
        <a:srgbClr val="3758C4"/>
      </a:accent1>
      <a:accent2>
        <a:srgbClr val="3D9ED2"/>
      </a:accent2>
      <a:accent3>
        <a:srgbClr val="6146D4"/>
      </a:accent3>
      <a:accent4>
        <a:srgbClr val="C12CA8"/>
      </a:accent4>
      <a:accent5>
        <a:srgbClr val="D23D7C"/>
      </a:accent5>
      <a:accent6>
        <a:srgbClr val="C12C2C"/>
      </a:accent6>
      <a:hlink>
        <a:srgbClr val="C44EA4"/>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2045</TotalTime>
  <Words>982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Helvetica Neue</vt:lpstr>
      <vt:lpstr>Walbaum Display</vt:lpstr>
      <vt:lpstr>3DFloatVTI</vt:lpstr>
      <vt:lpstr>Dude, Where’s my Paycheck?</vt:lpstr>
      <vt:lpstr>An Analysis of the Paycheck Protection Program (PPP) under the CARES Act</vt:lpstr>
      <vt:lpstr>PowerPoint Presentation</vt:lpstr>
      <vt:lpstr>Loans Issued by Loan Size</vt:lpstr>
      <vt:lpstr>Jobs saved by Loan Group</vt:lpstr>
      <vt:lpstr>Regression of Loans Issued &amp; Jobs Saved</vt:lpstr>
      <vt:lpstr>Impact vs Poverty</vt:lpstr>
      <vt:lpstr>Impact vs Poverty </vt:lpstr>
      <vt:lpstr>Impact vs Poverty for Kansas</vt:lpstr>
      <vt:lpstr>Impact vs Poverty for Missouri</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Paycheck?</dc:title>
  <dc:creator>acosta.greece@yahoo.com</dc:creator>
  <cp:lastModifiedBy>acosta.greece@yahoo.com</cp:lastModifiedBy>
  <cp:revision>27</cp:revision>
  <dcterms:created xsi:type="dcterms:W3CDTF">2020-09-08T12:39:41Z</dcterms:created>
  <dcterms:modified xsi:type="dcterms:W3CDTF">2020-09-09T22:46:26Z</dcterms:modified>
</cp:coreProperties>
</file>