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332" r:id="rId3"/>
    <p:sldId id="325" r:id="rId4"/>
    <p:sldId id="326" r:id="rId5"/>
    <p:sldId id="333" r:id="rId6"/>
    <p:sldId id="334" r:id="rId7"/>
    <p:sldId id="327" r:id="rId8"/>
    <p:sldId id="335" r:id="rId9"/>
    <p:sldId id="328" r:id="rId10"/>
    <p:sldId id="336" r:id="rId11"/>
    <p:sldId id="338" r:id="rId12"/>
    <p:sldId id="339" r:id="rId13"/>
    <p:sldId id="340" r:id="rId14"/>
    <p:sldId id="337" r:id="rId15"/>
    <p:sldId id="329" r:id="rId16"/>
    <p:sldId id="341" r:id="rId17"/>
    <p:sldId id="330" r:id="rId18"/>
    <p:sldId id="345" r:id="rId19"/>
    <p:sldId id="349" r:id="rId20"/>
    <p:sldId id="346" r:id="rId21"/>
    <p:sldId id="348" r:id="rId22"/>
    <p:sldId id="302" r:id="rId23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D51"/>
    <a:srgbClr val="002E4F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5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Miniconda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Cbc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-solver setup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installation and test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Optional: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Pycharm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features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401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30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755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1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coin-or.org/Cb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ampl.com/dl/open/cbc/cbc-win32.zip" TargetMode="External"/><Relationship Id="rId4" Type="http://schemas.openxmlformats.org/officeDocument/2006/relationships/hyperlink" Target="http://ampl.com/dl/open/cbc/cbc-win64.zi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nda.io/en/latest/miniconda.html" TargetMode="Externa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jetbrains.com/pycharm/download/" TargetMode="Externa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1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4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Setup of </a:t>
            </a:r>
            <a:r>
              <a:rPr lang="en-US" sz="4800" dirty="0" err="1" smtClean="0"/>
              <a:t>oemof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Recommended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oemof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is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coin-or-cbc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*: 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de-D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projects.coin-or.org/Cbc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Download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cbc-solver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  <a:endParaRPr lang="de-DE" sz="2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64bit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de-DE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http://</a:t>
            </a:r>
            <a:r>
              <a:rPr lang="de-DE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/>
              </a:rPr>
              <a:t>ampl.com/dl/open/cbc/cbc-win64.zip</a:t>
            </a:r>
            <a:endParaRPr lang="de-DE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32bit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 </a:t>
            </a:r>
            <a:r>
              <a:rPr lang="en-IN" sz="2000" spc="-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http://</a:t>
            </a:r>
            <a:r>
              <a:rPr lang="en-IN" sz="2000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ampl.com/dl/open/cbc/cbc-win32.zip</a:t>
            </a:r>
            <a:endParaRPr lang="en-IN" sz="2000" spc="-1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Unzip into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chosen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path</a:t>
            </a:r>
          </a:p>
          <a:p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Add solver path to system environment variables, as described on following slides</a:t>
            </a:r>
          </a:p>
          <a:p>
            <a:pPr marL="358775" lvl="1" indent="0">
              <a:buNone/>
            </a:pP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Local </a:t>
            </a:r>
            <a:r>
              <a:rPr lang="en-IN" spc="-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admin rights required</a:t>
            </a:r>
            <a:endParaRPr lang="en-IN" spc="-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endParaRPr lang="de-DE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358775" lvl="1" indent="0">
              <a:buNone/>
            </a:pPr>
            <a:r>
              <a:rPr lang="de-DE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*(alternatives: 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CPLEX, </a:t>
            </a:r>
            <a:r>
              <a:rPr lang="de-DE" spc="-1" dirty="0" err="1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Gurobi</a:t>
            </a:r>
            <a:r>
              <a:rPr lang="de-DE" spc="-1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, </a:t>
            </a:r>
            <a:r>
              <a:rPr lang="de-DE" spc="-1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GLPK)</a:t>
            </a:r>
            <a:endParaRPr lang="de-DE" dirty="0">
              <a:solidFill>
                <a:srgbClr val="1C2D5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(Windows)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22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en-IN" spc="-1" dirty="0" smtClean="0">
                <a:latin typeface="Roboto"/>
                <a:ea typeface="Roboto"/>
              </a:rPr>
              <a:t> </a:t>
            </a:r>
            <a:r>
              <a:rPr lang="en-IN" spc="-1" dirty="0">
                <a:latin typeface="Roboto"/>
                <a:ea typeface="Roboto"/>
              </a:rPr>
              <a:t>O</a:t>
            </a:r>
            <a:r>
              <a:rPr lang="en-IN" spc="-1" dirty="0" smtClean="0">
                <a:latin typeface="Roboto"/>
                <a:ea typeface="Roboto"/>
              </a:rPr>
              <a:t>pen </a:t>
            </a:r>
            <a:r>
              <a:rPr lang="en-IN" spc="-1" dirty="0">
                <a:latin typeface="Roboto"/>
                <a:ea typeface="Roboto"/>
              </a:rPr>
              <a:t>“System </a:t>
            </a:r>
            <a:r>
              <a:rPr lang="en-IN" spc="-1" dirty="0" smtClean="0">
                <a:latin typeface="Roboto"/>
                <a:ea typeface="Roboto"/>
              </a:rPr>
              <a:t>Properties</a:t>
            </a:r>
            <a:r>
              <a:rPr lang="en-IN" spc="-1" dirty="0">
                <a:latin typeface="Roboto"/>
                <a:ea typeface="Roboto"/>
              </a:rPr>
              <a:t>” </a:t>
            </a:r>
            <a:r>
              <a:rPr lang="en-IN" spc="-1" dirty="0" smtClean="0">
                <a:latin typeface="Roboto"/>
                <a:ea typeface="Roboto"/>
              </a:rPr>
              <a:t>--&gt; ”Advanced</a:t>
            </a:r>
            <a:r>
              <a:rPr lang="en-IN" spc="-1" dirty="0">
                <a:latin typeface="Roboto"/>
                <a:ea typeface="Roboto"/>
              </a:rPr>
              <a:t>”--&gt; “Environment Variables”</a:t>
            </a:r>
            <a:endParaRPr lang="en-IN" spc="-1" dirty="0">
              <a:latin typeface="Arial"/>
            </a:endParaRP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7" name="Grafik 6"/>
          <p:cNvPicPr/>
          <p:nvPr/>
        </p:nvPicPr>
        <p:blipFill>
          <a:blip r:embed="rId2"/>
          <a:stretch/>
        </p:blipFill>
        <p:spPr>
          <a:xfrm>
            <a:off x="2686051" y="2052000"/>
            <a:ext cx="3727256" cy="3942401"/>
          </a:xfrm>
          <a:prstGeom prst="rect">
            <a:avLst/>
          </a:prstGeom>
          <a:ln>
            <a:noFill/>
          </a:ln>
        </p:spPr>
      </p:pic>
      <p:sp>
        <p:nvSpPr>
          <p:cNvPr id="8" name="CustomShape 6"/>
          <p:cNvSpPr/>
          <p:nvPr/>
        </p:nvSpPr>
        <p:spPr>
          <a:xfrm>
            <a:off x="4951092" y="5169952"/>
            <a:ext cx="1224000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768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9" name="Grafik 8"/>
          <p:cNvPicPr/>
          <p:nvPr/>
        </p:nvPicPr>
        <p:blipFill>
          <a:blip r:embed="rId2"/>
          <a:stretch/>
        </p:blipFill>
        <p:spPr>
          <a:xfrm>
            <a:off x="2131506" y="1293541"/>
            <a:ext cx="4880987" cy="502920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5231034" y="5413101"/>
            <a:ext cx="1037346" cy="333319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685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</a:t>
            </a:r>
            <a:r>
              <a:rPr lang="de-DE" dirty="0" smtClean="0"/>
              <a:t>indows: Add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variables (III)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/>
          <p:nvPr/>
        </p:nvPicPr>
        <p:blipFill>
          <a:blip r:embed="rId2"/>
          <a:stretch/>
        </p:blipFill>
        <p:spPr>
          <a:xfrm>
            <a:off x="2137230" y="1296779"/>
            <a:ext cx="4867121" cy="4967280"/>
          </a:xfrm>
          <a:prstGeom prst="rect">
            <a:avLst/>
          </a:prstGeom>
          <a:ln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2308306" y="4583150"/>
            <a:ext cx="3557240" cy="211871"/>
          </a:xfrm>
          <a:prstGeom prst="rect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82730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smtClean="0"/>
              <a:t>Terminal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cbc-solver</a:t>
            </a:r>
            <a:r>
              <a:rPr lang="de-DE" dirty="0" smtClean="0"/>
              <a:t> (Linux)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9" name="TextShape 4"/>
          <p:cNvSpPr txBox="1"/>
          <p:nvPr/>
        </p:nvSpPr>
        <p:spPr>
          <a:xfrm>
            <a:off x="1081548" y="168442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sudo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apt-get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coinor-cbc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coinor-cbc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8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06631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739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anaconda</a:t>
            </a:r>
            <a:r>
              <a:rPr lang="de-DE" dirty="0" smtClean="0"/>
              <a:t> prompt:</a:t>
            </a:r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err="1" smtClean="0"/>
              <a:t>Testing</a:t>
            </a:r>
            <a:r>
              <a:rPr lang="de-DE" dirty="0" smtClean="0"/>
              <a:t> </a:t>
            </a:r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r>
              <a:rPr lang="de-DE" dirty="0" smtClean="0"/>
              <a:t>:</a:t>
            </a:r>
          </a:p>
          <a:p>
            <a:pPr marL="358775" lvl="1" indent="0">
              <a:buNone/>
            </a:pP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installation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7" name="TextShape 4"/>
          <p:cNvSpPr txBox="1"/>
          <p:nvPr/>
        </p:nvSpPr>
        <p:spPr>
          <a:xfrm>
            <a:off x="1081548" y="1599294"/>
            <a:ext cx="6735097" cy="65928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</a:p>
          <a:p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pip3 install 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oemof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7" y="2976547"/>
            <a:ext cx="6735097" cy="43524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o</a:t>
            </a:r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emof_installation_test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805477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50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a </a:t>
            </a:r>
            <a:r>
              <a:rPr lang="de-DE" dirty="0" err="1" smtClean="0"/>
              <a:t>pycharm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 </a:t>
            </a:r>
            <a:r>
              <a:rPr lang="de-DE" dirty="0" err="1" smtClean="0"/>
              <a:t>Clone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/>
              <a:t>reprository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9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 </a:t>
            </a:r>
            <a:r>
              <a:rPr lang="de-DE" dirty="0" err="1" smtClean="0"/>
              <a:t>guide</a:t>
            </a:r>
            <a:r>
              <a:rPr lang="de-DE" dirty="0" smtClean="0"/>
              <a:t>: </a:t>
            </a:r>
            <a:r>
              <a:rPr lang="en-GB" u="sng" spc="-1" dirty="0">
                <a:solidFill>
                  <a:srgbClr val="3333FF"/>
                </a:solidFill>
                <a:latin typeface="Calibri"/>
              </a:rPr>
              <a:t>https://guides.github.com/activities/hello-world/</a:t>
            </a:r>
            <a:r>
              <a:rPr lang="de-DE" u="sng" spc="-1" dirty="0">
                <a:solidFill>
                  <a:srgbClr val="3333FF"/>
                </a:solidFill>
                <a:latin typeface="Calibri"/>
              </a:rPr>
              <a:t> </a:t>
            </a:r>
            <a:endParaRPr lang="de-DE" spc="-1" dirty="0">
              <a:solidFill>
                <a:srgbClr val="000000"/>
              </a:solidFill>
              <a:latin typeface="Calibri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: </a:t>
            </a:r>
            <a:r>
              <a:rPr lang="de-DE" dirty="0" err="1" smtClean="0"/>
              <a:t>Github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53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Setup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all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necessary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programms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this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workshop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7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Setup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interpreter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805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ln>
            <a:noFill/>
          </a:ln>
        </p:spPr>
        <p:txBody>
          <a:bodyPr/>
          <a:lstStyle/>
          <a:p>
            <a:r>
              <a:rPr lang="de-DE" dirty="0" smtClean="0"/>
              <a:t>Installation via </a:t>
            </a:r>
            <a:r>
              <a:rPr lang="de-DE" dirty="0" err="1" smtClean="0"/>
              <a:t>pycharm</a:t>
            </a:r>
            <a:r>
              <a:rPr lang="de-DE" dirty="0"/>
              <a:t> </a:t>
            </a:r>
            <a:r>
              <a:rPr lang="de-DE" dirty="0" smtClean="0"/>
              <a:t>in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smtClean="0"/>
              <a:t>File </a:t>
            </a:r>
            <a:r>
              <a:rPr lang="de-DE" sz="2000" dirty="0" smtClean="0">
                <a:sym typeface="Wingdings" panose="05000000000000000000" pitchFamily="2" charset="2"/>
              </a:rPr>
              <a:t> Settings  Project: [</a:t>
            </a:r>
            <a:r>
              <a:rPr lang="de-DE" sz="2000" dirty="0" err="1" smtClean="0">
                <a:sym typeface="Wingdings" panose="05000000000000000000" pitchFamily="2" charset="2"/>
              </a:rPr>
              <a:t>your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project</a:t>
            </a:r>
            <a:r>
              <a:rPr lang="de-DE" sz="2000" dirty="0" smtClean="0">
                <a:sym typeface="Wingdings" panose="05000000000000000000" pitchFamily="2" charset="2"/>
              </a:rPr>
              <a:t>] Project </a:t>
            </a:r>
            <a:r>
              <a:rPr lang="de-DE" sz="2000" dirty="0" err="1" smtClean="0">
                <a:sym typeface="Wingdings" panose="05000000000000000000" pitchFamily="2" charset="2"/>
              </a:rPr>
              <a:t>interpreter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endParaRPr lang="de-DE" sz="2000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42" y="2804920"/>
            <a:ext cx="4106406" cy="202428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74" y="2753124"/>
            <a:ext cx="3897475" cy="2076081"/>
          </a:xfrm>
          <a:prstGeom prst="rect">
            <a:avLst/>
          </a:prstGeom>
        </p:spPr>
      </p:pic>
      <p:sp>
        <p:nvSpPr>
          <p:cNvPr id="10" name="CustomShape 6"/>
          <p:cNvSpPr/>
          <p:nvPr/>
        </p:nvSpPr>
        <p:spPr>
          <a:xfrm>
            <a:off x="4215373" y="3658381"/>
            <a:ext cx="276334" cy="288000"/>
          </a:xfrm>
          <a:prstGeom prst="ellipse">
            <a:avLst/>
          </a:prstGeom>
          <a:noFill/>
          <a:ln>
            <a:solidFill>
              <a:srgbClr val="CE181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8793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21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5" y="4472325"/>
            <a:ext cx="3933068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</a:t>
            </a:r>
            <a:r>
              <a:rPr lang="de-DE" sz="160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434 88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416976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579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518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58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r>
              <a:rPr lang="de-DE" dirty="0"/>
              <a:t>*</a:t>
            </a:r>
          </a:p>
          <a:p>
            <a:pPr lvl="1"/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python3 on OS</a:t>
            </a:r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transperent</a:t>
            </a:r>
            <a:endParaRPr lang="de-DE" dirty="0" smtClean="0"/>
          </a:p>
          <a:p>
            <a:pPr lvl="1"/>
            <a:r>
              <a:rPr lang="de-DE" dirty="0" err="1" smtClean="0"/>
              <a:t>Provides</a:t>
            </a:r>
            <a:r>
              <a:rPr lang="de-DE" dirty="0" smtClean="0"/>
              <a:t> a terminal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r>
              <a:rPr lang="de-DE" dirty="0" smtClean="0"/>
              <a:t> („</a:t>
            </a:r>
            <a:r>
              <a:rPr lang="de-DE" dirty="0" err="1" smtClean="0"/>
              <a:t>Anaconda</a:t>
            </a:r>
            <a:r>
              <a:rPr lang="de-DE" dirty="0" smtClean="0"/>
              <a:t> prompt“)</a:t>
            </a:r>
          </a:p>
          <a:p>
            <a:pPr lvl="1"/>
            <a:endParaRPr lang="de-DE" dirty="0"/>
          </a:p>
          <a:p>
            <a:r>
              <a:rPr lang="en-IN" spc="-1" dirty="0">
                <a:latin typeface="Roboto"/>
                <a:ea typeface="Roboto"/>
                <a:hlinkClick r:id="rId2"/>
              </a:rPr>
              <a:t>https://docs.conda.io/en/latest/miniconda.html</a:t>
            </a:r>
            <a:endParaRPr lang="en-IN" spc="-1" dirty="0">
              <a:latin typeface="Arial"/>
            </a:endParaRPr>
          </a:p>
          <a:p>
            <a:pPr lvl="1"/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OS, </a:t>
            </a:r>
            <a:r>
              <a:rPr lang="de-DE" dirty="0" err="1" smtClean="0"/>
              <a:t>and</a:t>
            </a:r>
            <a:r>
              <a:rPr lang="de-DE" dirty="0" smtClean="0"/>
              <a:t> Python 3.X</a:t>
            </a:r>
          </a:p>
          <a:p>
            <a:pPr lvl="1"/>
            <a:endParaRPr lang="de-DE" dirty="0" smtClean="0"/>
          </a:p>
          <a:p>
            <a:pPr marL="358775" lvl="1" indent="0">
              <a:buNone/>
            </a:pPr>
            <a:r>
              <a:rPr lang="de-DE" dirty="0" smtClean="0"/>
              <a:t>*(alternative: </a:t>
            </a:r>
            <a:r>
              <a:rPr lang="de-DE" dirty="0" err="1" smtClean="0"/>
              <a:t>virtualenv</a:t>
            </a:r>
            <a:r>
              <a:rPr lang="de-DE" dirty="0" smtClean="0"/>
              <a:t>)</a:t>
            </a:r>
          </a:p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Installation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miniconda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36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Anaconda</a:t>
            </a:r>
            <a:r>
              <a:rPr lang="de-DE" dirty="0" smtClean="0"/>
              <a:t> Prompt</a:t>
            </a:r>
          </a:p>
          <a:p>
            <a:r>
              <a:rPr lang="de-DE" dirty="0" smtClean="0"/>
              <a:t>List all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Create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: </a:t>
            </a:r>
          </a:p>
          <a:p>
            <a:endParaRPr lang="de-DE" dirty="0" smtClean="0"/>
          </a:p>
          <a:p>
            <a:r>
              <a:rPr lang="de-DE" dirty="0" smtClean="0"/>
              <a:t>Activate </a:t>
            </a:r>
            <a:r>
              <a:rPr lang="de-DE" dirty="0" err="1" smtClean="0"/>
              <a:t>environment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r>
              <a:rPr lang="de-DE" dirty="0" err="1" smtClean="0"/>
              <a:t>Now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specifically</a:t>
            </a:r>
            <a:r>
              <a:rPr lang="de-DE" dirty="0" smtClean="0"/>
              <a:t> </a:t>
            </a:r>
            <a:r>
              <a:rPr lang="de-DE" dirty="0" err="1" smtClean="0"/>
              <a:t>installed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env_name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active</a:t>
            </a:r>
            <a:r>
              <a:rPr lang="de-DE" dirty="0" smtClean="0"/>
              <a:t>. </a:t>
            </a:r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requirements.txt:</a:t>
            </a:r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New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Anaconda</a:t>
            </a:r>
            <a:r>
              <a:rPr lang="de-DE" dirty="0" smtClean="0"/>
              <a:t> </a:t>
            </a:r>
            <a:r>
              <a:rPr lang="de-DE" dirty="0" err="1" smtClean="0"/>
              <a:t>Promt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sp>
        <p:nvSpPr>
          <p:cNvPr id="8" name="TextShape 4"/>
          <p:cNvSpPr txBox="1"/>
          <p:nvPr/>
        </p:nvSpPr>
        <p:spPr>
          <a:xfrm>
            <a:off x="1081548" y="2126871"/>
            <a:ext cx="6735097" cy="400019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r>
              <a:rPr lang="en-IN" sz="2000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err="1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</a:t>
            </a:r>
            <a:r>
              <a:rPr lang="en-IN" sz="2000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list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Shape 4"/>
          <p:cNvSpPr txBox="1"/>
          <p:nvPr/>
        </p:nvSpPr>
        <p:spPr>
          <a:xfrm>
            <a:off x="1081547" y="3305579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conda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 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create -n 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 python=X.X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Shape 4"/>
          <p:cNvSpPr txBox="1"/>
          <p:nvPr/>
        </p:nvSpPr>
        <p:spPr>
          <a:xfrm>
            <a:off x="1081548" y="4230744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 marL="15875"/>
            <a:r>
              <a:rPr lang="en-IN" sz="2000" i="1" spc="-1" dirty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a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ctivate [</a:t>
            </a:r>
            <a:r>
              <a:rPr lang="en-IN" sz="2000" i="1" spc="-1" dirty="0" err="1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env_name</a:t>
            </a:r>
            <a:r>
              <a:rPr lang="en-IN" sz="2000" i="1" spc="-1" dirty="0" smtClean="0">
                <a:solidFill>
                  <a:schemeClr val="bg1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]</a:t>
            </a:r>
            <a:endParaRPr lang="en-IN" sz="2000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Shape 4"/>
          <p:cNvSpPr txBox="1"/>
          <p:nvPr/>
        </p:nvSpPr>
        <p:spPr>
          <a:xfrm>
            <a:off x="1081546" y="5421380"/>
            <a:ext cx="6735097" cy="3913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2000" spc="-1" dirty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pip install </a:t>
            </a:r>
            <a:r>
              <a:rPr lang="en-IN" sz="2000" spc="-1" dirty="0" smtClean="0">
                <a:solidFill>
                  <a:srgbClr val="FFFFFF"/>
                </a:solidFill>
                <a:latin typeface="Courier New" panose="02070309020205020404" pitchFamily="49" charset="0"/>
                <a:ea typeface="Roboto"/>
                <a:cs typeface="Courier New" panose="02070309020205020404" pitchFamily="49" charset="0"/>
              </a:rPr>
              <a:t>–r requirements.txt</a:t>
            </a:r>
            <a:endParaRPr lang="en-IN" sz="20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7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02623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35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652195" cy="4717143"/>
          </a:xfrm>
        </p:spPr>
        <p:txBody>
          <a:bodyPr/>
          <a:lstStyle/>
          <a:p>
            <a:r>
              <a:rPr lang="de-DE" dirty="0" err="1" smtClean="0"/>
              <a:t>Pycharm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a GUI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validate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/>
              <a:t> </a:t>
            </a:r>
            <a:r>
              <a:rPr lang="de-DE" dirty="0" smtClean="0"/>
              <a:t>			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styles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git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Install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</a:t>
            </a:r>
            <a:r>
              <a:rPr lang="de-DE" dirty="0" smtClean="0">
                <a:hlinkClick r:id="rId2"/>
              </a:rPr>
              <a:t>www.jetbrains.com/pycharm/download/</a:t>
            </a:r>
            <a:endParaRPr lang="de-DE" dirty="0" smtClean="0"/>
          </a:p>
          <a:p>
            <a:pPr marL="358775" lvl="1" indent="0">
              <a:buNone/>
            </a:pP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Installing</a:t>
            </a:r>
            <a:r>
              <a:rPr lang="de-DE" dirty="0" smtClean="0"/>
              <a:t> </a:t>
            </a:r>
            <a:r>
              <a:rPr lang="de-DE" dirty="0" err="1" smtClean="0"/>
              <a:t>Pycharm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16, 2019</a:t>
            </a:r>
            <a:endParaRPr lang="en-US" noProof="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277258"/>
            <a:ext cx="1961535" cy="1961535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3490452" y="5938451"/>
            <a:ext cx="55552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Logo </a:t>
            </a:r>
            <a:r>
              <a:rPr lang="de-DE" dirty="0" err="1" smtClean="0"/>
              <a:t>from</a:t>
            </a:r>
            <a:r>
              <a:rPr lang="de-DE" dirty="0" smtClean="0"/>
              <a:t>: </a:t>
            </a:r>
            <a:r>
              <a:rPr lang="de-DE" dirty="0" err="1"/>
              <a:t>JetBrains</a:t>
            </a:r>
            <a:r>
              <a:rPr lang="de-DE" dirty="0"/>
              <a:t> - https://www.jetbrains.com/company/press/, </a:t>
            </a:r>
            <a:r>
              <a:rPr lang="de-DE" dirty="0" smtClean="0"/>
              <a:t>Gemeinfrei, https</a:t>
            </a:r>
            <a:r>
              <a:rPr lang="de-DE" dirty="0"/>
              <a:t>://commons.wikimedia.org/w/index.php?curid=53185677</a:t>
            </a:r>
          </a:p>
        </p:txBody>
      </p:sp>
    </p:spTree>
    <p:extLst>
      <p:ext uri="{BB962C8B-B14F-4D97-AF65-F5344CB8AC3E}">
        <p14:creationId xmlns:p14="http://schemas.microsoft.com/office/powerpoint/2010/main" val="6852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dirty="0" smtClean="0">
                <a:latin typeface="Roboto" charset="0"/>
                <a:ea typeface="Roboto" charset="0"/>
                <a:cs typeface="Roboto" charset="0"/>
              </a:rPr>
              <a:t>Todays 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47770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29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739</Words>
  <Application>Microsoft Office PowerPoint</Application>
  <PresentationFormat>Bildschirmpräsentation (4:3)</PresentationFormat>
  <Paragraphs>193</Paragraphs>
  <Slides>22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2" baseType="lpstr">
      <vt:lpstr>Arial</vt:lpstr>
      <vt:lpstr>Arial Unicode MS</vt:lpstr>
      <vt:lpstr>Calibri</vt:lpstr>
      <vt:lpstr>Courier New</vt:lpstr>
      <vt:lpstr>LucidaGrande</vt:lpstr>
      <vt:lpstr>Roboto</vt:lpstr>
      <vt:lpstr>Roboto Light</vt:lpstr>
      <vt:lpstr>Wingdings</vt:lpstr>
      <vt:lpstr>Wingdings 3</vt:lpstr>
      <vt:lpstr>4_3_ENGLISH_OpenSource</vt:lpstr>
      <vt:lpstr>PowerPoint-Präsentation</vt:lpstr>
      <vt:lpstr>Aim of this session</vt:lpstr>
      <vt:lpstr>Todays agenda</vt:lpstr>
      <vt:lpstr>Todays agenda</vt:lpstr>
      <vt:lpstr>Installation of miniconda</vt:lpstr>
      <vt:lpstr>New virtual environments with Anaconda Promt</vt:lpstr>
      <vt:lpstr>Todays agenda</vt:lpstr>
      <vt:lpstr>Installing Pycharm</vt:lpstr>
      <vt:lpstr>Todays agenda</vt:lpstr>
      <vt:lpstr>Installation of cbc-solver (Windows)</vt:lpstr>
      <vt:lpstr>Windows: Add to system environment variables (I)</vt:lpstr>
      <vt:lpstr>Windows: Add to system environment variables (II)</vt:lpstr>
      <vt:lpstr>Windows: Add to system environment variables (III)</vt:lpstr>
      <vt:lpstr>Installation of cbc-solver (Linux)</vt:lpstr>
      <vt:lpstr>Todays agenda</vt:lpstr>
      <vt:lpstr>Oemof installation</vt:lpstr>
      <vt:lpstr>Todays agenda</vt:lpstr>
      <vt:lpstr>Create a pycharm project: Clone git reprository</vt:lpstr>
      <vt:lpstr>Using versioning: Github</vt:lpstr>
      <vt:lpstr>Setup of a project interpreter</vt:lpstr>
      <vt:lpstr>Installation of packages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63</cp:revision>
  <cp:lastPrinted>2017-12-10T08:48:30Z</cp:lastPrinted>
  <dcterms:created xsi:type="dcterms:W3CDTF">2018-10-08T09:51:01Z</dcterms:created>
  <dcterms:modified xsi:type="dcterms:W3CDTF">2019-09-15T16:43:48Z</dcterms:modified>
</cp:coreProperties>
</file>