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3"/>
  </p:notesMasterIdLst>
  <p:sldIdLst>
    <p:sldId id="262" r:id="rId2"/>
    <p:sldId id="379" r:id="rId3"/>
    <p:sldId id="287" r:id="rId4"/>
    <p:sldId id="382" r:id="rId5"/>
    <p:sldId id="383" r:id="rId6"/>
    <p:sldId id="320" r:id="rId7"/>
    <p:sldId id="298" r:id="rId8"/>
    <p:sldId id="304" r:id="rId9"/>
    <p:sldId id="371" r:id="rId10"/>
    <p:sldId id="372" r:id="rId11"/>
    <p:sldId id="325" r:id="rId12"/>
    <p:sldId id="299" r:id="rId13"/>
    <p:sldId id="305" r:id="rId14"/>
    <p:sldId id="376" r:id="rId15"/>
    <p:sldId id="326" r:id="rId16"/>
    <p:sldId id="378" r:id="rId17"/>
    <p:sldId id="300" r:id="rId18"/>
    <p:sldId id="301" r:id="rId19"/>
    <p:sldId id="365" r:id="rId20"/>
    <p:sldId id="327" r:id="rId21"/>
    <p:sldId id="377" r:id="rId22"/>
    <p:sldId id="318" r:id="rId23"/>
    <p:sldId id="328" r:id="rId24"/>
    <p:sldId id="373" r:id="rId25"/>
    <p:sldId id="374" r:id="rId26"/>
    <p:sldId id="375" r:id="rId27"/>
    <p:sldId id="366" r:id="rId28"/>
    <p:sldId id="367" r:id="rId29"/>
    <p:sldId id="368" r:id="rId30"/>
    <p:sldId id="302" r:id="rId31"/>
    <p:sldId id="332" r:id="rId32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D51"/>
    <a:srgbClr val="002E4F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38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6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8B673E4-6896-421A-BF81-8FB4FDC3D957}" type="presOf" srcId="{921F6591-1D8E-4C78-9C71-07183601AF9C}" destId="{4BF66FA4-D128-4B7F-8F0A-3AA21A070026}" srcOrd="0" destOrd="0" presId="urn:microsoft.com/office/officeart/2008/layout/VerticalCurvedList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694AC919-45F7-4EDB-8DB7-E786F83502CC}" type="presOf" srcId="{99B1E2E9-05C1-42CF-ADC7-707C5720F23D}" destId="{85B66EBA-C045-44F4-B4FB-CC462CCF05EE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  <dgm:cxn modelId="{52FFA6D3-9982-4510-9B22-38F317EC5299}" type="presParOf" srcId="{4DEE34CD-9E05-4EAE-892E-DCDFE68F18C2}" destId="{4BF66FA4-D128-4B7F-8F0A-3AA21A070026}" srcOrd="11" destOrd="0" presId="urn:microsoft.com/office/officeart/2008/layout/VerticalCurvedList"/>
    <dgm:cxn modelId="{655FC431-7947-4BDE-90BE-27C79988C5AF}" type="presParOf" srcId="{4DEE34CD-9E05-4EAE-892E-DCDFE68F18C2}" destId="{EDA740CB-221E-4CA7-8AFF-A6D9FB3F456D}" srcOrd="12" destOrd="0" presId="urn:microsoft.com/office/officeart/2008/layout/VerticalCurvedList"/>
    <dgm:cxn modelId="{B723F8A4-8641-4CA1-A75C-6328B604B958}" type="presParOf" srcId="{EDA740CB-221E-4CA7-8AFF-A6D9FB3F456D}" destId="{D8FCDA30-7F6C-40CF-AE78-D3C2463B4408}" srcOrd="0" destOrd="0" presId="urn:microsoft.com/office/officeart/2008/layout/VerticalCurvedList"/>
    <dgm:cxn modelId="{C40B7857-B062-40BE-9E0F-61935D57DBB7}" type="presParOf" srcId="{4DEE34CD-9E05-4EAE-892E-DCDFE68F18C2}" destId="{85B66EBA-C045-44F4-B4FB-CC462CCF05EE}" srcOrd="13" destOrd="0" presId="urn:microsoft.com/office/officeart/2008/layout/VerticalCurvedList"/>
    <dgm:cxn modelId="{574F16CB-A52F-44E9-9A06-AC17A0130677}" type="presParOf" srcId="{4DEE34CD-9E05-4EAE-892E-DCDFE68F18C2}" destId="{0C3BEF2C-4A44-41FC-85AF-B4342760539E}" srcOrd="14" destOrd="0" presId="urn:microsoft.com/office/officeart/2008/layout/VerticalCurvedList"/>
    <dgm:cxn modelId="{10E21445-57B6-4CC0-B515-D37280CCE9EE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34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16,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29600"/>
            <a:ext cx="8229240" cy="590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6000"/>
            <a:ext cx="8229240" cy="45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8596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29600"/>
            <a:ext cx="8229240" cy="590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5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  <p:sldLayoutId id="2147483703" r:id="rId25"/>
    <p:sldLayoutId id="2147483705" r:id="rId26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FvoM36_sz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oemof" TargetMode="Externa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rtie2076/oemof_workshop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emof.readthedocs.io/en/stable/" TargetMode="External"/><Relationship Id="rId2" Type="http://schemas.openxmlformats.org/officeDocument/2006/relationships/hyperlink" Target="https://forum.openmod-initiative.org/tags/c/qa/oemo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emof/example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oemof.org/2019/09/11/oemof-turns-5-anniversary-developer-meeting-in-december-2019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oemof.org/projects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I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16.09.2019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Basics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8103870" cy="4652962"/>
          </a:xfrm>
        </p:spPr>
        <p:txBody>
          <a:bodyPr/>
          <a:lstStyle/>
          <a:p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install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Python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pycharm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Package </a:t>
            </a:r>
            <a:r>
              <a:rPr lang="de-DE" dirty="0" err="1" smtClean="0"/>
              <a:t>manager</a:t>
            </a:r>
            <a:r>
              <a:rPr lang="de-DE" dirty="0" smtClean="0"/>
              <a:t>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miniconda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Solver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coinor-cbc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Python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More </a:t>
            </a:r>
            <a:r>
              <a:rPr lang="de-DE" dirty="0" err="1" smtClean="0"/>
              <a:t>information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Slides</a:t>
            </a:r>
            <a:r>
              <a:rPr lang="de-DE" dirty="0"/>
              <a:t>: </a:t>
            </a:r>
            <a:r>
              <a:rPr lang="de-DE" dirty="0" smtClean="0"/>
              <a:t>Oemof_Workshop_02_Installation.pptx</a:t>
            </a:r>
          </a:p>
          <a:p>
            <a:pPr lvl="1"/>
            <a:r>
              <a:rPr lang="de-DE" dirty="0" err="1" smtClean="0"/>
              <a:t>Youtube</a:t>
            </a:r>
            <a:r>
              <a:rPr lang="de-DE" dirty="0" smtClean="0"/>
              <a:t> </a:t>
            </a:r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Windows: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www.youtube.com/watch?v=eFvoM36_szM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84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59999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7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3325906" y="1783976"/>
            <a:ext cx="2895600" cy="12012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29600"/>
            <a:ext cx="8229240" cy="5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Framework-Konzept: Toolbox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457200" y="1188000"/>
            <a:ext cx="4294800" cy="50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Source code: </a:t>
            </a:r>
            <a:r>
              <a:rPr lang="en-GB" sz="2400" b="0" u="sng" strike="noStrike" spc="-1" dirty="0">
                <a:solidFill>
                  <a:srgbClr val="3333FF"/>
                </a:solidFill>
                <a:uFillTx/>
                <a:latin typeface="Calibri"/>
                <a:hlinkClick r:id="rId2"/>
              </a:rPr>
              <a:t>https://github.com/oemof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</a:rPr>
              <a:t>Auswahl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Repositories der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</a:rPr>
              <a:t>oemof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-Toolbox: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GB" sz="2400" b="1" strike="noStrike" spc="-1" dirty="0" err="1">
                <a:solidFill>
                  <a:srgbClr val="000000"/>
                </a:solidFill>
                <a:latin typeface="Calibri"/>
              </a:rPr>
              <a:t>oemof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- Base packages for energy system modelling and optimisation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GB" sz="2400" b="1" strike="noStrike" spc="-1" dirty="0" err="1">
                <a:solidFill>
                  <a:srgbClr val="000000"/>
                </a:solidFill>
                <a:latin typeface="Calibri"/>
              </a:rPr>
              <a:t>oemof_examples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- A collection of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</a:rPr>
              <a:t>oemof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examples and notebooks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GB" sz="2400" b="1" strike="noStrike" spc="-1" dirty="0" err="1">
                <a:solidFill>
                  <a:srgbClr val="000000"/>
                </a:solidFill>
                <a:latin typeface="Calibri"/>
              </a:rPr>
              <a:t>feedinlib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- implementations of photovoltaic models to calculate electricity generation from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GB" sz="2400" b="1" strike="noStrike" spc="-1" dirty="0" err="1">
                <a:solidFill>
                  <a:srgbClr val="000000"/>
                </a:solidFill>
                <a:latin typeface="Calibri"/>
              </a:rPr>
              <a:t>demandlib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- Creating heat and power demand profiles from annual values.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GB" sz="2400" b="1" strike="noStrike" spc="-1" dirty="0" err="1">
                <a:solidFill>
                  <a:srgbClr val="000000"/>
                </a:solidFill>
                <a:latin typeface="Calibri"/>
              </a:rPr>
              <a:t>oemof_visio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- Visualisation package of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</a:rPr>
              <a:t>oemof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GB" sz="2400" b="1" strike="noStrike" spc="-1" dirty="0" err="1">
                <a:solidFill>
                  <a:srgbClr val="000000"/>
                </a:solidFill>
                <a:latin typeface="Calibri"/>
              </a:rPr>
              <a:t>tespy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- Thermal Engineering Systems in Python (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</a:rPr>
              <a:t>TESPy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Grafik 106"/>
          <p:cNvPicPr/>
          <p:nvPr/>
        </p:nvPicPr>
        <p:blipFill>
          <a:blip r:embed="rId3"/>
          <a:stretch/>
        </p:blipFill>
        <p:spPr>
          <a:xfrm>
            <a:off x="4716000" y="1188000"/>
            <a:ext cx="4384800" cy="280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1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689980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98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Example II: Optimizing a Hybrid Mini-Grid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8650" y="1249048"/>
            <a:ext cx="6182369" cy="42619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5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35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Simplified single-node model</a:t>
            </a:r>
            <a:endParaRPr lang="en-US" i="1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1" y="1792197"/>
            <a:ext cx="6012160" cy="38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and Solver Options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97" y="2210632"/>
            <a:ext cx="3942227" cy="246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759428" y="1694329"/>
            <a:ext cx="7771419" cy="33438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Graph-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: „Nodes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onnected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“</a:t>
            </a:r>
          </a:p>
          <a:p>
            <a:endParaRPr lang="en-US" sz="2000" dirty="0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911828" y="4734362"/>
            <a:ext cx="7771419" cy="16216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Existing</a:t>
            </a:r>
            <a:r>
              <a:rPr lang="de-DE" dirty="0" smtClean="0"/>
              <a:t> Components (</a:t>
            </a:r>
            <a:r>
              <a:rPr lang="de-DE" dirty="0" err="1" smtClean="0"/>
              <a:t>Node-objects</a:t>
            </a:r>
            <a:r>
              <a:rPr lang="de-DE" dirty="0" smtClean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2"/>
          <a:stretch/>
        </p:blipFill>
        <p:spPr bwMode="auto">
          <a:xfrm>
            <a:off x="38100" y="5085370"/>
            <a:ext cx="9105900" cy="125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Untertitel 2"/>
          <p:cNvSpPr txBox="1">
            <a:spLocks/>
          </p:cNvSpPr>
          <p:nvPr/>
        </p:nvSpPr>
        <p:spPr>
          <a:xfrm>
            <a:off x="628652" y="1186867"/>
            <a:ext cx="1540809" cy="42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144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Components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84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8"/>
          </p:nvPr>
        </p:nvSpPr>
        <p:spPr>
          <a:xfrm>
            <a:off x="628651" y="1220629"/>
            <a:ext cx="2311774" cy="42619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 smtClean="0"/>
              <a:t>Energy System Model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Solver Options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9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C57235F8-9CBB-4F52-8F78-CB97853ACAD8}"/>
              </a:ext>
            </a:extLst>
          </p:cNvPr>
          <p:cNvPicPr>
            <a:picLocks noGrp="1" noChangeAspect="1" noChangeArrowheads="1"/>
          </p:cNvPicPr>
          <p:nvPr>
            <p:ph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1867051"/>
            <a:ext cx="7686254" cy="425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8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oemof</a:t>
            </a:r>
            <a:r>
              <a:rPr lang="de-DE" dirty="0"/>
              <a:t> –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Oemof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generates</a:t>
            </a:r>
            <a:r>
              <a:rPr lang="de-DE" sz="2400" dirty="0" smtClean="0"/>
              <a:t> a linear </a:t>
            </a:r>
            <a:r>
              <a:rPr lang="de-DE" sz="2400" dirty="0" err="1" smtClean="0"/>
              <a:t>equation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describing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energy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endParaRPr lang="de-DE" sz="2400" dirty="0" smtClean="0"/>
          </a:p>
          <a:p>
            <a:r>
              <a:rPr lang="de-DE" sz="2400" dirty="0" err="1" smtClean="0"/>
              <a:t>Solves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minimal </a:t>
            </a:r>
            <a:r>
              <a:rPr lang="de-DE" sz="2400" dirty="0" err="1" smtClean="0"/>
              <a:t>objective</a:t>
            </a:r>
            <a:r>
              <a:rPr lang="de-DE" sz="2400" dirty="0" smtClean="0"/>
              <a:t> </a:t>
            </a:r>
            <a:r>
              <a:rPr lang="de-DE" sz="2400" dirty="0" err="1" smtClean="0"/>
              <a:t>value</a:t>
            </a:r>
            <a:r>
              <a:rPr lang="de-DE" sz="2400" dirty="0" smtClean="0"/>
              <a:t> (</a:t>
            </a:r>
            <a:r>
              <a:rPr lang="de-DE" sz="2400" dirty="0" err="1" smtClean="0"/>
              <a:t>costs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Target </a:t>
            </a:r>
            <a:r>
              <a:rPr lang="de-DE" sz="2400" dirty="0" err="1" smtClean="0"/>
              <a:t>function</a:t>
            </a:r>
            <a:r>
              <a:rPr lang="de-DE" sz="2400" dirty="0" smtClean="0"/>
              <a:t>:</a:t>
            </a: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3"/>
          <a:stretch/>
        </p:blipFill>
        <p:spPr bwMode="auto">
          <a:xfrm>
            <a:off x="277807" y="3362626"/>
            <a:ext cx="8640961" cy="6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8" y="4073986"/>
            <a:ext cx="3742928" cy="7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126" y="4452421"/>
            <a:ext cx="4550643" cy="192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8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Theoretical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practical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introduction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using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endParaRPr lang="de-DE" sz="3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92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571860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7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Building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9" name="Grafik 8"/>
          <p:cNvPicPr/>
          <p:nvPr/>
        </p:nvPicPr>
        <p:blipFill>
          <a:blip r:embed="rId2"/>
          <a:stretch/>
        </p:blipFill>
        <p:spPr>
          <a:xfrm>
            <a:off x="2639731" y="1463778"/>
            <a:ext cx="3759840" cy="417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6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requirements of an </a:t>
            </a:r>
            <a:r>
              <a:rPr lang="en-GB" dirty="0" err="1" smtClean="0"/>
              <a:t>oemof</a:t>
            </a:r>
            <a:r>
              <a:rPr lang="en-GB" dirty="0" smtClean="0"/>
              <a:t> model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Economic</a:t>
            </a:r>
            <a:r>
              <a:rPr lang="de-DE" sz="2400" dirty="0" smtClean="0"/>
              <a:t> </a:t>
            </a:r>
            <a:r>
              <a:rPr lang="de-DE" sz="2400" dirty="0" err="1" smtClean="0"/>
              <a:t>parameters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Fix </a:t>
            </a:r>
            <a:r>
              <a:rPr lang="de-DE" sz="2000" dirty="0" err="1" smtClean="0"/>
              <a:t>and</a:t>
            </a:r>
            <a:r>
              <a:rPr lang="de-DE" sz="2000" dirty="0" smtClean="0"/>
              <a:t> variable </a:t>
            </a:r>
            <a:r>
              <a:rPr lang="de-DE" sz="2000" dirty="0" err="1" smtClean="0"/>
              <a:t>cost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r>
              <a:rPr lang="de-DE" sz="2000" dirty="0"/>
              <a:t> </a:t>
            </a:r>
            <a:r>
              <a:rPr lang="de-DE" sz="2000" dirty="0" err="1" smtClean="0"/>
              <a:t>components</a:t>
            </a:r>
            <a:endParaRPr lang="de-DE" sz="2000" dirty="0" smtClean="0"/>
          </a:p>
          <a:p>
            <a:pPr lvl="1"/>
            <a:r>
              <a:rPr lang="de-DE" sz="2000" dirty="0" err="1" smtClean="0"/>
              <a:t>For</a:t>
            </a:r>
            <a:r>
              <a:rPr lang="de-DE" sz="2000" dirty="0" smtClean="0"/>
              <a:t> internal </a:t>
            </a:r>
            <a:r>
              <a:rPr lang="de-DE" sz="2000" dirty="0" err="1" smtClean="0"/>
              <a:t>processing</a:t>
            </a:r>
            <a:r>
              <a:rPr lang="de-DE" sz="2000" dirty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costs</a:t>
            </a:r>
            <a:r>
              <a:rPr lang="de-DE" sz="2000" dirty="0" smtClean="0"/>
              <a:t>: WACC, </a:t>
            </a:r>
            <a:r>
              <a:rPr lang="de-DE" sz="2000" dirty="0" err="1" smtClean="0"/>
              <a:t>project</a:t>
            </a:r>
            <a:r>
              <a:rPr lang="de-DE" sz="2000" dirty="0" smtClean="0"/>
              <a:t> </a:t>
            </a:r>
            <a:r>
              <a:rPr lang="de-DE" sz="2000" dirty="0" err="1" smtClean="0"/>
              <a:t>lifetime</a:t>
            </a:r>
            <a:r>
              <a:rPr lang="de-DE" sz="2000" dirty="0" smtClean="0"/>
              <a:t>) </a:t>
            </a:r>
          </a:p>
          <a:p>
            <a:r>
              <a:rPr lang="de-DE" sz="2400" dirty="0" err="1" smtClean="0"/>
              <a:t>Timeseries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values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timestep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err="1" smtClean="0"/>
              <a:t>Sources</a:t>
            </a:r>
            <a:r>
              <a:rPr lang="de-DE" sz="2000" dirty="0" smtClean="0"/>
              <a:t> (non-</a:t>
            </a:r>
            <a:r>
              <a:rPr lang="de-DE" sz="2000" dirty="0" err="1" smtClean="0"/>
              <a:t>dispatchable</a:t>
            </a:r>
            <a:r>
              <a:rPr lang="de-DE" sz="2000" dirty="0"/>
              <a:t> </a:t>
            </a:r>
            <a:r>
              <a:rPr lang="de-DE" sz="2000" dirty="0" err="1" smtClean="0"/>
              <a:t>generation</a:t>
            </a:r>
            <a:r>
              <a:rPr lang="de-DE" sz="2000" dirty="0" smtClean="0"/>
              <a:t>) </a:t>
            </a:r>
          </a:p>
          <a:p>
            <a:pPr lvl="1"/>
            <a:r>
              <a:rPr lang="de-DE" sz="2000" dirty="0" err="1" smtClean="0"/>
              <a:t>Sinks</a:t>
            </a:r>
            <a:r>
              <a:rPr lang="de-DE" sz="2000" dirty="0" smtClean="0"/>
              <a:t> (non-</a:t>
            </a:r>
            <a:r>
              <a:rPr lang="de-DE" sz="2000" dirty="0" err="1" smtClean="0"/>
              <a:t>dispatchable</a:t>
            </a:r>
            <a:r>
              <a:rPr lang="de-DE" sz="2000" dirty="0" smtClean="0"/>
              <a:t> </a:t>
            </a:r>
            <a:r>
              <a:rPr lang="de-DE" sz="2000" dirty="0" err="1" smtClean="0"/>
              <a:t>demands</a:t>
            </a:r>
            <a:r>
              <a:rPr lang="de-DE" sz="2000" dirty="0" smtClean="0"/>
              <a:t>)</a:t>
            </a:r>
            <a:endParaRPr lang="de-DE" sz="2000" dirty="0"/>
          </a:p>
          <a:p>
            <a:r>
              <a:rPr lang="en-GB" sz="2400" dirty="0" smtClean="0"/>
              <a:t>Technical</a:t>
            </a:r>
            <a:r>
              <a:rPr lang="de-DE" sz="2400" dirty="0" smtClean="0"/>
              <a:t> </a:t>
            </a:r>
            <a:r>
              <a:rPr lang="de-DE" sz="2400" dirty="0" err="1" smtClean="0"/>
              <a:t>parameters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Transformer (</a:t>
            </a:r>
            <a:r>
              <a:rPr lang="de-DE" sz="2000" dirty="0" err="1" smtClean="0"/>
              <a:t>eg</a:t>
            </a:r>
            <a:r>
              <a:rPr lang="de-DE" sz="2000" dirty="0" smtClean="0"/>
              <a:t>. </a:t>
            </a:r>
            <a:r>
              <a:rPr lang="de-DE" sz="2000" dirty="0" err="1" smtClean="0"/>
              <a:t>generator</a:t>
            </a:r>
            <a:r>
              <a:rPr lang="de-DE" sz="2000" dirty="0" smtClean="0"/>
              <a:t>) </a:t>
            </a:r>
            <a:r>
              <a:rPr lang="de-DE" sz="2000" dirty="0" err="1" smtClean="0"/>
              <a:t>efficiencies</a:t>
            </a:r>
            <a:endParaRPr lang="de-DE" sz="2000" dirty="0" smtClean="0"/>
          </a:p>
          <a:p>
            <a:pPr lvl="1"/>
            <a:r>
              <a:rPr lang="de-DE" sz="2000" dirty="0" smtClean="0"/>
              <a:t>Technical </a:t>
            </a:r>
            <a:r>
              <a:rPr lang="de-DE" sz="2000" dirty="0" err="1" smtClean="0"/>
              <a:t>storage</a:t>
            </a:r>
            <a:r>
              <a:rPr lang="de-DE" sz="2000" dirty="0" smtClean="0"/>
              <a:t> </a:t>
            </a:r>
            <a:r>
              <a:rPr lang="de-DE" sz="2000" dirty="0" err="1" smtClean="0"/>
              <a:t>parameters</a:t>
            </a:r>
            <a:endParaRPr lang="de-DE" sz="2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3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130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58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Tutorials - </a:t>
            </a:r>
            <a:r>
              <a:rPr lang="de-DE" dirty="0" err="1" smtClean="0"/>
              <a:t>Jupyter</a:t>
            </a:r>
            <a:r>
              <a:rPr lang="de-DE" dirty="0" smtClean="0"/>
              <a:t> </a:t>
            </a:r>
            <a:r>
              <a:rPr lang="de-DE" dirty="0" err="1" smtClean="0"/>
              <a:t>notebooks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Dispatch optimization with fixed capacities: \Day_1_Oemof_Basics\1a_tutorial_dispatch.ipynb</a:t>
            </a:r>
          </a:p>
          <a:p>
            <a:r>
              <a:rPr lang="de-DE" sz="2400" dirty="0" smtClean="0"/>
              <a:t>Investment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dispatch</a:t>
            </a:r>
            <a:r>
              <a:rPr lang="de-DE" sz="2400" dirty="0" smtClean="0"/>
              <a:t> </a:t>
            </a:r>
            <a:r>
              <a:rPr lang="de-DE" sz="2400" dirty="0" err="1" smtClean="0"/>
              <a:t>optimization</a:t>
            </a:r>
            <a:r>
              <a:rPr lang="de-DE" sz="2400" dirty="0" smtClean="0"/>
              <a:t>: </a:t>
            </a:r>
            <a:r>
              <a:rPr lang="en-GB" sz="2400" dirty="0" smtClean="0"/>
              <a:t>\Day_1_Oemof_Basics\2a_tutorial_investment_optimization.ipynb</a:t>
            </a: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08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- </a:t>
            </a:r>
            <a:r>
              <a:rPr lang="de-DE" dirty="0" err="1" smtClean="0"/>
              <a:t>Jupyter</a:t>
            </a:r>
            <a:r>
              <a:rPr lang="de-DE" dirty="0" smtClean="0"/>
              <a:t> </a:t>
            </a:r>
            <a:r>
              <a:rPr lang="de-DE" dirty="0" err="1" smtClean="0"/>
              <a:t>notebooks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Download </a:t>
            </a:r>
            <a:r>
              <a:rPr lang="de-DE" sz="2400" dirty="0" err="1" smtClean="0"/>
              <a:t>git</a:t>
            </a:r>
            <a:r>
              <a:rPr lang="de-DE" sz="2400" dirty="0" smtClean="0"/>
              <a:t> </a:t>
            </a:r>
            <a:r>
              <a:rPr lang="de-DE" sz="2400" dirty="0" err="1" smtClean="0"/>
              <a:t>reprository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this</a:t>
            </a:r>
            <a:r>
              <a:rPr lang="de-DE" sz="2400" dirty="0" smtClean="0"/>
              <a:t> </a:t>
            </a:r>
            <a:r>
              <a:rPr lang="de-DE" sz="2400" dirty="0" err="1" smtClean="0"/>
              <a:t>workshop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git</a:t>
            </a:r>
            <a:r>
              <a:rPr lang="de-DE" sz="2400" dirty="0"/>
              <a:t>: </a:t>
            </a:r>
            <a:r>
              <a:rPr lang="de-DE" sz="2400" dirty="0">
                <a:hlinkClick r:id="rId2"/>
              </a:rPr>
              <a:t>https://</a:t>
            </a:r>
            <a:r>
              <a:rPr lang="de-DE" sz="2400" dirty="0" smtClean="0">
                <a:hlinkClick r:id="rId2"/>
              </a:rPr>
              <a:t>github.com/smartie2076/oemof_workshop</a:t>
            </a:r>
            <a:endParaRPr lang="en-GB" sz="2400" dirty="0" smtClean="0"/>
          </a:p>
          <a:p>
            <a:r>
              <a:rPr lang="en-GB" sz="2400" dirty="0" smtClean="0"/>
              <a:t>Dispatch optimization with fixed capacities: \Day_1_Oemof_Basics\1b_task_dispatch.ipynb</a:t>
            </a:r>
          </a:p>
          <a:p>
            <a:r>
              <a:rPr lang="de-DE" sz="2400" dirty="0" smtClean="0"/>
              <a:t>Investment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dispatch</a:t>
            </a:r>
            <a:r>
              <a:rPr lang="de-DE" sz="2400" dirty="0" smtClean="0"/>
              <a:t> </a:t>
            </a:r>
            <a:r>
              <a:rPr lang="de-DE" sz="2400" dirty="0" err="1" smtClean="0"/>
              <a:t>optimization</a:t>
            </a:r>
            <a:r>
              <a:rPr lang="de-DE" sz="2400" dirty="0" smtClean="0"/>
              <a:t>: </a:t>
            </a:r>
            <a:r>
              <a:rPr lang="en-GB" sz="2400" dirty="0" smtClean="0"/>
              <a:t>\Day_1_Oemof_Basics\2b_task_investment_optimization.ipynb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 smtClean="0">
                <a:sym typeface="Wingdings" panose="05000000000000000000" pitchFamily="2" charset="2"/>
              </a:rPr>
              <a:t> </a:t>
            </a:r>
            <a:r>
              <a:rPr lang="de-DE" sz="2400" dirty="0" smtClean="0"/>
              <a:t>Solutions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provided</a:t>
            </a: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1613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25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203457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6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C2D51"/>
                </a:solidFill>
              </a:rPr>
              <a:t>Working </a:t>
            </a:r>
            <a:r>
              <a:rPr lang="de-DE" dirty="0" err="1" smtClean="0">
                <a:solidFill>
                  <a:srgbClr val="1C2D51"/>
                </a:solidFill>
              </a:rPr>
              <a:t>with</a:t>
            </a:r>
            <a:r>
              <a:rPr lang="de-DE" dirty="0" smtClean="0">
                <a:solidFill>
                  <a:srgbClr val="1C2D51"/>
                </a:solidFill>
              </a:rPr>
              <a:t> </a:t>
            </a:r>
            <a:r>
              <a:rPr lang="de-DE" dirty="0" err="1" smtClean="0">
                <a:solidFill>
                  <a:srgbClr val="1C2D51"/>
                </a:solidFill>
              </a:rPr>
              <a:t>oemof</a:t>
            </a:r>
            <a:endParaRPr lang="en-GB" dirty="0">
              <a:solidFill>
                <a:srgbClr val="1C2D5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dirty="0" smtClean="0">
                <a:solidFill>
                  <a:srgbClr val="1C2D51"/>
                </a:solidFill>
              </a:rPr>
              <a:t>Download </a:t>
            </a:r>
            <a:r>
              <a:rPr lang="de-DE" sz="2400" dirty="0" err="1" smtClean="0">
                <a:solidFill>
                  <a:srgbClr val="1C2D51"/>
                </a:solidFill>
              </a:rPr>
              <a:t>and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use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oemof</a:t>
            </a:r>
            <a:endParaRPr lang="de-DE" sz="2400" dirty="0" smtClean="0">
              <a:solidFill>
                <a:srgbClr val="1C2D51"/>
              </a:solidFill>
            </a:endParaRPr>
          </a:p>
          <a:p>
            <a:r>
              <a:rPr lang="de-DE" sz="2400" dirty="0" smtClean="0">
                <a:solidFill>
                  <a:srgbClr val="1C2D51"/>
                </a:solidFill>
              </a:rPr>
              <a:t>Register on </a:t>
            </a:r>
            <a:r>
              <a:rPr lang="de-DE" sz="2400" dirty="0" err="1" smtClean="0">
                <a:solidFill>
                  <a:srgbClr val="1C2D51"/>
                </a:solidFill>
              </a:rPr>
              <a:t>and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post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and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discuss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issues</a:t>
            </a:r>
            <a:r>
              <a:rPr lang="de-DE" sz="2400" dirty="0" smtClean="0">
                <a:solidFill>
                  <a:srgbClr val="1C2D51"/>
                </a:solidFill>
              </a:rPr>
              <a:t> on: </a:t>
            </a:r>
            <a:r>
              <a:rPr lang="de-DE" sz="2400" u="sng" spc="-1" dirty="0" smtClean="0">
                <a:solidFill>
                  <a:srgbClr val="1C2D51"/>
                </a:solidFill>
                <a:latin typeface="Calibri"/>
                <a:hlinkClick r:id="rId2"/>
              </a:rPr>
              <a:t>https</a:t>
            </a:r>
            <a:r>
              <a:rPr lang="de-DE" sz="2400" u="sng" spc="-1" dirty="0">
                <a:solidFill>
                  <a:srgbClr val="1C2D51"/>
                </a:solidFill>
                <a:latin typeface="Calibri"/>
                <a:hlinkClick r:id="rId2"/>
              </a:rPr>
              <a:t>://</a:t>
            </a:r>
            <a:r>
              <a:rPr lang="de-DE" sz="2400" u="sng" spc="-1" dirty="0" smtClean="0">
                <a:solidFill>
                  <a:srgbClr val="1C2D51"/>
                </a:solidFill>
                <a:latin typeface="Calibri"/>
                <a:hlinkClick r:id="rId2"/>
              </a:rPr>
              <a:t>forum.openmod-initiative.org/tags/c/qa/oemof</a:t>
            </a:r>
            <a:endParaRPr lang="de-DE" sz="2400" u="sng" spc="-1" dirty="0" smtClean="0">
              <a:solidFill>
                <a:srgbClr val="1C2D51"/>
              </a:solidFill>
              <a:latin typeface="Calibri"/>
            </a:endParaRPr>
          </a:p>
          <a:p>
            <a:r>
              <a:rPr lang="de-DE" sz="2400" dirty="0" err="1" smtClean="0">
                <a:solidFill>
                  <a:srgbClr val="1C2D51"/>
                </a:solidFill>
              </a:rPr>
              <a:t>Indicate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or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post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own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projects</a:t>
            </a:r>
            <a:r>
              <a:rPr lang="de-DE" sz="2400" dirty="0" smtClean="0">
                <a:solidFill>
                  <a:srgbClr val="1C2D51"/>
                </a:solidFill>
              </a:rPr>
              <a:t>/</a:t>
            </a:r>
            <a:r>
              <a:rPr lang="de-DE" sz="2400" dirty="0" err="1" smtClean="0">
                <a:solidFill>
                  <a:srgbClr val="1C2D51"/>
                </a:solidFill>
              </a:rPr>
              <a:t>coding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examples</a:t>
            </a:r>
            <a:r>
              <a:rPr lang="de-DE" sz="2400" dirty="0" smtClean="0">
                <a:solidFill>
                  <a:srgbClr val="1C2D51"/>
                </a:solidFill>
              </a:rPr>
              <a:t> via mail </a:t>
            </a:r>
            <a:r>
              <a:rPr lang="de-DE" sz="2400" dirty="0" err="1" smtClean="0">
                <a:solidFill>
                  <a:srgbClr val="1C2D51"/>
                </a:solidFill>
              </a:rPr>
              <a:t>or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github</a:t>
            </a:r>
            <a:endParaRPr lang="de-DE" sz="2400" dirty="0" smtClean="0">
              <a:solidFill>
                <a:srgbClr val="1C2D51"/>
              </a:solidFill>
            </a:endParaRPr>
          </a:p>
          <a:p>
            <a:r>
              <a:rPr lang="de-DE" sz="2400" dirty="0" smtClean="0">
                <a:solidFill>
                  <a:srgbClr val="1C2D51"/>
                </a:solidFill>
              </a:rPr>
              <a:t>Find </a:t>
            </a:r>
            <a:r>
              <a:rPr lang="de-DE" sz="2400" dirty="0" err="1" smtClean="0">
                <a:solidFill>
                  <a:srgbClr val="1C2D51"/>
                </a:solidFill>
              </a:rPr>
              <a:t>documentation</a:t>
            </a:r>
            <a:r>
              <a:rPr lang="de-DE" sz="2400" dirty="0" smtClean="0">
                <a:solidFill>
                  <a:srgbClr val="1C2D51"/>
                </a:solidFill>
              </a:rPr>
              <a:t> on: </a:t>
            </a:r>
            <a:r>
              <a:rPr lang="de-DE" sz="2400" u="sng" spc="-1" dirty="0">
                <a:solidFill>
                  <a:srgbClr val="3333FF"/>
                </a:solidFill>
                <a:latin typeface="Calibri"/>
                <a:hlinkClick r:id="rId3"/>
              </a:rPr>
              <a:t>http://oemof.readthedocs.io/en/stable/</a:t>
            </a:r>
            <a:endParaRPr lang="de-DE" sz="2400" spc="-1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de-DE" sz="2000" dirty="0" smtClean="0">
                <a:solidFill>
                  <a:srgbClr val="1C2D51"/>
                </a:solidFill>
              </a:rPr>
              <a:t>Register </a:t>
            </a:r>
            <a:r>
              <a:rPr lang="de-DE" sz="2000" dirty="0" err="1" smtClean="0">
                <a:solidFill>
                  <a:srgbClr val="1C2D51"/>
                </a:solidFill>
              </a:rPr>
              <a:t>errors</a:t>
            </a:r>
            <a:r>
              <a:rPr lang="de-DE" sz="2000" dirty="0" smtClean="0">
                <a:solidFill>
                  <a:srgbClr val="1C2D51"/>
                </a:solidFill>
              </a:rPr>
              <a:t> in </a:t>
            </a:r>
            <a:r>
              <a:rPr lang="de-DE" sz="2000" dirty="0" err="1" smtClean="0">
                <a:solidFill>
                  <a:srgbClr val="1C2D51"/>
                </a:solidFill>
              </a:rPr>
              <a:t>documentation</a:t>
            </a:r>
            <a:r>
              <a:rPr lang="de-DE" sz="2000" dirty="0" smtClean="0">
                <a:solidFill>
                  <a:srgbClr val="1C2D51"/>
                </a:solidFill>
              </a:rPr>
              <a:t> via mail </a:t>
            </a:r>
            <a:r>
              <a:rPr lang="de-DE" sz="2000" dirty="0" err="1" smtClean="0">
                <a:solidFill>
                  <a:srgbClr val="1C2D51"/>
                </a:solidFill>
              </a:rPr>
              <a:t>or</a:t>
            </a:r>
            <a:r>
              <a:rPr lang="de-DE" sz="2000" dirty="0" smtClean="0">
                <a:solidFill>
                  <a:srgbClr val="1C2D51"/>
                </a:solidFill>
              </a:rPr>
              <a:t> </a:t>
            </a:r>
            <a:r>
              <a:rPr lang="de-DE" sz="2000" dirty="0" err="1" smtClean="0">
                <a:solidFill>
                  <a:srgbClr val="1C2D51"/>
                </a:solidFill>
              </a:rPr>
              <a:t>issue</a:t>
            </a:r>
            <a:r>
              <a:rPr lang="de-DE" sz="2000" dirty="0" smtClean="0">
                <a:solidFill>
                  <a:srgbClr val="1C2D51"/>
                </a:solidFill>
              </a:rPr>
              <a:t> </a:t>
            </a:r>
            <a:r>
              <a:rPr lang="de-DE" sz="2000" dirty="0" err="1" smtClean="0">
                <a:solidFill>
                  <a:srgbClr val="1C2D51"/>
                </a:solidFill>
              </a:rPr>
              <a:t>or</a:t>
            </a:r>
            <a:r>
              <a:rPr lang="de-DE" sz="2000" dirty="0" smtClean="0">
                <a:solidFill>
                  <a:srgbClr val="1C2D51"/>
                </a:solidFill>
              </a:rPr>
              <a:t> pull </a:t>
            </a:r>
            <a:r>
              <a:rPr lang="de-DE" sz="2000" dirty="0" err="1" smtClean="0">
                <a:solidFill>
                  <a:srgbClr val="1C2D51"/>
                </a:solidFill>
              </a:rPr>
              <a:t>request</a:t>
            </a:r>
            <a:r>
              <a:rPr lang="de-DE" sz="2000" dirty="0" smtClean="0">
                <a:solidFill>
                  <a:srgbClr val="1C2D51"/>
                </a:solidFill>
              </a:rPr>
              <a:t> (</a:t>
            </a:r>
            <a:r>
              <a:rPr lang="de-DE" sz="2000" dirty="0" err="1" smtClean="0">
                <a:solidFill>
                  <a:srgbClr val="1C2D51"/>
                </a:solidFill>
              </a:rPr>
              <a:t>github</a:t>
            </a:r>
            <a:r>
              <a:rPr lang="de-DE" sz="2000" dirty="0" smtClean="0">
                <a:solidFill>
                  <a:srgbClr val="1C2D51"/>
                </a:solidFill>
              </a:rPr>
              <a:t>)</a:t>
            </a:r>
          </a:p>
          <a:p>
            <a:r>
              <a:rPr lang="de-DE" sz="2400" dirty="0" smtClean="0">
                <a:solidFill>
                  <a:srgbClr val="1C2D51"/>
                </a:solidFill>
              </a:rPr>
              <a:t>Find </a:t>
            </a:r>
            <a:r>
              <a:rPr lang="de-DE" sz="2400" dirty="0" err="1" smtClean="0">
                <a:solidFill>
                  <a:srgbClr val="1C2D51"/>
                </a:solidFill>
              </a:rPr>
              <a:t>oemof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examples</a:t>
            </a:r>
            <a:r>
              <a:rPr lang="de-DE" sz="2400" dirty="0" smtClean="0">
                <a:solidFill>
                  <a:srgbClr val="1C2D51"/>
                </a:solidFill>
              </a:rPr>
              <a:t> on: </a:t>
            </a:r>
            <a:r>
              <a:rPr lang="en-GB" sz="2400" u="sng" spc="-1" dirty="0" smtClean="0">
                <a:solidFill>
                  <a:srgbClr val="3333FF"/>
                </a:solidFill>
                <a:latin typeface="Calibri"/>
                <a:hlinkClick r:id="rId4"/>
              </a:rPr>
              <a:t>https://github.com/oemof/oemof_examples</a:t>
            </a:r>
            <a:endParaRPr lang="en-GB" sz="2400" u="sng" spc="-1" dirty="0" smtClean="0">
              <a:solidFill>
                <a:srgbClr val="3333FF"/>
              </a:solidFill>
              <a:latin typeface="Calibri"/>
            </a:endParaRPr>
          </a:p>
          <a:p>
            <a:endParaRPr lang="de-DE" sz="2400" dirty="0" smtClean="0">
              <a:solidFill>
                <a:srgbClr val="1C2D51"/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08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Helping </a:t>
            </a:r>
            <a:r>
              <a:rPr lang="en-US" dirty="0" err="1"/>
              <a:t>oemof</a:t>
            </a:r>
            <a:r>
              <a:rPr lang="en-US" dirty="0"/>
              <a:t> develop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8103870" cy="4652962"/>
          </a:xfrm>
        </p:spPr>
        <p:txBody>
          <a:bodyPr>
            <a:normAutofit/>
          </a:bodyPr>
          <a:lstStyle/>
          <a:p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Documentation</a:t>
            </a:r>
            <a:endParaRPr lang="de-DE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Register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correct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spelling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grammar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mistakes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Re-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write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sections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that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are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unclear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missing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explainations</a:t>
            </a:r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Code</a:t>
            </a: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Register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fix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bugs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docstring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code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layout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Create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submit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own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components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constraints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own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features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implement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requested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features</a:t>
            </a:r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When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developing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Fork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clone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reprository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400" u="sng" spc="-1" dirty="0" smtClean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</a:t>
            </a:r>
            <a:r>
              <a:rPr lang="de-DE" sz="2400" u="sng" spc="-1" dirty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://github.com/oemof/oemof</a:t>
            </a:r>
            <a:endParaRPr lang="de-DE" sz="2400" spc="-1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de-DE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09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user&amp;developer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Yearly</a:t>
            </a:r>
            <a:r>
              <a:rPr lang="de-DE" dirty="0" smtClean="0"/>
              <a:t> </a:t>
            </a:r>
            <a:r>
              <a:rPr lang="de-DE" dirty="0" err="1" smtClean="0"/>
              <a:t>user&amp;developer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Half-</a:t>
            </a:r>
            <a:r>
              <a:rPr lang="de-DE" dirty="0" err="1" smtClean="0"/>
              <a:t>yearly</a:t>
            </a:r>
            <a:r>
              <a:rPr lang="de-DE" dirty="0" smtClean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de-DE" dirty="0" smtClean="0"/>
          </a:p>
          <a:p>
            <a:pPr lvl="1"/>
            <a:r>
              <a:rPr lang="de-DE" dirty="0" smtClean="0"/>
              <a:t>Next </a:t>
            </a:r>
            <a:r>
              <a:rPr lang="de-DE" dirty="0" err="1" smtClean="0"/>
              <a:t>meeting</a:t>
            </a:r>
            <a:r>
              <a:rPr lang="de-DE" dirty="0" smtClean="0"/>
              <a:t>: 4. </a:t>
            </a:r>
            <a:r>
              <a:rPr lang="de-DE" dirty="0" err="1" smtClean="0"/>
              <a:t>to</a:t>
            </a:r>
            <a:r>
              <a:rPr lang="de-DE" dirty="0" smtClean="0"/>
              <a:t> 6.12.2019, Berlin</a:t>
            </a:r>
          </a:p>
          <a:p>
            <a:pPr lvl="1"/>
            <a:r>
              <a:rPr lang="de-DE" dirty="0" smtClean="0"/>
              <a:t>Register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agenda</a:t>
            </a:r>
            <a:r>
              <a:rPr lang="de-DE" dirty="0" smtClean="0"/>
              <a:t> on: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://oemof.org/2019/09/11/oemof-turns-5-anniversary-developer-meeting-in-december-2019/</a:t>
            </a:r>
            <a:endParaRPr lang="de-DE" dirty="0" smtClean="0"/>
          </a:p>
          <a:p>
            <a:pPr marL="901700" lvl="2" indent="0">
              <a:buNone/>
            </a:pP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3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099415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1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29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16,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29600"/>
            <a:ext cx="8229240" cy="5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oemof.solph: Klassenstruktur</a:t>
            </a:r>
          </a:p>
        </p:txBody>
      </p:sp>
      <p:pic>
        <p:nvPicPr>
          <p:cNvPr id="115" name="Grafik 114"/>
          <p:cNvPicPr/>
          <p:nvPr/>
        </p:nvPicPr>
        <p:blipFill>
          <a:blip r:embed="rId2"/>
          <a:stretch/>
        </p:blipFill>
        <p:spPr>
          <a:xfrm>
            <a:off x="1032480" y="1152000"/>
            <a:ext cx="7139520" cy="4957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14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5664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3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smtClean="0"/>
              <a:t>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 smtClean="0"/>
              <a:t>tools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470703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Open source software is crucial to …</a:t>
            </a:r>
          </a:p>
          <a:p>
            <a:r>
              <a:rPr lang="en-GB" sz="2400" dirty="0"/>
              <a:t>meet scientific standards in software based research</a:t>
            </a:r>
          </a:p>
          <a:p>
            <a:r>
              <a:rPr lang="en-GB" sz="2400" dirty="0"/>
              <a:t>foster bottom-up approaches by reducing barriers associated with high license cost of proprietary software tools</a:t>
            </a:r>
          </a:p>
          <a:p>
            <a:r>
              <a:rPr lang="en-GB" sz="2400" dirty="0"/>
              <a:t>improve research quality &amp; completeness &amp; knowledge pooling due to collaborative modelling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5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83188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2" y="2504610"/>
            <a:ext cx="7886700" cy="36995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Is a community-driven open-Source modelling framework initiated by: </a:t>
            </a:r>
          </a:p>
          <a:p>
            <a:endParaRPr lang="en-US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Python package/library specifically developed for energy system modelling</a:t>
            </a:r>
          </a:p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 individual requirements/aspects in research projects, dissertations, Bachelor/-Master thesis</a:t>
            </a:r>
          </a:p>
          <a:p>
            <a:r>
              <a:rPr lang="de-DE" sz="2400" spc="-1" dirty="0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Official </a:t>
            </a:r>
            <a:r>
              <a:rPr lang="de-DE" sz="2400" spc="-1" dirty="0" err="1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website</a:t>
            </a:r>
            <a:r>
              <a:rPr lang="de-DE" sz="2400" spc="-1" dirty="0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400" u="sng" spc="-1" dirty="0" smtClean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</a:t>
            </a:r>
            <a:r>
              <a:rPr lang="de-DE" sz="2400" u="sng" spc="-1" dirty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2400" u="sng" spc="-1" dirty="0" smtClean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oemof.org</a:t>
            </a:r>
            <a:endParaRPr lang="de-DE" sz="2400" spc="-1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0" y="3149504"/>
            <a:ext cx="6632152" cy="10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8C4B3B7-E86E-4112-92E0-1B0923A7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38" y="1260582"/>
            <a:ext cx="5108978" cy="106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4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4707030"/>
          </a:xfrm>
        </p:spPr>
        <p:txBody>
          <a:bodyPr/>
          <a:lstStyle/>
          <a:p>
            <a:r>
              <a:rPr lang="en-US" sz="2400" dirty="0" smtClean="0"/>
              <a:t>Collaborative, public development</a:t>
            </a:r>
          </a:p>
          <a:p>
            <a:r>
              <a:rPr lang="en-US" sz="2400" dirty="0" smtClean="0"/>
              <a:t>Recycling and expansion of existing models</a:t>
            </a:r>
          </a:p>
          <a:p>
            <a:r>
              <a:rPr lang="en-US" sz="2400" dirty="0" smtClean="0"/>
              <a:t>Modular structure with defined interfaces to correlate other approaches/packages</a:t>
            </a:r>
          </a:p>
          <a:p>
            <a:r>
              <a:rPr lang="en-US" sz="2400" dirty="0" smtClean="0"/>
              <a:t>Improved review process by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71" y="406553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Bildergebnis für icon open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3" y="3712945"/>
            <a:ext cx="2335614" cy="23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tebulb"/>
          <p:cNvSpPr>
            <a:spLocks noEditPoints="1" noChangeArrowheads="1"/>
          </p:cNvSpPr>
          <p:nvPr/>
        </p:nvSpPr>
        <p:spPr bwMode="auto">
          <a:xfrm>
            <a:off x="2207843" y="4528343"/>
            <a:ext cx="458168" cy="65085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2034161" y="4340701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5400000">
            <a:off x="2579456" y="431339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6200000" flipV="1">
            <a:off x="2528524" y="496146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5400000" flipH="1" flipV="1">
            <a:off x="2054168" y="4961460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2700000">
            <a:off x="2299440" y="4230576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18900000">
            <a:off x="1873880" y="4656658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rot="2700000" flipH="1">
            <a:off x="2708813" y="4638469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932389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366274" y="406494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783490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2996507" y="4705394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761328" y="517958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003040" y="5184151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760426" y="4716867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5665866" y="553577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open </a:t>
            </a:r>
            <a:r>
              <a:rPr lang="de-DE" sz="1600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source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1783543" y="555116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collaborative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4039415" y="555116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modular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/>
          <p:nvPr/>
        </p:nvPicPr>
        <p:blipFill>
          <a:blip r:embed="rId2"/>
          <a:stretch/>
        </p:blipFill>
        <p:spPr>
          <a:xfrm>
            <a:off x="4522839" y="5074310"/>
            <a:ext cx="2695320" cy="1077840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r>
              <a:rPr lang="de-DE" dirty="0" smtClean="0"/>
              <a:t> at RLI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4422150" cy="465296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Research </a:t>
            </a:r>
            <a:r>
              <a:rPr lang="de-DE" sz="2400" dirty="0" err="1" smtClean="0"/>
              <a:t>projects</a:t>
            </a:r>
            <a:endParaRPr lang="de-DE" sz="2400" dirty="0" smtClean="0"/>
          </a:p>
          <a:p>
            <a:pPr lvl="1"/>
            <a:r>
              <a:rPr lang="de-DE" dirty="0" err="1" smtClean="0"/>
              <a:t>Publicly</a:t>
            </a:r>
            <a:r>
              <a:rPr lang="de-DE" dirty="0" smtClean="0"/>
              <a:t> </a:t>
            </a:r>
            <a:r>
              <a:rPr lang="de-DE" dirty="0" err="1" smtClean="0"/>
              <a:t>funded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EU, </a:t>
            </a:r>
          </a:p>
          <a:p>
            <a:pPr lvl="1"/>
            <a:r>
              <a:rPr lang="de-DE" dirty="0" smtClean="0"/>
              <a:t>BMWI, </a:t>
            </a:r>
            <a:r>
              <a:rPr lang="de-DE" dirty="0" smtClean="0"/>
              <a:t>BMWF</a:t>
            </a:r>
            <a:endParaRPr lang="de-DE" dirty="0" smtClean="0"/>
          </a:p>
          <a:p>
            <a:r>
              <a:rPr lang="de-DE" sz="2400" dirty="0" smtClean="0"/>
              <a:t>Research </a:t>
            </a:r>
            <a:r>
              <a:rPr lang="de-DE" sz="2400" dirty="0" err="1" smtClean="0"/>
              <a:t>studies</a:t>
            </a:r>
            <a:endParaRPr lang="de-DE" sz="2400" dirty="0" smtClean="0"/>
          </a:p>
          <a:p>
            <a:r>
              <a:rPr lang="de-DE" sz="2400" dirty="0" err="1" smtClean="0"/>
              <a:t>Contract</a:t>
            </a:r>
            <a:r>
              <a:rPr lang="de-DE" sz="2400" dirty="0" smtClean="0"/>
              <a:t> </a:t>
            </a:r>
            <a:r>
              <a:rPr lang="de-DE" sz="2400" dirty="0" err="1" smtClean="0"/>
              <a:t>work</a:t>
            </a:r>
            <a:endParaRPr lang="de-DE" sz="2400" dirty="0" smtClean="0"/>
          </a:p>
          <a:p>
            <a:pPr lvl="1"/>
            <a:r>
              <a:rPr lang="de-DE" sz="2000" dirty="0" smtClean="0"/>
              <a:t>Model </a:t>
            </a:r>
            <a:r>
              <a:rPr lang="de-DE" sz="2000" dirty="0" err="1" smtClean="0"/>
              <a:t>development</a:t>
            </a:r>
            <a:endParaRPr lang="de-DE" sz="2000" dirty="0" smtClean="0"/>
          </a:p>
          <a:p>
            <a:pPr lvl="1"/>
            <a:r>
              <a:rPr lang="de-DE" sz="2000" dirty="0" smtClean="0"/>
              <a:t>Workshops</a:t>
            </a:r>
          </a:p>
          <a:p>
            <a:pPr lvl="1"/>
            <a:r>
              <a:rPr lang="de-DE" sz="2000" dirty="0" smtClean="0"/>
              <a:t>Web-</a:t>
            </a:r>
            <a:r>
              <a:rPr lang="de-DE" sz="2000" dirty="0" err="1" smtClean="0"/>
              <a:t>applications</a:t>
            </a:r>
            <a:endParaRPr lang="de-DE" sz="2000" dirty="0" smtClean="0"/>
          </a:p>
          <a:p>
            <a:endParaRPr lang="de-DE" sz="2400" dirty="0" smtClean="0"/>
          </a:p>
          <a:p>
            <a:r>
              <a:rPr lang="de-DE" sz="2400" dirty="0" smtClean="0"/>
              <a:t>General </a:t>
            </a:r>
            <a:r>
              <a:rPr lang="de-DE" sz="2400" dirty="0" err="1" smtClean="0"/>
              <a:t>oemof</a:t>
            </a:r>
            <a:r>
              <a:rPr lang="de-DE" sz="2400" dirty="0" smtClean="0"/>
              <a:t> </a:t>
            </a:r>
            <a:r>
              <a:rPr lang="de-DE" sz="2400" dirty="0" err="1" smtClean="0"/>
              <a:t>uses</a:t>
            </a:r>
            <a:r>
              <a:rPr lang="de-DE" sz="2400" dirty="0" smtClean="0"/>
              <a:t>: </a:t>
            </a:r>
            <a:r>
              <a:rPr lang="de-DE" sz="2400" dirty="0" smtClean="0">
                <a:hlinkClick r:id="rId3"/>
              </a:rPr>
              <a:t>https</a:t>
            </a:r>
            <a:r>
              <a:rPr lang="de-DE" sz="2400" dirty="0">
                <a:hlinkClick r:id="rId3"/>
              </a:rPr>
              <a:t>://oemof.org/projects</a:t>
            </a:r>
            <a:r>
              <a:rPr lang="de-DE" sz="2400" dirty="0" smtClean="0">
                <a:hlinkClick r:id="rId3"/>
              </a:rPr>
              <a:t>/</a:t>
            </a:r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27" name="Grafik 8"/>
          <p:cNvPicPr/>
          <p:nvPr/>
        </p:nvPicPr>
        <p:blipFill>
          <a:blip r:embed="rId4"/>
          <a:stretch/>
        </p:blipFill>
        <p:spPr>
          <a:xfrm>
            <a:off x="6052680" y="3353376"/>
            <a:ext cx="1018440" cy="748800"/>
          </a:xfrm>
          <a:prstGeom prst="rect">
            <a:avLst/>
          </a:prstGeom>
          <a:ln>
            <a:noFill/>
          </a:ln>
        </p:spPr>
      </p:pic>
      <p:pic>
        <p:nvPicPr>
          <p:cNvPr id="28" name="Grafik 276"/>
          <p:cNvPicPr/>
          <p:nvPr/>
        </p:nvPicPr>
        <p:blipFill>
          <a:blip r:embed="rId5"/>
          <a:stretch/>
        </p:blipFill>
        <p:spPr>
          <a:xfrm>
            <a:off x="7287480" y="3404856"/>
            <a:ext cx="736200" cy="736200"/>
          </a:xfrm>
          <a:prstGeom prst="rect">
            <a:avLst/>
          </a:prstGeom>
          <a:ln>
            <a:noFill/>
          </a:ln>
        </p:spPr>
      </p:pic>
      <p:pic>
        <p:nvPicPr>
          <p:cNvPr id="29" name="Picture 2"/>
          <p:cNvPicPr/>
          <p:nvPr/>
        </p:nvPicPr>
        <p:blipFill>
          <a:blip r:embed="rId6"/>
          <a:stretch/>
        </p:blipFill>
        <p:spPr>
          <a:xfrm>
            <a:off x="6917152" y="2360628"/>
            <a:ext cx="1786320" cy="389880"/>
          </a:xfrm>
          <a:prstGeom prst="rect">
            <a:avLst/>
          </a:prstGeom>
          <a:ln>
            <a:noFill/>
          </a:ln>
        </p:spPr>
      </p:pic>
      <p:pic>
        <p:nvPicPr>
          <p:cNvPr id="30" name="Picture 2"/>
          <p:cNvPicPr/>
          <p:nvPr/>
        </p:nvPicPr>
        <p:blipFill>
          <a:blip r:embed="rId7"/>
          <a:stretch/>
        </p:blipFill>
        <p:spPr>
          <a:xfrm>
            <a:off x="6891480" y="5002806"/>
            <a:ext cx="1181520" cy="1181520"/>
          </a:xfrm>
          <a:prstGeom prst="rect">
            <a:avLst/>
          </a:prstGeom>
          <a:ln>
            <a:noFill/>
          </a:ln>
        </p:spPr>
      </p:pic>
      <p:pic>
        <p:nvPicPr>
          <p:cNvPr id="31" name="Grafik 12"/>
          <p:cNvPicPr/>
          <p:nvPr/>
        </p:nvPicPr>
        <p:blipFill>
          <a:blip r:embed="rId8"/>
          <a:stretch/>
        </p:blipFill>
        <p:spPr>
          <a:xfrm>
            <a:off x="4876560" y="2169806"/>
            <a:ext cx="2030400" cy="783000"/>
          </a:xfrm>
          <a:prstGeom prst="rect">
            <a:avLst/>
          </a:prstGeom>
          <a:ln>
            <a:noFill/>
          </a:ln>
        </p:spPr>
      </p:pic>
      <p:pic>
        <p:nvPicPr>
          <p:cNvPr id="32" name="Grafik 13"/>
          <p:cNvPicPr/>
          <p:nvPr/>
        </p:nvPicPr>
        <p:blipFill>
          <a:blip r:embed="rId9"/>
          <a:srcRect t="17265" b="17121"/>
          <a:stretch/>
        </p:blipFill>
        <p:spPr>
          <a:xfrm>
            <a:off x="8073000" y="3403416"/>
            <a:ext cx="767880" cy="713160"/>
          </a:xfrm>
          <a:prstGeom prst="rect">
            <a:avLst/>
          </a:prstGeom>
          <a:ln>
            <a:noFill/>
          </a:ln>
        </p:spPr>
      </p:pic>
      <p:pic>
        <p:nvPicPr>
          <p:cNvPr id="33" name="Picture 8"/>
          <p:cNvPicPr/>
          <p:nvPr/>
        </p:nvPicPr>
        <p:blipFill>
          <a:blip r:embed="rId10"/>
          <a:srcRect r="16429"/>
          <a:stretch/>
        </p:blipFill>
        <p:spPr>
          <a:xfrm>
            <a:off x="4876560" y="3206552"/>
            <a:ext cx="1173600" cy="1163520"/>
          </a:xfrm>
          <a:prstGeom prst="rect">
            <a:avLst/>
          </a:prstGeom>
          <a:ln>
            <a:noFill/>
          </a:ln>
        </p:spPr>
      </p:pic>
      <p:pic>
        <p:nvPicPr>
          <p:cNvPr id="34" name="Picture 6"/>
          <p:cNvPicPr/>
          <p:nvPr/>
        </p:nvPicPr>
        <p:blipFill>
          <a:blip r:embed="rId11"/>
          <a:stretch/>
        </p:blipFill>
        <p:spPr>
          <a:xfrm>
            <a:off x="4876560" y="4548003"/>
            <a:ext cx="1793520" cy="505440"/>
          </a:xfrm>
          <a:prstGeom prst="rect">
            <a:avLst/>
          </a:prstGeom>
          <a:ln>
            <a:noFill/>
          </a:ln>
        </p:spPr>
      </p:pic>
      <p:pic>
        <p:nvPicPr>
          <p:cNvPr id="35" name="Picture 3"/>
          <p:cNvPicPr/>
          <p:nvPr/>
        </p:nvPicPr>
        <p:blipFill>
          <a:blip r:embed="rId12"/>
          <a:stretch/>
        </p:blipFill>
        <p:spPr>
          <a:xfrm>
            <a:off x="5633884" y="1424610"/>
            <a:ext cx="2389796" cy="733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432309"/>
      </p:ext>
    </p:extLst>
  </p:cSld>
  <p:clrMapOvr>
    <a:masterClrMapping/>
  </p:clrMapOvr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1157</Words>
  <Application>Microsoft Office PowerPoint</Application>
  <PresentationFormat>Bildschirmpräsentation (4:3)</PresentationFormat>
  <Paragraphs>296</Paragraphs>
  <Slides>31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40" baseType="lpstr">
      <vt:lpstr>Arial</vt:lpstr>
      <vt:lpstr>Calibri</vt:lpstr>
      <vt:lpstr>LucidaGrande</vt:lpstr>
      <vt:lpstr>Roboto</vt:lpstr>
      <vt:lpstr>Roboto Light</vt:lpstr>
      <vt:lpstr>Symbol</vt:lpstr>
      <vt:lpstr>Wingdings</vt:lpstr>
      <vt:lpstr>Wingdings 3</vt:lpstr>
      <vt:lpstr>4_3_ENGLISH_OpenSource</vt:lpstr>
      <vt:lpstr>PowerPoint-Präsentation</vt:lpstr>
      <vt:lpstr>Aim of this session</vt:lpstr>
      <vt:lpstr>Agenda</vt:lpstr>
      <vt:lpstr>Agenda</vt:lpstr>
      <vt:lpstr>Motivation for open source tools</vt:lpstr>
      <vt:lpstr>Agenda</vt:lpstr>
      <vt:lpstr>What is the main idea behind oemof?</vt:lpstr>
      <vt:lpstr>What is the main idea behind oemof?</vt:lpstr>
      <vt:lpstr>Oemof projects at RLI</vt:lpstr>
      <vt:lpstr>Installation of oemof</vt:lpstr>
      <vt:lpstr>Agenda</vt:lpstr>
      <vt:lpstr>Package Structure</vt:lpstr>
      <vt:lpstr>Package Structure</vt:lpstr>
      <vt:lpstr>PowerPoint-Präsentation</vt:lpstr>
      <vt:lpstr>Agenda</vt:lpstr>
      <vt:lpstr>Example II: Optimizing a Hybrid Mini-Grid</vt:lpstr>
      <vt:lpstr>Components and Solver Options</vt:lpstr>
      <vt:lpstr>Components and Solver Options</vt:lpstr>
      <vt:lpstr>Optimizing with oemof – Objective value</vt:lpstr>
      <vt:lpstr>Agenda</vt:lpstr>
      <vt:lpstr>Building an own oemof application</vt:lpstr>
      <vt:lpstr>Data requirements of an oemof model</vt:lpstr>
      <vt:lpstr>Agenda</vt:lpstr>
      <vt:lpstr>Tutorials - Jupyter notebooks</vt:lpstr>
      <vt:lpstr>Tasks - Jupyter notebooks</vt:lpstr>
      <vt:lpstr>Agenda</vt:lpstr>
      <vt:lpstr>Working with oemof</vt:lpstr>
      <vt:lpstr>Helping oemof develop</vt:lpstr>
      <vt:lpstr>Oemof user&amp;developer meetings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62</cp:revision>
  <cp:lastPrinted>2017-12-10T08:48:30Z</cp:lastPrinted>
  <dcterms:created xsi:type="dcterms:W3CDTF">2018-10-08T09:51:01Z</dcterms:created>
  <dcterms:modified xsi:type="dcterms:W3CDTF">2019-09-15T16:52:44Z</dcterms:modified>
</cp:coreProperties>
</file>