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8"/>
  </p:notesMasterIdLst>
  <p:sldIdLst>
    <p:sldId id="262" r:id="rId2"/>
    <p:sldId id="326" r:id="rId3"/>
    <p:sldId id="306" r:id="rId4"/>
    <p:sldId id="325" r:id="rId5"/>
    <p:sldId id="304" r:id="rId6"/>
    <p:sldId id="302" r:id="rId7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6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921F6591-1D8E-4C78-9C71-07183601AF9C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B58861C-645C-4847-B21D-906A2E5155FF}" type="parTrans" cxnId="{C89C293A-5D55-483B-894D-AD674717E0F2}">
      <dgm:prSet/>
      <dgm:spPr/>
      <dgm:t>
        <a:bodyPr/>
        <a:lstStyle/>
        <a:p>
          <a:endParaRPr lang="de-DE"/>
        </a:p>
      </dgm:t>
    </dgm:pt>
    <dgm:pt modelId="{AE07DBDA-105A-4F10-8676-ABAFFF92E59C}" type="sibTrans" cxnId="{C89C293A-5D55-483B-894D-AD674717E0F2}">
      <dgm:prSet/>
      <dgm:spPr/>
      <dgm:t>
        <a:bodyPr/>
        <a:lstStyle/>
        <a:p>
          <a:endParaRPr lang="de-DE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7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7"/>
      <dgm:spPr/>
    </dgm:pt>
    <dgm:pt modelId="{C956D72E-AB0A-486A-88F8-17287E77C9C0}" type="pres">
      <dgm:prSet presAssocID="{B6813A49-D63D-4CB6-BD9E-8210BEF8732B}" presName="dstNode" presStyleLbl="node1" presStyleIdx="0" presStyleCnt="7"/>
      <dgm:spPr/>
    </dgm:pt>
    <dgm:pt modelId="{6E0B8608-9CAE-4B83-B0A5-3D7FDC6E258F}" type="pres">
      <dgm:prSet presAssocID="{AC45A8E1-22C5-4ED3-8B4C-E4A1538E11B7}" presName="text_1" presStyleLbl="node1" presStyleIdx="0" presStyleCnt="7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7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4BF66FA4-D128-4B7F-8F0A-3AA21A070026}" type="pres">
      <dgm:prSet presAssocID="{921F6591-1D8E-4C78-9C71-07183601AF9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A740CB-221E-4CA7-8AFF-A6D9FB3F456D}" type="pres">
      <dgm:prSet presAssocID="{921F6591-1D8E-4C78-9C71-07183601AF9C}" presName="accent_6" presStyleCnt="0"/>
      <dgm:spPr/>
    </dgm:pt>
    <dgm:pt modelId="{D8FCDA30-7F6C-40CF-AE78-D3C2463B4408}" type="pres">
      <dgm:prSet presAssocID="{921F6591-1D8E-4C78-9C71-07183601AF9C}" presName="accentRepeatNode" presStyleLbl="solidFgAcc1" presStyleIdx="5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5B66EBA-C045-44F4-B4FB-CC462CCF05EE}" type="pres">
      <dgm:prSet presAssocID="{99B1E2E9-05C1-42CF-ADC7-707C5720F23D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C3BEF2C-4A44-41FC-85AF-B4342760539E}" type="pres">
      <dgm:prSet presAssocID="{99B1E2E9-05C1-42CF-ADC7-707C5720F23D}" presName="accent_7" presStyleCnt="0"/>
      <dgm:spPr/>
    </dgm:pt>
    <dgm:pt modelId="{789B16A4-6702-4D8A-8B3A-9A68C1617B77}" type="pres">
      <dgm:prSet presAssocID="{99B1E2E9-05C1-42CF-ADC7-707C5720F23D}" presName="accentRepeatNode" presStyleLbl="solidFgAcc1" presStyleIdx="6" presStyleCnt="7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3FD101F7-AEEE-4894-A7A6-DD4D510DFEDD}" type="presOf" srcId="{49067E17-F831-467A-90C2-E023EAEECF50}" destId="{B19D4D3D-33F4-4595-BF14-EE5F19342D27}" srcOrd="0" destOrd="0" presId="urn:microsoft.com/office/officeart/2008/layout/VerticalCurvedList"/>
    <dgm:cxn modelId="{2BFB1F17-CF95-44D7-BCAE-3940EF28803A}" srcId="{B6813A49-D63D-4CB6-BD9E-8210BEF8732B}" destId="{99B1E2E9-05C1-42CF-ADC7-707C5720F23D}" srcOrd="6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C89C293A-5D55-483B-894D-AD674717E0F2}" srcId="{B6813A49-D63D-4CB6-BD9E-8210BEF8732B}" destId="{921F6591-1D8E-4C78-9C71-07183601AF9C}" srcOrd="5" destOrd="0" parTransId="{EB58861C-645C-4847-B21D-906A2E5155FF}" sibTransId="{AE07DBDA-105A-4F10-8676-ABAFFF92E59C}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9FE4C3BA-FDE6-4CA5-A6D4-97E16B338FDD}" type="presOf" srcId="{921F6591-1D8E-4C78-9C71-07183601AF9C}" destId="{4BF66FA4-D128-4B7F-8F0A-3AA21A070026}" srcOrd="0" destOrd="0" presId="urn:microsoft.com/office/officeart/2008/layout/VerticalCurvedList"/>
    <dgm:cxn modelId="{4902C2E7-E8A2-4C67-8CDF-CECF9C644B4D}" type="presOf" srcId="{99B1E2E9-05C1-42CF-ADC7-707C5720F23D}" destId="{85B66EBA-C045-44F4-B4FB-CC462CCF05EE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EB1A1FDE-B221-4F38-8836-6B0844C6730B}" type="presParOf" srcId="{4DEE34CD-9E05-4EAE-892E-DCDFE68F18C2}" destId="{B19D4D3D-33F4-4595-BF14-EE5F19342D27}" srcOrd="9" destOrd="0" presId="urn:microsoft.com/office/officeart/2008/layout/VerticalCurvedList"/>
    <dgm:cxn modelId="{28967C8B-BD46-498F-8158-B393FBCDE605}" type="presParOf" srcId="{4DEE34CD-9E05-4EAE-892E-DCDFE68F18C2}" destId="{3A316139-F5BB-40BB-8B4B-5738C89D1FCB}" srcOrd="10" destOrd="0" presId="urn:microsoft.com/office/officeart/2008/layout/VerticalCurvedList"/>
    <dgm:cxn modelId="{5ECDAF8E-629F-437D-88DC-419CCE312C54}" type="presParOf" srcId="{3A316139-F5BB-40BB-8B4B-5738C89D1FCB}" destId="{0D3A8492-0C87-4824-9E26-EFD87C4A66A1}" srcOrd="0" destOrd="0" presId="urn:microsoft.com/office/officeart/2008/layout/VerticalCurvedList"/>
    <dgm:cxn modelId="{7300AF42-BF74-4775-911F-3F0F7EB8BB94}" type="presParOf" srcId="{4DEE34CD-9E05-4EAE-892E-DCDFE68F18C2}" destId="{4BF66FA4-D128-4B7F-8F0A-3AA21A070026}" srcOrd="11" destOrd="0" presId="urn:microsoft.com/office/officeart/2008/layout/VerticalCurvedList"/>
    <dgm:cxn modelId="{FD106286-2D93-4565-94EB-4DA549815210}" type="presParOf" srcId="{4DEE34CD-9E05-4EAE-892E-DCDFE68F18C2}" destId="{EDA740CB-221E-4CA7-8AFF-A6D9FB3F456D}" srcOrd="12" destOrd="0" presId="urn:microsoft.com/office/officeart/2008/layout/VerticalCurvedList"/>
    <dgm:cxn modelId="{7FEC121B-70A4-404D-B6E3-FCD0DFB0D132}" type="presParOf" srcId="{EDA740CB-221E-4CA7-8AFF-A6D9FB3F456D}" destId="{D8FCDA30-7F6C-40CF-AE78-D3C2463B4408}" srcOrd="0" destOrd="0" presId="urn:microsoft.com/office/officeart/2008/layout/VerticalCurvedList"/>
    <dgm:cxn modelId="{FDF50576-E211-4A9B-9E21-5F8AB3F5A2D4}" type="presParOf" srcId="{4DEE34CD-9E05-4EAE-892E-DCDFE68F18C2}" destId="{85B66EBA-C045-44F4-B4FB-CC462CCF05EE}" srcOrd="13" destOrd="0" presId="urn:microsoft.com/office/officeart/2008/layout/VerticalCurvedList"/>
    <dgm:cxn modelId="{FB15E66A-163E-4252-AFA7-6DB0FDB091A9}" type="presParOf" srcId="{4DEE34CD-9E05-4EAE-892E-DCDFE68F18C2}" destId="{0C3BEF2C-4A44-41FC-85AF-B4342760539E}" srcOrd="14" destOrd="0" presId="urn:microsoft.com/office/officeart/2008/layout/VerticalCurvedList"/>
    <dgm:cxn modelId="{4E956D00-F927-4E25-8536-D8E5B9A6775F}" type="presParOf" srcId="{0C3BEF2C-4A44-41FC-85AF-B4342760539E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3403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57791" y="197970"/>
          <a:ext cx="675347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80418" y="220597"/>
        <a:ext cx="6708216" cy="418267"/>
      </dsp:txXfrm>
    </dsp:sp>
    <dsp:sp modelId="{CBFD9BEF-2C29-47DC-A1E5-B34CEE2B2C9E}">
      <dsp:nvSpPr>
        <dsp:cNvPr id="0" name=""/>
        <dsp:cNvSpPr/>
      </dsp:nvSpPr>
      <dsp:spPr>
        <a:xfrm>
          <a:off x="68089" y="173922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77551" y="910607"/>
          <a:ext cx="6333710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the main idea behind </a:t>
          </a:r>
          <a:r>
            <a:rPr lang="en-US" sz="1800" b="0" i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800178" y="933234"/>
        <a:ext cx="6288456" cy="418267"/>
      </dsp:txXfrm>
    </dsp:sp>
    <dsp:sp modelId="{1952247A-4821-407F-B013-EEEB39F88C78}">
      <dsp:nvSpPr>
        <dsp:cNvPr id="0" name=""/>
        <dsp:cNvSpPr/>
      </dsp:nvSpPr>
      <dsp:spPr>
        <a:xfrm>
          <a:off x="487850" y="869613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07578" y="1622734"/>
          <a:ext cx="6103683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Package Structure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30205" y="1645361"/>
        <a:ext cx="6058429" cy="418267"/>
      </dsp:txXfrm>
    </dsp:sp>
    <dsp:sp modelId="{86FC79F2-DF18-487D-B562-E3BFD33701AF}">
      <dsp:nvSpPr>
        <dsp:cNvPr id="0" name=""/>
        <dsp:cNvSpPr/>
      </dsp:nvSpPr>
      <dsp:spPr>
        <a:xfrm>
          <a:off x="717877" y="156479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1081023" y="2318425"/>
          <a:ext cx="6030238" cy="463521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Components and Solver-Options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3650" y="2341052"/>
        <a:ext cx="5984984" cy="418267"/>
      </dsp:txXfrm>
    </dsp:sp>
    <dsp:sp modelId="{0013BDED-379B-4FE3-86B6-E90587A69C4D}">
      <dsp:nvSpPr>
        <dsp:cNvPr id="0" name=""/>
        <dsp:cNvSpPr/>
      </dsp:nvSpPr>
      <dsp:spPr>
        <a:xfrm>
          <a:off x="791322" y="2260484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1007578" y="3014115"/>
          <a:ext cx="6103683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Data requirements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007578" y="3014115"/>
        <a:ext cx="6103683" cy="463521"/>
      </dsp:txXfrm>
    </dsp:sp>
    <dsp:sp modelId="{0D3A8492-0C87-4824-9E26-EFD87C4A66A1}">
      <dsp:nvSpPr>
        <dsp:cNvPr id="0" name=""/>
        <dsp:cNvSpPr/>
      </dsp:nvSpPr>
      <dsp:spPr>
        <a:xfrm>
          <a:off x="717877" y="2956175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66FA4-D128-4B7F-8F0A-3AA21A070026}">
      <dsp:nvSpPr>
        <dsp:cNvPr id="0" name=""/>
        <dsp:cNvSpPr/>
      </dsp:nvSpPr>
      <dsp:spPr>
        <a:xfrm>
          <a:off x="777551" y="3709296"/>
          <a:ext cx="633371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Examples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777551" y="3709296"/>
        <a:ext cx="6333710" cy="463521"/>
      </dsp:txXfrm>
    </dsp:sp>
    <dsp:sp modelId="{D8FCDA30-7F6C-40CF-AE78-D3C2463B4408}">
      <dsp:nvSpPr>
        <dsp:cNvPr id="0" name=""/>
        <dsp:cNvSpPr/>
      </dsp:nvSpPr>
      <dsp:spPr>
        <a:xfrm>
          <a:off x="487850" y="3651356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B66EBA-C045-44F4-B4FB-CC462CCF05EE}">
      <dsp:nvSpPr>
        <dsp:cNvPr id="0" name=""/>
        <dsp:cNvSpPr/>
      </dsp:nvSpPr>
      <dsp:spPr>
        <a:xfrm>
          <a:off x="357791" y="4404987"/>
          <a:ext cx="6753470" cy="463521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7920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Discussion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357791" y="4404987"/>
        <a:ext cx="6753470" cy="463521"/>
      </dsp:txXfrm>
    </dsp:sp>
    <dsp:sp modelId="{789B16A4-6702-4D8A-8B3A-9A68C1617B77}">
      <dsp:nvSpPr>
        <dsp:cNvPr id="0" name=""/>
        <dsp:cNvSpPr/>
      </dsp:nvSpPr>
      <dsp:spPr>
        <a:xfrm>
          <a:off x="68089" y="4347047"/>
          <a:ext cx="579402" cy="579402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26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8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October 9, 2018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3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17.09.2019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Modelling Components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b="1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the</a:t>
            </a:r>
            <a:r>
              <a:rPr lang="de-DE" sz="32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RLI!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1504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/>
              <a:t>October 9, 2018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662082" y="1362180"/>
            <a:ext cx="6336925" cy="300363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de-DE" b="1" dirty="0"/>
              <a:t>Open </a:t>
            </a:r>
            <a:r>
              <a:rPr lang="de-DE" b="1" dirty="0" err="1"/>
              <a:t>source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crucial</a:t>
            </a:r>
            <a:r>
              <a:rPr lang="de-DE" b="1" dirty="0"/>
              <a:t> to …</a:t>
            </a:r>
            <a:endParaRPr lang="de-DE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meet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scientific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standards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foster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bottom-up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approaches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by</a:t>
            </a:r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 err="1">
                <a:solidFill>
                  <a:schemeClr val="tx1"/>
                </a:solidFill>
              </a:rPr>
              <a:t>reducing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barriers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associated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high </a:t>
            </a:r>
            <a:r>
              <a:rPr lang="de-DE" dirty="0" err="1">
                <a:solidFill>
                  <a:schemeClr val="tx1"/>
                </a:solidFill>
              </a:rPr>
              <a:t>license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cost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proprietary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software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tools</a:t>
            </a:r>
            <a:endParaRPr lang="de-DE" dirty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</a:rPr>
              <a:t>improve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research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quality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completeness</a:t>
            </a:r>
            <a:r>
              <a:rPr lang="de-DE" dirty="0">
                <a:solidFill>
                  <a:schemeClr val="tx1"/>
                </a:solidFill>
              </a:rPr>
              <a:t> &amp; </a:t>
            </a:r>
            <a:r>
              <a:rPr lang="de-DE" dirty="0" err="1">
                <a:solidFill>
                  <a:schemeClr val="tx1"/>
                </a:solidFill>
              </a:rPr>
              <a:t>knowledge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pooling</a:t>
            </a:r>
            <a:r>
              <a:rPr lang="de-DE" dirty="0">
                <a:solidFill>
                  <a:schemeClr val="tx1"/>
                </a:solidFill>
              </a:rPr>
              <a:t> due to </a:t>
            </a:r>
            <a:r>
              <a:rPr lang="de-DE" dirty="0" err="1">
                <a:solidFill>
                  <a:schemeClr val="tx1"/>
                </a:solidFill>
              </a:rPr>
              <a:t>collaborative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Textplatzhalter 29">
            <a:extLst>
              <a:ext uri="{FF2B5EF4-FFF2-40B4-BE49-F238E27FC236}">
                <a16:creationId xmlns:a16="http://schemas.microsoft.com/office/drawing/2014/main" id="{CBF04663-A92F-4FA7-B9C4-2204B1EDDD77}"/>
              </a:ext>
            </a:extLst>
          </p:cNvPr>
          <p:cNvSpPr txBox="1">
            <a:spLocks/>
          </p:cNvSpPr>
          <p:nvPr/>
        </p:nvSpPr>
        <p:spPr>
          <a:xfrm>
            <a:off x="4572000" y="4889229"/>
            <a:ext cx="3886198" cy="1219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vert="horz" lIns="90000" tIns="0" rIns="91440" bIns="4572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6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6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54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LucidaGrande" charset="0"/>
              <a:buChar char="▶︎"/>
              <a:defRPr sz="15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72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900000" indent="-18000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LucidaGrande" charset="0"/>
              <a:buChar char="▶︎"/>
              <a:defRPr sz="125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„ (…) </a:t>
            </a:r>
            <a:r>
              <a:rPr lang="de-DE" i="1" dirty="0" err="1"/>
              <a:t>models</a:t>
            </a:r>
            <a:r>
              <a:rPr lang="de-DE" i="1" dirty="0"/>
              <a:t> </a:t>
            </a:r>
            <a:r>
              <a:rPr lang="de-DE" i="1" dirty="0" err="1"/>
              <a:t>need</a:t>
            </a:r>
            <a:r>
              <a:rPr lang="de-DE" i="1" dirty="0"/>
              <a:t> to </a:t>
            </a:r>
            <a:r>
              <a:rPr lang="de-DE" i="1" dirty="0" err="1"/>
              <a:t>meet</a:t>
            </a:r>
            <a:r>
              <a:rPr lang="de-DE" i="1" dirty="0"/>
              <a:t> </a:t>
            </a:r>
            <a:r>
              <a:rPr lang="de-DE" i="1" dirty="0" err="1"/>
              <a:t>scientific</a:t>
            </a:r>
            <a:r>
              <a:rPr lang="de-DE" i="1" dirty="0"/>
              <a:t> </a:t>
            </a:r>
            <a:r>
              <a:rPr lang="de-DE" i="1" dirty="0" err="1"/>
              <a:t>standards</a:t>
            </a:r>
            <a:r>
              <a:rPr lang="de-DE" i="1" dirty="0"/>
              <a:t> </a:t>
            </a:r>
            <a:r>
              <a:rPr lang="de-DE" i="1" dirty="0" err="1"/>
              <a:t>as</a:t>
            </a:r>
            <a:r>
              <a:rPr lang="de-DE" i="1" dirty="0"/>
              <a:t>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acceptance</a:t>
            </a:r>
            <a:r>
              <a:rPr lang="de-DE" i="1" dirty="0"/>
              <a:t> </a:t>
            </a:r>
            <a:r>
              <a:rPr lang="de-DE" i="1" dirty="0" err="1"/>
              <a:t>becomes</a:t>
            </a:r>
            <a:r>
              <a:rPr lang="de-DE" i="1" dirty="0"/>
              <a:t> </a:t>
            </a:r>
            <a:r>
              <a:rPr lang="de-DE" i="1" dirty="0" err="1"/>
              <a:t>increasingly</a:t>
            </a:r>
            <a:r>
              <a:rPr lang="de-DE" i="1" dirty="0"/>
              <a:t> </a:t>
            </a:r>
            <a:r>
              <a:rPr lang="de-DE" i="1" dirty="0" err="1"/>
              <a:t>important</a:t>
            </a:r>
            <a:r>
              <a:rPr lang="de-DE" i="1" dirty="0"/>
              <a:t>“ </a:t>
            </a:r>
          </a:p>
          <a:p>
            <a:pPr marL="180000" lvl="1" indent="0" algn="ctr">
              <a:buFont typeface="LucidaGrande" charset="0"/>
              <a:buNone/>
            </a:pPr>
            <a:r>
              <a:rPr lang="de-DE" i="1" dirty="0"/>
              <a:t>Hilpert et. al</a:t>
            </a:r>
            <a:r>
              <a:rPr lang="de-DE" i="1" baseline="30000" dirty="0"/>
              <a:t>3)</a:t>
            </a:r>
            <a:endParaRPr lang="en-US" i="1" baseline="30000" dirty="0"/>
          </a:p>
        </p:txBody>
      </p:sp>
    </p:spTree>
    <p:extLst>
      <p:ext uri="{BB962C8B-B14F-4D97-AF65-F5344CB8AC3E}">
        <p14:creationId xmlns:p14="http://schemas.microsoft.com/office/powerpoint/2010/main" val="4104972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28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main idea behind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oemof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98495"/>
            <a:ext cx="7886700" cy="4707030"/>
          </a:xfrm>
        </p:spPr>
        <p:txBody>
          <a:bodyPr/>
          <a:lstStyle/>
          <a:p>
            <a:r>
              <a:rPr lang="en-US" sz="2400" dirty="0" smtClean="0"/>
              <a:t>Collaborative, public development</a:t>
            </a:r>
          </a:p>
          <a:p>
            <a:r>
              <a:rPr lang="en-US" sz="2400" dirty="0" smtClean="0"/>
              <a:t>Recycling and expansion of existing models</a:t>
            </a:r>
          </a:p>
          <a:p>
            <a:r>
              <a:rPr lang="en-US" sz="2400" dirty="0" smtClean="0"/>
              <a:t>Modular structure with defined interfaces to correlate other approaches/packages</a:t>
            </a:r>
          </a:p>
          <a:p>
            <a:r>
              <a:rPr lang="en-US" sz="2400" dirty="0" smtClean="0"/>
              <a:t>Improved review process by the community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smtClean="0"/>
              <a:t>October 9, 2018</a:t>
            </a:r>
            <a:endParaRPr lang="en-US" noProof="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71" y="4065530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Bildergebnis für icon open sour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413" y="3712945"/>
            <a:ext cx="2335614" cy="233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tebulb"/>
          <p:cNvSpPr>
            <a:spLocks noEditPoints="1" noChangeArrowheads="1"/>
          </p:cNvSpPr>
          <p:nvPr/>
        </p:nvSpPr>
        <p:spPr bwMode="auto">
          <a:xfrm>
            <a:off x="2207843" y="4528343"/>
            <a:ext cx="458168" cy="650851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chemeClr val="bg1"/>
          </a:solidFill>
          <a:ln w="571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2034161" y="4340701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rot="5400000">
            <a:off x="2579456" y="431339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16200000" flipV="1">
            <a:off x="2528524" y="4961462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>
          <a:xfrm rot="5400000" flipH="1" flipV="1">
            <a:off x="2054168" y="4961460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2700000">
            <a:off x="2299440" y="4230576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18900000">
            <a:off x="1873880" y="4656658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2700000" flipH="1">
            <a:off x="2708813" y="4638469"/>
            <a:ext cx="274972" cy="23495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1932389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2366274" y="406494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2783490" y="4224642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2996507" y="4705394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2761328" y="5179586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003040" y="5184151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1760426" y="4716867"/>
            <a:ext cx="141303" cy="1374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5665866" y="5535774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open </a:t>
            </a:r>
            <a:r>
              <a:rPr lang="de-DE" sz="16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source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1783543" y="555116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collaborative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234C931-625C-459E-87E8-76E33940052E}"/>
              </a:ext>
            </a:extLst>
          </p:cNvPr>
          <p:cNvSpPr txBox="1"/>
          <p:nvPr/>
        </p:nvSpPr>
        <p:spPr>
          <a:xfrm>
            <a:off x="4039415" y="5551163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modular</a:t>
            </a:r>
            <a:endParaRPr lang="en-US" sz="16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5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940764" y="4472325"/>
            <a:ext cx="3719142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1208 434 0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sarah.berendes@rl-institut.de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smtClean="0">
                <a:solidFill>
                  <a:srgbClr val="002E50"/>
                </a:solidFill>
              </a:rPr>
              <a:t>October 9, 2018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329</Words>
  <Application>Microsoft Office PowerPoint</Application>
  <PresentationFormat>Bildschirmpräsentation (4:3)</PresentationFormat>
  <Paragraphs>72</Paragraphs>
  <Slides>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5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Motivation</vt:lpstr>
      <vt:lpstr>Agenda</vt:lpstr>
      <vt:lpstr>What is the main idea behind oemof?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25</cp:revision>
  <cp:lastPrinted>2017-12-10T08:48:30Z</cp:lastPrinted>
  <dcterms:created xsi:type="dcterms:W3CDTF">2018-10-08T09:51:01Z</dcterms:created>
  <dcterms:modified xsi:type="dcterms:W3CDTF">2019-09-15T16:29:14Z</dcterms:modified>
</cp:coreProperties>
</file>