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2"/>
  </p:notesMasterIdLst>
  <p:sldIdLst>
    <p:sldId id="262" r:id="rId2"/>
    <p:sldId id="332" r:id="rId3"/>
    <p:sldId id="331" r:id="rId4"/>
    <p:sldId id="327" r:id="rId5"/>
    <p:sldId id="320" r:id="rId6"/>
    <p:sldId id="326" r:id="rId7"/>
    <p:sldId id="328" r:id="rId8"/>
    <p:sldId id="304" r:id="rId9"/>
    <p:sldId id="318" r:id="rId10"/>
    <p:sldId id="302" r:id="rId11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F"/>
    <a:srgbClr val="1C2D51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2" autoAdjust="0"/>
    <p:restoredTop sz="93979" autoAdjust="0"/>
  </p:normalViewPr>
  <p:slideViewPr>
    <p:cSldViewPr snapToGrid="0" snapToObjects="1">
      <p:cViewPr varScale="1">
        <p:scale>
          <a:sx n="65" d="100"/>
          <a:sy n="65" d="100"/>
        </p:scale>
        <p:origin x="125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and how can it be used?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does MVS from the 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E-Land 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toolbox do?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How can constraints be introduced to a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model? 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are the main component models of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are ideas for further work or collaboration?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and how can it be used?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are the main component models of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How can constraints be introduced to a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model? 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does MVS from the 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E-Land 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toolbox do?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are ideas for further work or collaboration?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27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71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458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53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September 16, 2019</a:t>
            </a:r>
            <a:endParaRPr lang="en-US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399" y="1277258"/>
            <a:ext cx="7886699" cy="4717143"/>
          </a:xfrm>
        </p:spPr>
        <p:txBody>
          <a:bodyPr vert="horz" tIns="0"/>
          <a:lstStyle>
            <a:lvl1pPr marL="342900" indent="-342900">
              <a:buFont typeface="Wingdings 3" panose="05040102010807070707" pitchFamily="18" charset="2"/>
              <a:buChar char=""/>
              <a:defRPr/>
            </a:lvl1pPr>
            <a:lvl2pPr marL="533400" indent="-174625">
              <a:buFont typeface="Wingdings 3" panose="05040102010807070707" pitchFamily="18" charset="2"/>
              <a:buChar char=""/>
              <a:defRPr/>
            </a:lvl2pPr>
            <a:lvl3pPr marL="719138" indent="-185738">
              <a:buFont typeface="Wingdings 3" panose="05040102010807070707" pitchFamily="18" charset="2"/>
              <a:buChar char=""/>
              <a:defRPr/>
            </a:lvl3pPr>
            <a:lvl4pPr marL="892175" indent="-173038">
              <a:buFont typeface="Wingdings 3" panose="05040102010807070707" pitchFamily="18" charset="2"/>
              <a:buChar char=""/>
              <a:defRPr/>
            </a:lvl4pPr>
            <a:lvl5pPr marL="1077913" indent="-185738">
              <a:buFont typeface="Wingdings 3" panose="05040102010807070707" pitchFamily="18" charset="2"/>
              <a:buChar char="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053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  <a:prstGeom prst="rect">
            <a:avLst/>
          </a:prstGeom>
        </p:spPr>
        <p:txBody>
          <a:bodyPr wrap="square" t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8815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C02D564-9B0D-4850-BC70-9FC01B3492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1BA710-9ABF-4A93-BD61-B2E4A12A2D5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F09B49-897F-424F-A9FB-1317C5918F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E8280D-E490-4715-9404-EE35100F2E7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1321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699" r:id="rId23"/>
    <p:sldLayoutId id="2147483702" r:id="rId24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oemof_workshop_programme.pdf" TargetMode="External"/><Relationship Id="rId2" Type="http://schemas.openxmlformats.org/officeDocument/2006/relationships/hyperlink" Target="https://github.com/smartie2076/oemof_workshop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oemof_workshop/oemof_workshop_programme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Martha Hoffmann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Kickoff: Monday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16.09.2019</a:t>
            </a:r>
            <a:endParaRPr lang="en-US" sz="3200" i="1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797144" y="1219201"/>
            <a:ext cx="4354959" cy="2866022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br>
              <a:rPr lang="en-US" b="0" dirty="0" smtClean="0"/>
            </a:br>
            <a:r>
              <a:rPr lang="en-US" sz="1000" b="0" dirty="0" smtClean="0"/>
              <a:t/>
            </a:r>
            <a:br>
              <a:rPr lang="en-US" sz="1000" b="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Introducing </a:t>
            </a:r>
          </a:p>
          <a:p>
            <a:r>
              <a:rPr lang="en-US" sz="4800" dirty="0" err="1" smtClean="0"/>
              <a:t>oemof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9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4824194" y="4472325"/>
            <a:ext cx="3835711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1208 434 88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martha.hoffmann@rl-institut.de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6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rgbClr val="002E50"/>
                </a:solidFill>
              </a:rPr>
              <a:t>September 16, 2019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“PRESENTATION TITLE”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Aim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Welcome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Agenda</a:t>
            </a:r>
            <a:endParaRPr lang="de-DE" sz="32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68761" y="5773161"/>
            <a:ext cx="820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All workshop contents at: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github.com/smartie2076/oemof_workshop</a:t>
            </a: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8052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Reiner </a:t>
            </a:r>
            <a:r>
              <a:rPr lang="de-DE" dirty="0" err="1"/>
              <a:t>Lemoine</a:t>
            </a:r>
            <a:r>
              <a:rPr lang="de-DE" dirty="0"/>
              <a:t> Institute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0" y="1323958"/>
            <a:ext cx="5829300" cy="4781567"/>
          </a:xfrm>
        </p:spPr>
        <p:txBody>
          <a:bodyPr>
            <a:normAutofit/>
          </a:bodyPr>
          <a:lstStyle/>
          <a:p>
            <a:pPr marL="554037"/>
            <a:r>
              <a:rPr lang="de-DE" sz="2400" b="1" dirty="0" smtClean="0"/>
              <a:t>Not-</a:t>
            </a:r>
            <a:r>
              <a:rPr lang="de-DE" sz="2400" b="1" dirty="0" err="1" smtClean="0"/>
              <a:t>for</a:t>
            </a:r>
            <a:r>
              <a:rPr lang="de-DE" sz="2400" b="1" dirty="0" smtClean="0"/>
              <a:t>-profit </a:t>
            </a:r>
            <a:r>
              <a:rPr lang="de-DE" sz="2400" b="1" dirty="0" err="1" smtClean="0"/>
              <a:t>research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institute</a:t>
            </a:r>
            <a:endParaRPr lang="de-DE" sz="2400" b="1" dirty="0" smtClean="0"/>
          </a:p>
          <a:p>
            <a:pPr marL="554037"/>
            <a:r>
              <a:rPr lang="de-DE" sz="2400" b="1" dirty="0" err="1" smtClean="0"/>
              <a:t>Founded</a:t>
            </a:r>
            <a:r>
              <a:rPr lang="de-DE" sz="2400" b="1" dirty="0" smtClean="0"/>
              <a:t> 2010 in Berlin, </a:t>
            </a:r>
            <a:r>
              <a:rPr lang="de-DE" sz="2400" b="1" dirty="0" err="1" smtClean="0"/>
              <a:t>from</a:t>
            </a:r>
            <a:r>
              <a:rPr lang="de-DE" sz="2400" b="1" dirty="0" smtClean="0"/>
              <a:t> Reiner </a:t>
            </a:r>
            <a:r>
              <a:rPr lang="de-DE" sz="2400" b="1" dirty="0" err="1" smtClean="0"/>
              <a:t>Lemoine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Foundation</a:t>
            </a:r>
            <a:endParaRPr lang="de-DE" sz="2400" b="1" dirty="0" smtClean="0"/>
          </a:p>
          <a:p>
            <a:pPr marL="554037"/>
            <a:r>
              <a:rPr lang="de-DE" sz="2400" b="1" dirty="0" err="1" smtClean="0"/>
              <a:t>About</a:t>
            </a:r>
            <a:r>
              <a:rPr lang="de-DE" sz="2400" b="1" dirty="0" smtClean="0"/>
              <a:t> 50 </a:t>
            </a:r>
            <a:r>
              <a:rPr lang="de-DE" sz="2400" b="1" dirty="0" err="1" smtClean="0"/>
              <a:t>employees</a:t>
            </a:r>
            <a:r>
              <a:rPr lang="de-DE" sz="2400" b="1" dirty="0" smtClean="0"/>
              <a:t>, 30 </a:t>
            </a:r>
            <a:r>
              <a:rPr lang="de-DE" sz="2400" b="1" dirty="0" err="1" smtClean="0"/>
              <a:t>stundets</a:t>
            </a:r>
            <a:endParaRPr lang="de-DE" sz="2400" b="1" dirty="0" smtClean="0"/>
          </a:p>
          <a:p>
            <a:pPr marL="554037"/>
            <a:r>
              <a:rPr lang="de-DE" sz="2400" b="1" dirty="0" err="1" smtClean="0"/>
              <a:t>Three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main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research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fields</a:t>
            </a:r>
            <a:r>
              <a:rPr lang="de-DE" sz="2400" b="1" dirty="0" smtClean="0"/>
              <a:t>:</a:t>
            </a:r>
          </a:p>
          <a:p>
            <a:pPr marL="995362" lvl="1"/>
            <a:r>
              <a:rPr lang="de-DE" sz="2000" b="1" dirty="0" smtClean="0"/>
              <a:t>Transformation </a:t>
            </a:r>
            <a:r>
              <a:rPr lang="de-DE" sz="2000" b="1" dirty="0" err="1" smtClean="0"/>
              <a:t>of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energy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systems</a:t>
            </a:r>
            <a:endParaRPr lang="de-DE" sz="2000" b="1" dirty="0" smtClean="0"/>
          </a:p>
          <a:p>
            <a:pPr marL="995362" lvl="1"/>
            <a:r>
              <a:rPr lang="de-DE" sz="2000" b="1" dirty="0" smtClean="0"/>
              <a:t>Mobility </a:t>
            </a:r>
            <a:r>
              <a:rPr lang="de-DE" sz="2000" b="1" dirty="0" err="1" smtClean="0"/>
              <a:t>with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renewable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energy</a:t>
            </a:r>
            <a:endParaRPr lang="de-DE" sz="2000" b="1" dirty="0" smtClean="0"/>
          </a:p>
          <a:p>
            <a:pPr marL="995362" lvl="1"/>
            <a:r>
              <a:rPr lang="de-DE" sz="2000" b="1" dirty="0" smtClean="0"/>
              <a:t>Off-</a:t>
            </a:r>
            <a:r>
              <a:rPr lang="de-DE" sz="2000" b="1" dirty="0" err="1" smtClean="0"/>
              <a:t>grid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systems</a:t>
            </a:r>
            <a:endParaRPr lang="de-DE" sz="2000" b="1" dirty="0"/>
          </a:p>
          <a:p>
            <a:pPr marL="554037"/>
            <a:r>
              <a:rPr lang="de-DE" sz="2400" b="1" dirty="0" smtClean="0"/>
              <a:t>Managing </a:t>
            </a:r>
            <a:r>
              <a:rPr lang="de-DE" sz="2400" b="1" dirty="0" err="1" smtClean="0"/>
              <a:t>Director</a:t>
            </a:r>
            <a:r>
              <a:rPr lang="de-DE" sz="2400" b="1" dirty="0" smtClean="0"/>
              <a:t>: </a:t>
            </a:r>
          </a:p>
          <a:p>
            <a:pPr marL="96837" indent="0">
              <a:buNone/>
            </a:pPr>
            <a:r>
              <a:rPr lang="de-DE" sz="2400" b="1" dirty="0" smtClean="0"/>
              <a:t>	Dr. Kathrin Goldammer</a:t>
            </a:r>
          </a:p>
          <a:p>
            <a:pPr marL="439737" indent="-342900"/>
            <a:r>
              <a:rPr lang="de-DE" sz="2400" b="1" dirty="0"/>
              <a:t>Member </a:t>
            </a:r>
            <a:r>
              <a:rPr lang="de-DE" sz="2400" b="1" dirty="0" err="1"/>
              <a:t>of</a:t>
            </a:r>
            <a:r>
              <a:rPr lang="de-DE" sz="2400" b="1" dirty="0"/>
              <a:t> ARE, eurosolar, BNE, </a:t>
            </a:r>
            <a:r>
              <a:rPr lang="de-DE" sz="2400" b="1" dirty="0" err="1"/>
              <a:t>dena</a:t>
            </a:r>
            <a:r>
              <a:rPr lang="de-DE" sz="2400" b="1" dirty="0" smtClean="0"/>
              <a:t>...</a:t>
            </a:r>
            <a:endParaRPr lang="de-DE" sz="2400" b="1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pic>
        <p:nvPicPr>
          <p:cNvPr id="7" name="Picture 3"/>
          <p:cNvPicPr/>
          <p:nvPr/>
        </p:nvPicPr>
        <p:blipFill>
          <a:blip r:embed="rId2"/>
          <a:stretch/>
        </p:blipFill>
        <p:spPr>
          <a:xfrm>
            <a:off x="6547804" y="1821721"/>
            <a:ext cx="1967546" cy="2546004"/>
          </a:xfrm>
          <a:prstGeom prst="rect">
            <a:avLst/>
          </a:prstGeom>
          <a:ln>
            <a:noFill/>
          </a:ln>
        </p:spPr>
      </p:pic>
      <p:sp>
        <p:nvSpPr>
          <p:cNvPr id="8" name="CustomShape 2"/>
          <p:cNvSpPr/>
          <p:nvPr/>
        </p:nvSpPr>
        <p:spPr>
          <a:xfrm>
            <a:off x="6428264" y="4572599"/>
            <a:ext cx="2206625" cy="569912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defRPr/>
            </a:pPr>
            <a:r>
              <a:rPr lang="de-DE" sz="1050" b="1" dirty="0">
                <a:solidFill>
                  <a:srgbClr val="10243E"/>
                </a:solidFill>
                <a:latin typeface="Roboto Medium"/>
              </a:rPr>
              <a:t>Reiner Lemoine </a:t>
            </a:r>
            <a:endParaRPr b="1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de-DE" sz="1050" dirty="0" err="1" smtClean="0">
                <a:solidFill>
                  <a:srgbClr val="10243E"/>
                </a:solidFill>
                <a:latin typeface="Roboto Light"/>
              </a:rPr>
              <a:t>Founder</a:t>
            </a:r>
            <a:r>
              <a:rPr lang="de-DE" sz="1050" dirty="0" smtClean="0">
                <a:solidFill>
                  <a:srgbClr val="10243E"/>
                </a:solidFill>
                <a:latin typeface="Roboto Light"/>
              </a:rPr>
              <a:t> </a:t>
            </a:r>
            <a:r>
              <a:rPr lang="de-DE" sz="1050" dirty="0" err="1" smtClean="0">
                <a:solidFill>
                  <a:srgbClr val="10243E"/>
                </a:solidFill>
                <a:latin typeface="Roboto Light"/>
              </a:rPr>
              <a:t>of</a:t>
            </a:r>
            <a:r>
              <a:rPr lang="de-DE" sz="1050" dirty="0" smtClean="0">
                <a:solidFill>
                  <a:srgbClr val="10243E"/>
                </a:solidFill>
                <a:latin typeface="Roboto Light"/>
              </a:rPr>
              <a:t> </a:t>
            </a:r>
            <a:r>
              <a:rPr lang="de-DE" sz="1050" dirty="0">
                <a:solidFill>
                  <a:srgbClr val="10243E"/>
                </a:solidFill>
                <a:latin typeface="Roboto Light"/>
              </a:rPr>
              <a:t>Reiner </a:t>
            </a:r>
            <a:r>
              <a:rPr lang="de-DE" sz="1050" dirty="0" err="1" smtClean="0">
                <a:solidFill>
                  <a:srgbClr val="10243E"/>
                </a:solidFill>
                <a:latin typeface="Roboto Light"/>
              </a:rPr>
              <a:t>Lemoine-Foundation</a:t>
            </a:r>
            <a:endParaRPr dirty="0">
              <a:solidFill>
                <a:prstClr val="black"/>
              </a:solidFill>
            </a:endParaRPr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092" y="5859978"/>
            <a:ext cx="9286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377" y="5779016"/>
            <a:ext cx="7302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073" y="5885378"/>
            <a:ext cx="85248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678" y="5933550"/>
            <a:ext cx="1020019" cy="369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705" y="5957837"/>
            <a:ext cx="546310" cy="39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3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Goals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 smtClean="0"/>
              <a:t>workshop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246221" y="2285966"/>
            <a:ext cx="6629418" cy="24826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</a:rPr>
              <a:t>Introduction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into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oemof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modelling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framework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Create </a:t>
            </a:r>
            <a:r>
              <a:rPr lang="de-DE" dirty="0" err="1" smtClean="0">
                <a:solidFill>
                  <a:schemeClr val="tx1"/>
                </a:solidFill>
              </a:rPr>
              <a:t>first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own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energy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system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model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using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oemof</a:t>
            </a:r>
            <a:r>
              <a:rPr lang="de-DE" dirty="0" smtClean="0">
                <a:solidFill>
                  <a:schemeClr val="tx1"/>
                </a:solidFill>
              </a:rPr>
              <a:t>: </a:t>
            </a:r>
            <a:r>
              <a:rPr lang="de-DE" dirty="0" err="1" smtClean="0">
                <a:solidFill>
                  <a:schemeClr val="tx1"/>
                </a:solidFill>
              </a:rPr>
              <a:t>Simulating</a:t>
            </a:r>
            <a:r>
              <a:rPr lang="de-DE" dirty="0" smtClean="0">
                <a:solidFill>
                  <a:schemeClr val="tx1"/>
                </a:solidFill>
              </a:rPr>
              <a:t> a </a:t>
            </a:r>
            <a:r>
              <a:rPr lang="de-DE" dirty="0" err="1" smtClean="0">
                <a:solidFill>
                  <a:schemeClr val="tx1"/>
                </a:solidFill>
              </a:rPr>
              <a:t>micro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grid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</a:rPr>
              <a:t>Introducing</a:t>
            </a:r>
            <a:r>
              <a:rPr lang="de-DE" dirty="0" smtClean="0">
                <a:solidFill>
                  <a:schemeClr val="tx1"/>
                </a:solidFill>
              </a:rPr>
              <a:t> E-</a:t>
            </a:r>
            <a:r>
              <a:rPr lang="de-DE" dirty="0" err="1" smtClean="0">
                <a:solidFill>
                  <a:schemeClr val="tx1"/>
                </a:solidFill>
              </a:rPr>
              <a:t>Land‘s</a:t>
            </a:r>
            <a:r>
              <a:rPr lang="de-DE" dirty="0" smtClean="0">
                <a:solidFill>
                  <a:schemeClr val="tx1"/>
                </a:solidFill>
              </a:rPr>
              <a:t> MVS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</a:rPr>
              <a:t>Identify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synergies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develop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ideas</a:t>
            </a:r>
            <a:endParaRPr lang="de-DE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14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noProof="0" dirty="0" smtClean="0"/>
              <a:t>Learning outcomes of the week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4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758735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4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Workshop agenda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49" y="1452563"/>
            <a:ext cx="8033569" cy="4652962"/>
          </a:xfrm>
        </p:spPr>
        <p:txBody>
          <a:bodyPr>
            <a:normAutofit/>
          </a:bodyPr>
          <a:lstStyle/>
          <a:p>
            <a:r>
              <a:rPr lang="de-DE" sz="2400" dirty="0" smtClean="0"/>
              <a:t>Agenda, </a:t>
            </a:r>
            <a:r>
              <a:rPr lang="de-DE" sz="2400" dirty="0" err="1" smtClean="0"/>
              <a:t>slides</a:t>
            </a:r>
            <a:r>
              <a:rPr lang="de-DE" sz="2400" dirty="0" smtClean="0"/>
              <a:t>, </a:t>
            </a:r>
            <a:r>
              <a:rPr lang="de-DE" sz="2400" dirty="0" err="1" smtClean="0"/>
              <a:t>tutorials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tasks</a:t>
            </a:r>
            <a:r>
              <a:rPr lang="de-DE" sz="2400" dirty="0" smtClean="0"/>
              <a:t> at: </a:t>
            </a:r>
            <a:r>
              <a:rPr lang="de-DE" sz="2400" dirty="0" smtClean="0">
                <a:hlinkClick r:id="rId2"/>
              </a:rPr>
              <a:t>https</a:t>
            </a:r>
            <a:r>
              <a:rPr lang="de-DE" sz="2400" dirty="0">
                <a:hlinkClick r:id="rId2"/>
              </a:rPr>
              <a:t>://</a:t>
            </a:r>
            <a:r>
              <a:rPr lang="de-DE" sz="2400" dirty="0" smtClean="0">
                <a:hlinkClick r:id="rId2"/>
              </a:rPr>
              <a:t>github.com/smartie2076/oemof_workshop</a:t>
            </a:r>
            <a:endParaRPr lang="de-DE" sz="2400" dirty="0" smtClean="0"/>
          </a:p>
          <a:p>
            <a:r>
              <a:rPr lang="de-DE" sz="2400" dirty="0" smtClean="0">
                <a:hlinkClick r:id="rId3" action="ppaction://hlinkfile"/>
              </a:rPr>
              <a:t>Agenda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week</a:t>
            </a:r>
            <a:r>
              <a:rPr lang="de-DE" sz="2400" dirty="0" smtClean="0">
                <a:hlinkClick r:id="rId4" action="ppaction://hlinkfile"/>
              </a:rPr>
              <a:t> </a:t>
            </a:r>
            <a:endParaRPr lang="de-DE" sz="2400" dirty="0" smtClean="0"/>
          </a:p>
          <a:p>
            <a:r>
              <a:rPr lang="de-DE" sz="2400" dirty="0" smtClean="0"/>
              <a:t>Meeting </a:t>
            </a:r>
            <a:r>
              <a:rPr lang="de-DE" sz="2400" dirty="0" err="1" smtClean="0"/>
              <a:t>places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err="1" smtClean="0"/>
              <a:t>Monday</a:t>
            </a:r>
            <a:r>
              <a:rPr lang="de-DE" sz="2000" dirty="0" smtClean="0"/>
              <a:t>: Big </a:t>
            </a:r>
            <a:r>
              <a:rPr lang="de-DE" sz="2000" dirty="0" err="1" smtClean="0"/>
              <a:t>conference</a:t>
            </a:r>
            <a:r>
              <a:rPr lang="de-DE" sz="2000" dirty="0" smtClean="0"/>
              <a:t> </a:t>
            </a:r>
            <a:r>
              <a:rPr lang="de-DE" sz="2000" dirty="0" err="1" smtClean="0"/>
              <a:t>room</a:t>
            </a:r>
            <a:endParaRPr lang="de-DE" sz="2000" dirty="0" smtClean="0"/>
          </a:p>
          <a:p>
            <a:pPr lvl="1"/>
            <a:r>
              <a:rPr lang="de-DE" sz="2000" dirty="0" err="1" smtClean="0"/>
              <a:t>Tuesday</a:t>
            </a:r>
            <a:r>
              <a:rPr lang="de-DE" sz="2000" dirty="0" smtClean="0"/>
              <a:t>: Big </a:t>
            </a:r>
            <a:r>
              <a:rPr lang="de-DE" sz="2000" dirty="0" err="1" smtClean="0"/>
              <a:t>conference</a:t>
            </a:r>
            <a:r>
              <a:rPr lang="de-DE" sz="2000" dirty="0" smtClean="0"/>
              <a:t> </a:t>
            </a:r>
            <a:r>
              <a:rPr lang="de-DE" sz="2000" dirty="0" err="1" smtClean="0"/>
              <a:t>room</a:t>
            </a:r>
            <a:r>
              <a:rPr lang="de-DE" sz="2000" dirty="0"/>
              <a:t> </a:t>
            </a:r>
            <a:r>
              <a:rPr lang="de-DE" sz="2000" dirty="0" smtClean="0"/>
              <a:t>(9:00)</a:t>
            </a:r>
          </a:p>
          <a:p>
            <a:pPr lvl="1"/>
            <a:r>
              <a:rPr lang="de-DE" sz="2000" dirty="0" err="1" smtClean="0"/>
              <a:t>Wednesday</a:t>
            </a:r>
            <a:r>
              <a:rPr lang="de-DE" sz="2000" dirty="0" smtClean="0"/>
              <a:t>: Big </a:t>
            </a:r>
            <a:r>
              <a:rPr lang="de-DE" sz="2000" dirty="0" err="1" smtClean="0"/>
              <a:t>conference</a:t>
            </a:r>
            <a:r>
              <a:rPr lang="de-DE" sz="2000" dirty="0" smtClean="0"/>
              <a:t> </a:t>
            </a:r>
            <a:r>
              <a:rPr lang="de-DE" sz="2000" dirty="0" err="1" smtClean="0"/>
              <a:t>room</a:t>
            </a:r>
            <a:r>
              <a:rPr lang="de-DE" sz="2000" dirty="0" smtClean="0"/>
              <a:t> (9:00)</a:t>
            </a:r>
          </a:p>
          <a:p>
            <a:pPr lvl="1"/>
            <a:r>
              <a:rPr lang="de-DE" sz="2000" dirty="0" err="1" smtClean="0"/>
              <a:t>Thursday</a:t>
            </a:r>
            <a:r>
              <a:rPr lang="de-DE" sz="2000" dirty="0" smtClean="0"/>
              <a:t>: Small </a:t>
            </a:r>
            <a:r>
              <a:rPr lang="de-DE" sz="2000" dirty="0" err="1" smtClean="0"/>
              <a:t>conference</a:t>
            </a:r>
            <a:r>
              <a:rPr lang="de-DE" sz="2000" dirty="0" smtClean="0"/>
              <a:t> </a:t>
            </a:r>
            <a:r>
              <a:rPr lang="de-DE" sz="2000" dirty="0" err="1" smtClean="0"/>
              <a:t>room</a:t>
            </a:r>
            <a:r>
              <a:rPr lang="de-DE" sz="2000" dirty="0" smtClean="0"/>
              <a:t> (9:00)</a:t>
            </a:r>
          </a:p>
          <a:p>
            <a:pPr lvl="1"/>
            <a:r>
              <a:rPr lang="de-DE" sz="2000" dirty="0" err="1" smtClean="0"/>
              <a:t>Friday</a:t>
            </a:r>
            <a:r>
              <a:rPr lang="de-DE" sz="2000" dirty="0" smtClean="0"/>
              <a:t>: </a:t>
            </a:r>
            <a:r>
              <a:rPr lang="de-DE" sz="2000" dirty="0" err="1" smtClean="0"/>
              <a:t>Cafe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city</a:t>
            </a:r>
            <a:r>
              <a:rPr lang="de-DE" sz="2000" dirty="0" smtClean="0"/>
              <a:t>, TBA (9:00)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4106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Today‘s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Getting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to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know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oemof</a:t>
            </a:r>
            <a:endParaRPr lang="de-DE" sz="3200" dirty="0" smtClean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1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Agenda of the day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943016"/>
              </p:ext>
            </p:extLst>
          </p:nvPr>
        </p:nvGraphicFramePr>
        <p:xfrm>
          <a:off x="972783" y="1307693"/>
          <a:ext cx="7453462" cy="462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94">
                  <a:extLst>
                    <a:ext uri="{9D8B030D-6E8A-4147-A177-3AD203B41FA5}">
                      <a16:colId xmlns:a16="http://schemas.microsoft.com/office/drawing/2014/main" val="1980502572"/>
                    </a:ext>
                  </a:extLst>
                </a:gridCol>
                <a:gridCol w="924309">
                  <a:extLst>
                    <a:ext uri="{9D8B030D-6E8A-4147-A177-3AD203B41FA5}">
                      <a16:colId xmlns:a16="http://schemas.microsoft.com/office/drawing/2014/main" val="525910026"/>
                    </a:ext>
                  </a:extLst>
                </a:gridCol>
                <a:gridCol w="3142655">
                  <a:extLst>
                    <a:ext uri="{9D8B030D-6E8A-4147-A177-3AD203B41FA5}">
                      <a16:colId xmlns:a16="http://schemas.microsoft.com/office/drawing/2014/main" val="1480527095"/>
                    </a:ext>
                  </a:extLst>
                </a:gridCol>
                <a:gridCol w="2665904">
                  <a:extLst>
                    <a:ext uri="{9D8B030D-6E8A-4147-A177-3AD203B41FA5}">
                      <a16:colId xmlns:a16="http://schemas.microsoft.com/office/drawing/2014/main" val="3450317866"/>
                    </a:ext>
                  </a:extLst>
                </a:gridCol>
              </a:tblGrid>
              <a:tr h="498168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Time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Activity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Place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7921793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9:30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- 10:00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Meet´n´Greet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Conference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room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666766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10:00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- 11:00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Setup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oemof</a:t>
                      </a:r>
                      <a:r>
                        <a:rPr lang="de-DE" baseline="0" dirty="0" smtClean="0"/>
                        <a:t> on personal PC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Conference </a:t>
                      </a:r>
                      <a:r>
                        <a:rPr lang="de-DE" dirty="0" err="1" smtClean="0"/>
                        <a:t>room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976434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11:00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- 11:30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Coffee break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Kitchen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5769281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11:30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13:00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Session I: </a:t>
                      </a:r>
                      <a:r>
                        <a:rPr lang="de-DE" dirty="0" err="1" smtClean="0"/>
                        <a:t>Oemof</a:t>
                      </a:r>
                      <a:r>
                        <a:rPr lang="de-DE" baseline="0" dirty="0" smtClean="0"/>
                        <a:t> Basics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Conference </a:t>
                      </a:r>
                      <a:r>
                        <a:rPr lang="de-DE" dirty="0" err="1" smtClean="0"/>
                        <a:t>room</a:t>
                      </a:r>
                      <a:endParaRPr lang="de-DE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0388747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13:00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- 14:00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Lunch break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Esswirtschaft,</a:t>
                      </a:r>
                      <a:r>
                        <a:rPr lang="de-DE" baseline="0" dirty="0" smtClean="0"/>
                        <a:t> Adlershof</a:t>
                      </a:r>
                      <a:endParaRPr lang="de-DE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0155316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14:00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- 16.30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Programming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session</a:t>
                      </a:r>
                      <a:r>
                        <a:rPr lang="de-DE" baseline="0" dirty="0" smtClean="0"/>
                        <a:t> I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445688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16:30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- 17.00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Wrap-up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526393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18:00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- 20.00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Welcome </a:t>
                      </a:r>
                      <a:r>
                        <a:rPr lang="de-DE" dirty="0" err="1" smtClean="0"/>
                        <a:t>dinner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Chay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village</a:t>
                      </a:r>
                      <a:r>
                        <a:rPr lang="de-DE" dirty="0" smtClean="0"/>
                        <a:t>, Friedrichshain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432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0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Self-introduction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54037"/>
            <a:r>
              <a:rPr lang="de-DE" sz="2400" b="1" dirty="0"/>
              <a:t>Name </a:t>
            </a:r>
            <a:r>
              <a:rPr lang="de-DE" sz="2400" b="1" dirty="0" err="1"/>
              <a:t>and</a:t>
            </a:r>
            <a:r>
              <a:rPr lang="de-DE" sz="2400" b="1" dirty="0"/>
              <a:t> </a:t>
            </a:r>
            <a:r>
              <a:rPr lang="de-DE" sz="2400" b="1" dirty="0" err="1"/>
              <a:t>institution</a:t>
            </a:r>
            <a:endParaRPr lang="de-DE" sz="2400" b="1" dirty="0"/>
          </a:p>
          <a:p>
            <a:pPr marL="554037"/>
            <a:r>
              <a:rPr lang="de-DE" sz="2400" b="1" dirty="0" err="1"/>
              <a:t>Specialization</a:t>
            </a:r>
            <a:r>
              <a:rPr lang="de-DE" sz="2400" b="1" dirty="0"/>
              <a:t> </a:t>
            </a:r>
            <a:r>
              <a:rPr lang="de-DE" sz="2400" b="1" dirty="0" err="1"/>
              <a:t>and</a:t>
            </a:r>
            <a:r>
              <a:rPr lang="de-DE" sz="2400" b="1" dirty="0"/>
              <a:t> </a:t>
            </a:r>
            <a:r>
              <a:rPr lang="de-DE" sz="2400" b="1" dirty="0" err="1"/>
              <a:t>research</a:t>
            </a:r>
            <a:r>
              <a:rPr lang="de-DE" sz="2400" b="1" dirty="0"/>
              <a:t> </a:t>
            </a:r>
            <a:r>
              <a:rPr lang="de-DE" sz="2400" b="1" dirty="0" err="1"/>
              <a:t>subject</a:t>
            </a:r>
            <a:endParaRPr lang="de-DE" sz="2400" b="1" dirty="0"/>
          </a:p>
          <a:p>
            <a:pPr marL="554037"/>
            <a:r>
              <a:rPr lang="de-DE" sz="2400" b="1" dirty="0" err="1"/>
              <a:t>Programming</a:t>
            </a:r>
            <a:r>
              <a:rPr lang="de-DE" sz="2400" b="1" dirty="0"/>
              <a:t> </a:t>
            </a:r>
            <a:r>
              <a:rPr lang="de-DE" sz="2400" b="1" dirty="0" err="1"/>
              <a:t>experience</a:t>
            </a:r>
            <a:r>
              <a:rPr lang="de-DE" sz="2400" b="1" dirty="0"/>
              <a:t> </a:t>
            </a:r>
            <a:r>
              <a:rPr lang="de-DE" sz="2400" b="1" dirty="0" err="1"/>
              <a:t>with</a:t>
            </a:r>
            <a:r>
              <a:rPr lang="de-DE" sz="2400" b="1" dirty="0"/>
              <a:t> </a:t>
            </a:r>
            <a:r>
              <a:rPr lang="de-DE" sz="2400" b="1" dirty="0" err="1"/>
              <a:t>python</a:t>
            </a:r>
            <a:r>
              <a:rPr lang="de-DE" sz="2400" b="1" dirty="0"/>
              <a:t> </a:t>
            </a:r>
          </a:p>
          <a:p>
            <a:pPr marL="554037"/>
            <a:r>
              <a:rPr lang="de-DE" sz="2400" b="1" dirty="0"/>
              <a:t>Experience </a:t>
            </a:r>
            <a:r>
              <a:rPr lang="de-DE" sz="2400" b="1" dirty="0" err="1"/>
              <a:t>with</a:t>
            </a:r>
            <a:r>
              <a:rPr lang="de-DE" sz="2400" b="1" dirty="0"/>
              <a:t> </a:t>
            </a:r>
            <a:r>
              <a:rPr lang="de-DE" sz="2400" b="1" dirty="0" err="1"/>
              <a:t>optimization</a:t>
            </a:r>
            <a:r>
              <a:rPr lang="de-DE" sz="2400" b="1" dirty="0"/>
              <a:t> </a:t>
            </a:r>
            <a:r>
              <a:rPr lang="de-DE" sz="2400" b="1" dirty="0" err="1"/>
              <a:t>tools</a:t>
            </a:r>
            <a:endParaRPr lang="de-DE" sz="2400" b="1" dirty="0"/>
          </a:p>
          <a:p>
            <a:pPr marL="554037"/>
            <a:r>
              <a:rPr lang="de-DE" sz="2400" b="1" dirty="0"/>
              <a:t>Interest in </a:t>
            </a:r>
            <a:r>
              <a:rPr lang="de-DE" sz="2400" b="1" dirty="0" err="1"/>
              <a:t>oemof</a:t>
            </a:r>
            <a:r>
              <a:rPr lang="de-DE" sz="2400" b="1" dirty="0"/>
              <a:t> </a:t>
            </a:r>
          </a:p>
          <a:p>
            <a:pPr marL="554037"/>
            <a:r>
              <a:rPr lang="de-DE" sz="2400" b="1" dirty="0" err="1"/>
              <a:t>Expectations</a:t>
            </a:r>
            <a:r>
              <a:rPr lang="de-DE" sz="2400" b="1" dirty="0"/>
              <a:t> </a:t>
            </a:r>
            <a:r>
              <a:rPr lang="de-DE" sz="2400" b="1" dirty="0" err="1"/>
              <a:t>to</a:t>
            </a:r>
            <a:r>
              <a:rPr lang="de-DE" sz="2400" b="1" dirty="0"/>
              <a:t> </a:t>
            </a:r>
            <a:r>
              <a:rPr lang="de-DE" sz="2400" b="1" dirty="0" err="1"/>
              <a:t>workshop</a:t>
            </a:r>
            <a:r>
              <a:rPr lang="de-DE" sz="2400" b="1" dirty="0"/>
              <a:t> </a:t>
            </a:r>
            <a:r>
              <a:rPr lang="de-DE" sz="2400" b="1" dirty="0" err="1" smtClean="0"/>
              <a:t>outcomes</a:t>
            </a:r>
            <a:endParaRPr lang="de-DE" sz="2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03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573</Words>
  <Application>Microsoft Office PowerPoint</Application>
  <PresentationFormat>Bildschirmpräsentation (4:3)</PresentationFormat>
  <Paragraphs>145</Paragraphs>
  <Slides>10</Slides>
  <Notes>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Arial</vt:lpstr>
      <vt:lpstr>Calibri</vt:lpstr>
      <vt:lpstr>LucidaGrande</vt:lpstr>
      <vt:lpstr>Roboto</vt:lpstr>
      <vt:lpstr>Roboto Light</vt:lpstr>
      <vt:lpstr>Roboto Medium</vt:lpstr>
      <vt:lpstr>Wingdings</vt:lpstr>
      <vt:lpstr>Wingdings 3</vt:lpstr>
      <vt:lpstr>4_3_ENGLISH_OpenSource</vt:lpstr>
      <vt:lpstr>PowerPoint-Präsentation</vt:lpstr>
      <vt:lpstr>Aim of this session</vt:lpstr>
      <vt:lpstr>About the Reiner Lemoine Institute</vt:lpstr>
      <vt:lpstr>Goals of this workshop</vt:lpstr>
      <vt:lpstr>Learning outcomes of the week</vt:lpstr>
      <vt:lpstr>Workshop agenda</vt:lpstr>
      <vt:lpstr>Today‘s goal</vt:lpstr>
      <vt:lpstr>Agenda of the day</vt:lpstr>
      <vt:lpstr>Self-introduction of participants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Martha Hoffmann</cp:lastModifiedBy>
  <cp:revision>55</cp:revision>
  <cp:lastPrinted>2017-12-10T08:48:30Z</cp:lastPrinted>
  <dcterms:created xsi:type="dcterms:W3CDTF">2018-10-08T09:51:01Z</dcterms:created>
  <dcterms:modified xsi:type="dcterms:W3CDTF">2019-09-16T03:28:43Z</dcterms:modified>
</cp:coreProperties>
</file>