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7"/>
  </p:notesMasterIdLst>
  <p:sldIdLst>
    <p:sldId id="262" r:id="rId2"/>
    <p:sldId id="325" r:id="rId3"/>
    <p:sldId id="326" r:id="rId4"/>
    <p:sldId id="327" r:id="rId5"/>
    <p:sldId id="302" r:id="rId6"/>
  </p:sldIdLst>
  <p:sldSz cx="9144000" cy="6858000" type="screen4x3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4F"/>
    <a:srgbClr val="1C2D51"/>
    <a:srgbClr val="F1F0F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 snapToGrid="0" snapToObjects="1">
      <p:cViewPr varScale="1">
        <p:scale>
          <a:sx n="65" d="100"/>
          <a:sy n="65" d="100"/>
        </p:scale>
        <p:origin x="64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and how can it be used?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does MVS from the E-Land toolbox do?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How can constraints be introduced to a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model? 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are the main component models of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are ideas for further work or collaboration?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45C7E633-F15A-4185-8A84-34625D63EA30}" type="presOf" srcId="{AC45A8E1-22C5-4ED3-8B4C-E4A1538E11B7}" destId="{6E0B8608-9CAE-4B83-B0A5-3D7FDC6E258F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C1C08FD3-A294-4DC1-AECF-ADD609B0EFEB}" type="presOf" srcId="{49067E17-F831-467A-90C2-E023EAEECF50}" destId="{B19D4D3D-33F4-4595-BF14-EE5F19342D27}" srcOrd="0" destOrd="0" presId="urn:microsoft.com/office/officeart/2008/layout/VerticalCurvedList"/>
    <dgm:cxn modelId="{DE8640DB-2781-4C2D-9437-CA0ED9D13F40}" type="presOf" srcId="{B6813A49-D63D-4CB6-BD9E-8210BEF8732B}" destId="{BC20CBC0-BDED-4852-95E4-D74383D57390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0BF94095-97C7-45C5-8677-7D4BEBF5CE41}" type="presOf" srcId="{D016C784-A624-4B5D-8D93-96F8437C6913}" destId="{AE111450-2127-4B78-BB35-4B9C56F44C7A}" srcOrd="0" destOrd="0" presId="urn:microsoft.com/office/officeart/2008/layout/VerticalCurvedList"/>
    <dgm:cxn modelId="{CDD47541-29DE-43F2-9E45-6515659CC596}" type="presOf" srcId="{110DCD61-7C94-40F4-98E1-A21CE67E7F0E}" destId="{100E8889-8820-4F40-BD92-5CA8010DB304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0D9A1F3B-5D66-4DF4-AD02-33B98A134AAB}" type="presOf" srcId="{03DD70EB-6644-43E5-95A2-110AFC32452D}" destId="{8091B3EC-F3D9-4F4E-A795-EEAD0508367B}" srcOrd="0" destOrd="0" presId="urn:microsoft.com/office/officeart/2008/layout/VerticalCurvedList"/>
    <dgm:cxn modelId="{F5B212D0-90BC-43D3-A49C-2861DD1D3D6E}" type="presOf" srcId="{A38D9F13-4DB4-4AA3-BDCE-F486F77FD89A}" destId="{8EDBD1FC-5635-4256-9843-C4F21D5D2987}" srcOrd="0" destOrd="0" presId="urn:microsoft.com/office/officeart/2008/layout/VerticalCurvedList"/>
    <dgm:cxn modelId="{65B50BC9-AC5C-4EA6-9710-B8EF127244B7}" type="presParOf" srcId="{BC20CBC0-BDED-4852-95E4-D74383D57390}" destId="{4DEE34CD-9E05-4EAE-892E-DCDFE68F18C2}" srcOrd="0" destOrd="0" presId="urn:microsoft.com/office/officeart/2008/layout/VerticalCurvedList"/>
    <dgm:cxn modelId="{8824196E-58BF-40FA-A064-27A55AE08624}" type="presParOf" srcId="{4DEE34CD-9E05-4EAE-892E-DCDFE68F18C2}" destId="{D0882D72-27DE-4720-B7F6-18E7B6AF2050}" srcOrd="0" destOrd="0" presId="urn:microsoft.com/office/officeart/2008/layout/VerticalCurvedList"/>
    <dgm:cxn modelId="{41D2C027-0D46-469C-94AD-64D7B1007971}" type="presParOf" srcId="{D0882D72-27DE-4720-B7F6-18E7B6AF2050}" destId="{0FA0DB12-2E83-47D1-9317-A5196229707F}" srcOrd="0" destOrd="0" presId="urn:microsoft.com/office/officeart/2008/layout/VerticalCurvedList"/>
    <dgm:cxn modelId="{8B9BC286-0D55-4D48-8ADC-E0EE6748D274}" type="presParOf" srcId="{D0882D72-27DE-4720-B7F6-18E7B6AF2050}" destId="{100E8889-8820-4F40-BD92-5CA8010DB304}" srcOrd="1" destOrd="0" presId="urn:microsoft.com/office/officeart/2008/layout/VerticalCurvedList"/>
    <dgm:cxn modelId="{1AB8B7BD-EA6B-4F57-B8C1-CC457B56283E}" type="presParOf" srcId="{D0882D72-27DE-4720-B7F6-18E7B6AF2050}" destId="{5D2F7B7E-4CBA-4AFE-B1BC-1294C2CED026}" srcOrd="2" destOrd="0" presId="urn:microsoft.com/office/officeart/2008/layout/VerticalCurvedList"/>
    <dgm:cxn modelId="{D1C6B758-0A53-40C3-872E-861B3E9A1E34}" type="presParOf" srcId="{D0882D72-27DE-4720-B7F6-18E7B6AF2050}" destId="{C956D72E-AB0A-486A-88F8-17287E77C9C0}" srcOrd="3" destOrd="0" presId="urn:microsoft.com/office/officeart/2008/layout/VerticalCurvedList"/>
    <dgm:cxn modelId="{268D0688-94A2-4193-BE9C-2C69D8CFDEAB}" type="presParOf" srcId="{4DEE34CD-9E05-4EAE-892E-DCDFE68F18C2}" destId="{6E0B8608-9CAE-4B83-B0A5-3D7FDC6E258F}" srcOrd="1" destOrd="0" presId="urn:microsoft.com/office/officeart/2008/layout/VerticalCurvedList"/>
    <dgm:cxn modelId="{C7A38A9D-9BCF-4FA5-8FCD-5AAB67C438C6}" type="presParOf" srcId="{4DEE34CD-9E05-4EAE-892E-DCDFE68F18C2}" destId="{7F31CEDD-5211-4547-8C06-32D406D2A2F9}" srcOrd="2" destOrd="0" presId="urn:microsoft.com/office/officeart/2008/layout/VerticalCurvedList"/>
    <dgm:cxn modelId="{D5245637-0B78-4D30-90A5-55EC31C239C2}" type="presParOf" srcId="{7F31CEDD-5211-4547-8C06-32D406D2A2F9}" destId="{CBFD9BEF-2C29-47DC-A1E5-B34CEE2B2C9E}" srcOrd="0" destOrd="0" presId="urn:microsoft.com/office/officeart/2008/layout/VerticalCurvedList"/>
    <dgm:cxn modelId="{342E571A-2241-44F3-AB52-4A06EDB79D1B}" type="presParOf" srcId="{4DEE34CD-9E05-4EAE-892E-DCDFE68F18C2}" destId="{8091B3EC-F3D9-4F4E-A795-EEAD0508367B}" srcOrd="3" destOrd="0" presId="urn:microsoft.com/office/officeart/2008/layout/VerticalCurvedList"/>
    <dgm:cxn modelId="{6962A980-0C9F-48AA-8E49-AC919E7959E8}" type="presParOf" srcId="{4DEE34CD-9E05-4EAE-892E-DCDFE68F18C2}" destId="{57E70E6B-7E57-4E6D-B867-6ED9A7569E0C}" srcOrd="4" destOrd="0" presId="urn:microsoft.com/office/officeart/2008/layout/VerticalCurvedList"/>
    <dgm:cxn modelId="{71AC9482-CB70-4463-B15B-055E1879D8C2}" type="presParOf" srcId="{57E70E6B-7E57-4E6D-B867-6ED9A7569E0C}" destId="{1952247A-4821-407F-B013-EEEB39F88C78}" srcOrd="0" destOrd="0" presId="urn:microsoft.com/office/officeart/2008/layout/VerticalCurvedList"/>
    <dgm:cxn modelId="{9A161C9D-765D-4E1D-9C4D-A3432D229561}" type="presParOf" srcId="{4DEE34CD-9E05-4EAE-892E-DCDFE68F18C2}" destId="{8EDBD1FC-5635-4256-9843-C4F21D5D2987}" srcOrd="5" destOrd="0" presId="urn:microsoft.com/office/officeart/2008/layout/VerticalCurvedList"/>
    <dgm:cxn modelId="{6C7026D1-75E3-46BB-B746-7BDC68301E6E}" type="presParOf" srcId="{4DEE34CD-9E05-4EAE-892E-DCDFE68F18C2}" destId="{C676FEF8-FF84-479F-B110-DB12CCB468A2}" srcOrd="6" destOrd="0" presId="urn:microsoft.com/office/officeart/2008/layout/VerticalCurvedList"/>
    <dgm:cxn modelId="{F2C229BD-C683-46D9-8E68-B0D40970CCB0}" type="presParOf" srcId="{C676FEF8-FF84-479F-B110-DB12CCB468A2}" destId="{86FC79F2-DF18-487D-B562-E3BFD33701AF}" srcOrd="0" destOrd="0" presId="urn:microsoft.com/office/officeart/2008/layout/VerticalCurvedList"/>
    <dgm:cxn modelId="{9803B7F5-FF30-4810-97B0-0A2B041CDD19}" type="presParOf" srcId="{4DEE34CD-9E05-4EAE-892E-DCDFE68F18C2}" destId="{AE111450-2127-4B78-BB35-4B9C56F44C7A}" srcOrd="7" destOrd="0" presId="urn:microsoft.com/office/officeart/2008/layout/VerticalCurvedList"/>
    <dgm:cxn modelId="{103663CF-90EF-4CEE-A19C-A3A437A84D0E}" type="presParOf" srcId="{4DEE34CD-9E05-4EAE-892E-DCDFE68F18C2}" destId="{C4DFD25E-FF3A-4F13-A836-3D78AEBBCC2E}" srcOrd="8" destOrd="0" presId="urn:microsoft.com/office/officeart/2008/layout/VerticalCurvedList"/>
    <dgm:cxn modelId="{98FA7D0F-7259-473B-BC37-3D5698064B40}" type="presParOf" srcId="{C4DFD25E-FF3A-4F13-A836-3D78AEBBCC2E}" destId="{0013BDED-379B-4FE3-86B6-E90587A69C4D}" srcOrd="0" destOrd="0" presId="urn:microsoft.com/office/officeart/2008/layout/VerticalCurvedList"/>
    <dgm:cxn modelId="{ADF0C95F-A6F0-4F98-AA69-903B65806857}" type="presParOf" srcId="{4DEE34CD-9E05-4EAE-892E-DCDFE68F18C2}" destId="{B19D4D3D-33F4-4595-BF14-EE5F19342D27}" srcOrd="9" destOrd="0" presId="urn:microsoft.com/office/officeart/2008/layout/VerticalCurvedList"/>
    <dgm:cxn modelId="{243E5245-9714-4F89-9ECB-A9530E3D3CD8}" type="presParOf" srcId="{4DEE34CD-9E05-4EAE-892E-DCDFE68F18C2}" destId="{3A316139-F5BB-40BB-8B4B-5738C89D1FCB}" srcOrd="10" destOrd="0" presId="urn:microsoft.com/office/officeart/2008/layout/VerticalCurvedList"/>
    <dgm:cxn modelId="{F09C3FAD-A508-4F6D-B8B9-673816C42BF0}" type="presParOf" srcId="{3A316139-F5BB-40BB-8B4B-5738C89D1FCB}" destId="{0D3A8492-0C87-4824-9E26-EFD87C4A66A1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and how can it be used?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are the main component models of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How can constraints be introduced to a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model? 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does MVS from the E-Land toolbox do?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are ideas for further work or collaboration?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0D3A8492-0C87-4824-9E26-EFD87C4A66A1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11D3B-DADA-9042-8997-28ACE677BFD3}" type="datetimeFigureOut">
              <a:rPr lang="de-DE" smtClean="0"/>
              <a:t>20.09.2019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58A51-5952-5047-839D-0803ED9D6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17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44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Effizienzsteigerung durch Lastoptimierung der Dieselgeneratoren </a:t>
            </a:r>
            <a:r>
              <a:rPr lang="de-DE" dirty="0">
                <a:sym typeface="Wingdings" panose="05000000000000000000" pitchFamily="2" charset="2"/>
              </a:rPr>
              <a:t> Vermeidung von </a:t>
            </a:r>
            <a:r>
              <a:rPr lang="de-DE" dirty="0" err="1">
                <a:sym typeface="Wingdings" panose="05000000000000000000" pitchFamily="2" charset="2"/>
              </a:rPr>
              <a:t>Teillast</a:t>
            </a:r>
            <a:endParaRPr lang="de-DE" dirty="0"/>
          </a:p>
          <a:p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Senkung der Stromgestehungskosten durch kompetitive und zuverlässige Technologien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68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s 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1" y="2818120"/>
            <a:ext cx="3702190" cy="1655763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Untertitel</a:t>
            </a:r>
            <a:r>
              <a:rPr lang="en-US" noProof="0" dirty="0" smtClean="0"/>
              <a:t>&gt;</a:t>
            </a:r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628651" y="1898498"/>
            <a:ext cx="4071169" cy="749197"/>
          </a:xfrm>
        </p:spPr>
        <p:txBody>
          <a:bodyPr>
            <a:normAutofit/>
          </a:bodyPr>
          <a:lstStyle>
            <a:lvl1pPr>
              <a:defRPr sz="3200" b="1" i="0"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Titel</a:t>
            </a:r>
            <a:r>
              <a:rPr lang="en-US" noProof="0" dirty="0" smtClean="0"/>
              <a:t> in 32 Pt&gt;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1" y="6492875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3"/>
          </p:nvPr>
        </p:nvSpPr>
        <p:spPr>
          <a:xfrm>
            <a:off x="6457951" y="6492875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308206" y="6444687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Source/Caption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9884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94125" cy="728895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44625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50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637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4571" y="2589744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92022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4887508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2" y="3155576"/>
            <a:ext cx="3886222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44095" y="260723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217812"/>
            <a:ext cx="7902198" cy="4900507"/>
          </a:xfrm>
          <a:ln>
            <a:noFill/>
          </a:ln>
        </p:spPr>
        <p:txBody>
          <a:bodyPr lIns="0"/>
          <a:lstStyle>
            <a:lvl1pPr>
              <a:defRPr sz="2400" b="0" i="0">
                <a:latin typeface="Roboto Light" charset="0"/>
                <a:ea typeface="Roboto Light" charset="0"/>
                <a:cs typeface="Roboto Light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21" name="Gerade Verbindung 20"/>
          <p:cNvCxnSpPr/>
          <p:nvPr userDrawn="1"/>
        </p:nvCxnSpPr>
        <p:spPr>
          <a:xfrm>
            <a:off x="785192" y="713913"/>
            <a:ext cx="7730159" cy="35069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0" y="1217812"/>
            <a:ext cx="3809535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72360" y="1217812"/>
            <a:ext cx="3842990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014856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95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7812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7812"/>
            <a:ext cx="5193597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mplatzhalter 5"/>
          <p:cNvSpPr>
            <a:spLocks noGrp="1"/>
          </p:cNvSpPr>
          <p:nvPr>
            <p:ph type="chart" sz="quarter" idx="16"/>
          </p:nvPr>
        </p:nvSpPr>
        <p:spPr>
          <a:xfrm>
            <a:off x="4637991" y="1762938"/>
            <a:ext cx="3877359" cy="3942164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21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1" y="1762937"/>
            <a:ext cx="3877359" cy="3942165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6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51829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180288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/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0" y="1762938"/>
            <a:ext cx="3870779" cy="4336860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4659087" y="1762938"/>
            <a:ext cx="3871762" cy="4335589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/>
          <p:cNvSpPr>
            <a:spLocks noGrp="1"/>
          </p:cNvSpPr>
          <p:nvPr>
            <p:ph sz="quarter" idx="19"/>
          </p:nvPr>
        </p:nvSpPr>
        <p:spPr>
          <a:xfrm>
            <a:off x="2672556" y="1762938"/>
            <a:ext cx="3798887" cy="3945713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Subtitle/first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4851027" y="5708651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grüßung_/_Eröff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2950" y="2366831"/>
            <a:ext cx="7902198" cy="694551"/>
          </a:xfrm>
        </p:spPr>
        <p:txBody>
          <a:bodyPr/>
          <a:lstStyle>
            <a:lvl1pPr>
              <a:defRPr i="1" baseline="0"/>
            </a:lvl1pPr>
          </a:lstStyle>
          <a:p>
            <a:r>
              <a:rPr lang="en-US" noProof="0" dirty="0" smtClean="0"/>
              <a:t>&lt; </a:t>
            </a:r>
            <a:r>
              <a:rPr lang="en-US" noProof="0" dirty="0" err="1" smtClean="0"/>
              <a:t>Begrüßung</a:t>
            </a:r>
            <a:r>
              <a:rPr lang="en-US" noProof="0" dirty="0" smtClean="0"/>
              <a:t> , </a:t>
            </a:r>
            <a:r>
              <a:rPr lang="en-US" noProof="0" dirty="0" err="1" smtClean="0"/>
              <a:t>Zitat</a:t>
            </a:r>
            <a:r>
              <a:rPr lang="en-US" noProof="0" dirty="0" smtClean="0"/>
              <a:t> </a:t>
            </a:r>
            <a:r>
              <a:rPr lang="en-US" noProof="0" dirty="0" err="1" smtClean="0"/>
              <a:t>oder</a:t>
            </a:r>
            <a:r>
              <a:rPr lang="en-US" noProof="0" dirty="0" smtClean="0"/>
              <a:t> </a:t>
            </a:r>
            <a:r>
              <a:rPr lang="en-US" noProof="0" dirty="0" err="1" smtClean="0"/>
              <a:t>Kommentar</a:t>
            </a:r>
            <a:r>
              <a:rPr lang="en-US" noProof="0" dirty="0" smtClean="0"/>
              <a:t>... &gt;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427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itel 18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81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err="1" smtClean="0"/>
              <a:t>Titel</a:t>
            </a:r>
            <a:endParaRPr lang="en-US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05946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 baseline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noProof="0" dirty="0" err="1" smtClean="0"/>
              <a:t>Subtitle</a:t>
            </a:r>
            <a:r>
              <a:rPr lang="en-US" dirty="0" smtClean="0"/>
              <a:t>/</a:t>
            </a:r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67231" cy="725463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59484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36398" y="1272988"/>
            <a:ext cx="7902197" cy="4862045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6399" y="1277258"/>
            <a:ext cx="7886699" cy="4717143"/>
          </a:xfrm>
        </p:spPr>
        <p:txBody>
          <a:bodyPr vert="horz" tIns="0"/>
          <a:lstStyle>
            <a:lvl1pPr marL="342900" indent="-342900">
              <a:buFont typeface="Wingdings 3" panose="05040102010807070707" pitchFamily="18" charset="2"/>
              <a:buChar char=""/>
              <a:defRPr/>
            </a:lvl1pPr>
            <a:lvl2pPr marL="533400" indent="-174625">
              <a:buFont typeface="Wingdings 3" panose="05040102010807070707" pitchFamily="18" charset="2"/>
              <a:buChar char=""/>
              <a:defRPr/>
            </a:lvl2pPr>
            <a:lvl3pPr marL="719138" indent="-185738">
              <a:buFont typeface="Wingdings 3" panose="05040102010807070707" pitchFamily="18" charset="2"/>
              <a:buChar char=""/>
              <a:defRPr/>
            </a:lvl3pPr>
            <a:lvl4pPr marL="892175" indent="-173038">
              <a:buFont typeface="Wingdings 3" panose="05040102010807070707" pitchFamily="18" charset="2"/>
              <a:buChar char=""/>
              <a:defRPr/>
            </a:lvl4pPr>
            <a:lvl5pPr marL="1077913" indent="-185738">
              <a:buFont typeface="Wingdings 3" panose="05040102010807070707" pitchFamily="18" charset="2"/>
              <a:buChar char="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539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  <a:prstGeom prst="rect">
            <a:avLst/>
          </a:prstGeom>
        </p:spPr>
        <p:txBody>
          <a:bodyPr wrap="square" t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881562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788670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FC02D564-9B0D-4850-BC70-9FC01B3492B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smtClean="0"/>
              <a:t>October 9, 2018</a:t>
            </a:r>
            <a:endParaRPr lang="x-non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1BA710-9ABF-4A93-BD61-B2E4A12A2D5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DF09B49-897F-424F-A9FB-1317C5918F0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5DE8280D-E490-4715-9404-EE35100F2E73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1321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28650" y="1452563"/>
            <a:ext cx="7886700" cy="4652962"/>
          </a:xfrm>
        </p:spPr>
        <p:txBody>
          <a:bodyPr>
            <a:normAutofit/>
          </a:bodyPr>
          <a:lstStyle>
            <a:lvl1pPr marL="457200" indent="-457200">
              <a:buClr>
                <a:srgbClr val="002E4F"/>
              </a:buClr>
              <a:buFont typeface="Wingdings 3" panose="05040102010807070707" pitchFamily="18" charset="2"/>
              <a:buChar char=""/>
              <a:defRPr sz="2800"/>
            </a:lvl1pPr>
            <a:lvl2pPr marL="898525" indent="-360363">
              <a:buClr>
                <a:srgbClr val="002E4F"/>
              </a:buClr>
              <a:buFont typeface="Wingdings 3" panose="05040102010807070707" pitchFamily="18" charset="2"/>
              <a:buChar char=""/>
              <a:defRPr sz="2400"/>
            </a:lvl2pPr>
            <a:lvl3pPr marL="1250950" indent="-349250" defTabSz="1250950">
              <a:buClr>
                <a:srgbClr val="002E4F"/>
              </a:buClr>
              <a:buFont typeface="Wingdings 3" panose="05040102010807070707" pitchFamily="18" charset="2"/>
              <a:buChar char=""/>
              <a:defRPr sz="2000"/>
            </a:lvl3pPr>
            <a:lvl4pPr marL="1250950" indent="361950">
              <a:buClr>
                <a:srgbClr val="002E4F"/>
              </a:buClr>
              <a:buFont typeface="Wingdings 3" panose="05040102010807070707" pitchFamily="18" charset="2"/>
              <a:buChar char=""/>
              <a:defRPr sz="1800"/>
            </a:lvl4pPr>
            <a:lvl5pPr marL="1882775" indent="-269875">
              <a:buClr>
                <a:srgbClr val="002E4F"/>
              </a:buClr>
              <a:buFont typeface="Wingdings 3" panose="05040102010807070707" pitchFamily="18" charset="2"/>
              <a:buChar char=""/>
              <a:defRPr sz="1600"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4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156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6211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20" name="Gerade Verbindung 1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9303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9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4660068" y="1217612"/>
            <a:ext cx="3870779" cy="1944313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4660069" y="3694320"/>
            <a:ext cx="3870779" cy="202777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2"/>
            <a:ext cx="3884069" cy="4881560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069" y="316192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60069" y="572209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628648" y="1217614"/>
            <a:ext cx="3870779" cy="192955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628649" y="3694322"/>
            <a:ext cx="3870779" cy="201078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217614"/>
            <a:ext cx="3884069" cy="4881561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02796" y="3147173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770232"/>
            <a:ext cx="3884069" cy="4328943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770233"/>
            <a:ext cx="3868738" cy="393487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9" hasCustomPrompt="1"/>
          </p:nvPr>
        </p:nvSpPr>
        <p:spPr>
          <a:xfrm>
            <a:off x="628651" y="1211666"/>
            <a:ext cx="3868738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ild/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7902198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86195"/>
            <a:ext cx="7886700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487209"/>
            <a:ext cx="9144000" cy="37766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b="0" i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noProof="0" dirty="0" smtClean="0"/>
              <a:t>Header: </a:t>
            </a:r>
            <a:r>
              <a:rPr lang="en-US" noProof="0" dirty="0" err="1" smtClean="0"/>
              <a:t>Roboto</a:t>
            </a:r>
            <a:r>
              <a:rPr lang="en-US" noProof="0" dirty="0" smtClean="0"/>
              <a:t> Bold | 24Pt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768" y="1219201"/>
            <a:ext cx="8044534" cy="4719108"/>
          </a:xfrm>
          <a:prstGeom prst="rect">
            <a:avLst/>
          </a:prstGeom>
        </p:spPr>
        <p:txBody>
          <a:bodyPr vert="horz" lIns="90000" tIns="0" rIns="91440" bIns="45720" rtlCol="0">
            <a:normAutofit/>
          </a:bodyPr>
          <a:lstStyle/>
          <a:p>
            <a:pPr lvl="0"/>
            <a:r>
              <a:rPr lang="en-US" noProof="0" dirty="0" smtClean="0"/>
              <a:t>Text </a:t>
            </a:r>
            <a:r>
              <a:rPr lang="en-US" noProof="0" dirty="0" err="1" smtClean="0"/>
              <a:t>einfügen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87210"/>
            <a:ext cx="20574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smtClean="0"/>
              <a:t>October 9, 2018</a:t>
            </a:r>
            <a:endParaRPr lang="de-DE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87210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721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905" y="368697"/>
            <a:ext cx="998445" cy="73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5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5" r:id="rId2"/>
    <p:sldLayoutId id="2147483700" r:id="rId3"/>
    <p:sldLayoutId id="2147483690" r:id="rId4"/>
    <p:sldLayoutId id="2147483691" r:id="rId5"/>
    <p:sldLayoutId id="2147483695" r:id="rId6"/>
    <p:sldLayoutId id="2147483692" r:id="rId7"/>
    <p:sldLayoutId id="2147483693" r:id="rId8"/>
    <p:sldLayoutId id="2147483694" r:id="rId9"/>
    <p:sldLayoutId id="2147483696" r:id="rId10"/>
    <p:sldLayoutId id="2147483697" r:id="rId11"/>
    <p:sldLayoutId id="2147483698" r:id="rId12"/>
    <p:sldLayoutId id="2147483662" r:id="rId13"/>
    <p:sldLayoutId id="2147483676" r:id="rId14"/>
    <p:sldLayoutId id="2147483686" r:id="rId15"/>
    <p:sldLayoutId id="2147483687" r:id="rId16"/>
    <p:sldLayoutId id="2147483674" r:id="rId17"/>
    <p:sldLayoutId id="2147483675" r:id="rId18"/>
    <p:sldLayoutId id="2147483665" r:id="rId19"/>
    <p:sldLayoutId id="2147483688" r:id="rId20"/>
    <p:sldLayoutId id="2147483689" r:id="rId21"/>
    <p:sldLayoutId id="2147483670" r:id="rId22"/>
    <p:sldLayoutId id="2147483699" r:id="rId23"/>
    <p:sldLayoutId id="2147483702" r:id="rId24"/>
  </p:sldLayoutIdLst>
  <p:timing>
    <p:tnLst>
      <p:par>
        <p:cTn id="1" dur="indefinite" restart="never" nodeType="tmRoot"/>
      </p:par>
    </p:tnLst>
  </p:timing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02E4F"/>
          </a:solidFill>
          <a:latin typeface="Roboto" charset="0"/>
          <a:ea typeface="Roboto" charset="0"/>
          <a:cs typeface="Roboto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Tx/>
        <a:buNone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1pPr>
      <a:lvl2pPr marL="36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2pPr>
      <a:lvl3pPr marL="54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5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3pPr>
      <a:lvl4pPr marL="72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4pPr>
      <a:lvl5pPr marL="90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18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reiner-lemoine-institut.de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/3.0/d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rtie2076/oemof_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de/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://reiner-lemoine-institut.de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41461" y="4286864"/>
            <a:ext cx="3911221" cy="125730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i="1" noProof="0" dirty="0" smtClean="0"/>
              <a:t>Martha Hoffmann</a:t>
            </a:r>
          </a:p>
          <a:p>
            <a:pPr>
              <a:lnSpc>
                <a:spcPct val="120000"/>
              </a:lnSpc>
            </a:pPr>
            <a:r>
              <a:rPr lang="en-US" sz="3200" i="1" dirty="0" smtClean="0"/>
              <a:t>Closing remarks</a:t>
            </a:r>
          </a:p>
          <a:p>
            <a:pPr>
              <a:lnSpc>
                <a:spcPct val="120000"/>
              </a:lnSpc>
            </a:pPr>
            <a:r>
              <a:rPr lang="en-US" sz="3200" i="1" noProof="0" dirty="0" smtClean="0"/>
              <a:t>RLI, </a:t>
            </a:r>
            <a:r>
              <a:rPr lang="en-US" sz="3200" i="1" dirty="0" smtClean="0"/>
              <a:t>20</a:t>
            </a:r>
            <a:r>
              <a:rPr lang="en-US" sz="3200" i="1" noProof="0" dirty="0" smtClean="0"/>
              <a:t>.09.2019</a:t>
            </a:r>
            <a:endParaRPr lang="en-US" sz="3200" i="1" noProof="0" dirty="0"/>
          </a:p>
        </p:txBody>
      </p:sp>
      <p:sp>
        <p:nvSpPr>
          <p:cNvPr id="5" name="Rechteck 4"/>
          <p:cNvSpPr/>
          <p:nvPr/>
        </p:nvSpPr>
        <p:spPr>
          <a:xfrm rot="18900000">
            <a:off x="4749062" y="-723804"/>
            <a:ext cx="2307575" cy="3826818"/>
          </a:xfrm>
          <a:custGeom>
            <a:avLst/>
            <a:gdLst>
              <a:gd name="connsiteX0" fmla="*/ 0 w 2307575"/>
              <a:gd name="connsiteY0" fmla="*/ 0 h 4198297"/>
              <a:gd name="connsiteX1" fmla="*/ 2307575 w 2307575"/>
              <a:gd name="connsiteY1" fmla="*/ 0 h 4198297"/>
              <a:gd name="connsiteX2" fmla="*/ 2307575 w 2307575"/>
              <a:gd name="connsiteY2" fmla="*/ 4198297 h 4198297"/>
              <a:gd name="connsiteX3" fmla="*/ 0 w 2307575"/>
              <a:gd name="connsiteY3" fmla="*/ 4198297 h 4198297"/>
              <a:gd name="connsiteX4" fmla="*/ 0 w 2307575"/>
              <a:gd name="connsiteY4" fmla="*/ 0 h 4198297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5769 w 2307575"/>
              <a:gd name="connsiteY3" fmla="*/ 1205888 h 4211438"/>
              <a:gd name="connsiteX4" fmla="*/ 2307575 w 2307575"/>
              <a:gd name="connsiteY4" fmla="*/ 4211438 h 4211438"/>
              <a:gd name="connsiteX5" fmla="*/ 0 w 2307575"/>
              <a:gd name="connsiteY5" fmla="*/ 4211438 h 4211438"/>
              <a:gd name="connsiteX6" fmla="*/ 0 w 2307575"/>
              <a:gd name="connsiteY6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05888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53489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7575" h="4198297">
                <a:moveTo>
                  <a:pt x="0" y="0"/>
                </a:moveTo>
                <a:lnTo>
                  <a:pt x="1091947" y="18592"/>
                </a:lnTo>
                <a:cubicBezTo>
                  <a:pt x="1080045" y="25203"/>
                  <a:pt x="1901162" y="833096"/>
                  <a:pt x="2305769" y="1240348"/>
                </a:cubicBezTo>
                <a:lnTo>
                  <a:pt x="2307575" y="4198297"/>
                </a:lnTo>
                <a:lnTo>
                  <a:pt x="0" y="4198297"/>
                </a:lnTo>
                <a:lnTo>
                  <a:pt x="0" y="0"/>
                </a:lnTo>
                <a:close/>
              </a:path>
            </a:pathLst>
          </a:cu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pSp>
        <p:nvGrpSpPr>
          <p:cNvPr id="20" name="Gruppierung 19"/>
          <p:cNvGrpSpPr/>
          <p:nvPr/>
        </p:nvGrpSpPr>
        <p:grpSpPr>
          <a:xfrm>
            <a:off x="4151860" y="2260400"/>
            <a:ext cx="5522980" cy="6726780"/>
            <a:chOff x="4281069" y="2386896"/>
            <a:chExt cx="5522980" cy="6726780"/>
          </a:xfrm>
          <a:blipFill dpi="0" rotWithShape="1">
            <a:blip r:embed="rId3"/>
            <a:srcRect/>
            <a:stretch>
              <a:fillRect l="6000" t="48000" r="-4000" b="11000"/>
            </a:stretch>
          </a:blipFill>
        </p:grpSpPr>
        <p:sp>
          <p:nvSpPr>
            <p:cNvPr id="7" name="Rechteck 6"/>
            <p:cNvSpPr>
              <a:spLocks noChangeAspect="1"/>
            </p:cNvSpPr>
            <p:nvPr userDrawn="1"/>
          </p:nvSpPr>
          <p:spPr>
            <a:xfrm rot="18900000">
              <a:off x="7492471" y="2386896"/>
              <a:ext cx="2311578" cy="3380491"/>
            </a:xfrm>
            <a:custGeom>
              <a:avLst/>
              <a:gdLst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307575 w 2307575"/>
                <a:gd name="connsiteY2" fmla="*/ 3519045 h 3519045"/>
                <a:gd name="connsiteX3" fmla="*/ 0 w 2307575"/>
                <a:gd name="connsiteY3" fmla="*/ 3519045 h 3519045"/>
                <a:gd name="connsiteX4" fmla="*/ 0 w 2307575"/>
                <a:gd name="connsiteY4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61983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88554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10698"/>
                <a:gd name="connsiteY0" fmla="*/ 0 h 3519045"/>
                <a:gd name="connsiteX1" fmla="*/ 2307575 w 2310698"/>
                <a:gd name="connsiteY1" fmla="*/ 0 h 3519045"/>
                <a:gd name="connsiteX2" fmla="*/ 2310698 w 2310698"/>
                <a:gd name="connsiteY2" fmla="*/ 1066311 h 3519045"/>
                <a:gd name="connsiteX3" fmla="*/ 2307575 w 2310698"/>
                <a:gd name="connsiteY3" fmla="*/ 3519045 h 3519045"/>
                <a:gd name="connsiteX4" fmla="*/ 0 w 2310698"/>
                <a:gd name="connsiteY4" fmla="*/ 3519045 h 3519045"/>
                <a:gd name="connsiteX5" fmla="*/ 0 w 2310698"/>
                <a:gd name="connsiteY5" fmla="*/ 0 h 3519045"/>
                <a:gd name="connsiteX0" fmla="*/ 0 w 2310697"/>
                <a:gd name="connsiteY0" fmla="*/ 0 h 3519045"/>
                <a:gd name="connsiteX1" fmla="*/ 2307575 w 2310697"/>
                <a:gd name="connsiteY1" fmla="*/ 0 h 3519045"/>
                <a:gd name="connsiteX2" fmla="*/ 2310697 w 2310697"/>
                <a:gd name="connsiteY2" fmla="*/ 1075168 h 3519045"/>
                <a:gd name="connsiteX3" fmla="*/ 2307575 w 2310697"/>
                <a:gd name="connsiteY3" fmla="*/ 3519045 h 3519045"/>
                <a:gd name="connsiteX4" fmla="*/ 0 w 2310697"/>
                <a:gd name="connsiteY4" fmla="*/ 3519045 h 3519045"/>
                <a:gd name="connsiteX5" fmla="*/ 0 w 2310697"/>
                <a:gd name="connsiteY5" fmla="*/ 0 h 3519045"/>
                <a:gd name="connsiteX0" fmla="*/ 0 w 2307670"/>
                <a:gd name="connsiteY0" fmla="*/ 0 h 3519045"/>
                <a:gd name="connsiteX1" fmla="*/ 2307575 w 2307670"/>
                <a:gd name="connsiteY1" fmla="*/ 0 h 3519045"/>
                <a:gd name="connsiteX2" fmla="*/ 2301839 w 2307670"/>
                <a:gd name="connsiteY2" fmla="*/ 1075168 h 3519045"/>
                <a:gd name="connsiteX3" fmla="*/ 2307575 w 2307670"/>
                <a:gd name="connsiteY3" fmla="*/ 3519045 h 3519045"/>
                <a:gd name="connsiteX4" fmla="*/ 0 w 2307670"/>
                <a:gd name="connsiteY4" fmla="*/ 3519045 h 3519045"/>
                <a:gd name="connsiteX5" fmla="*/ 0 w 2307670"/>
                <a:gd name="connsiteY5" fmla="*/ 0 h 3519045"/>
                <a:gd name="connsiteX0" fmla="*/ 0 w 2307670"/>
                <a:gd name="connsiteY0" fmla="*/ 0 h 3530169"/>
                <a:gd name="connsiteX1" fmla="*/ 2307575 w 2307670"/>
                <a:gd name="connsiteY1" fmla="*/ 0 h 3530169"/>
                <a:gd name="connsiteX2" fmla="*/ 2301839 w 2307670"/>
                <a:gd name="connsiteY2" fmla="*/ 1075168 h 3530169"/>
                <a:gd name="connsiteX3" fmla="*/ 0 w 2307670"/>
                <a:gd name="connsiteY3" fmla="*/ 3519045 h 3530169"/>
                <a:gd name="connsiteX4" fmla="*/ 0 w 2307670"/>
                <a:gd name="connsiteY4" fmla="*/ 0 h 3530169"/>
                <a:gd name="connsiteX0" fmla="*/ 3907 w 2311577"/>
                <a:gd name="connsiteY0" fmla="*/ 0 h 3530169"/>
                <a:gd name="connsiteX1" fmla="*/ 2311482 w 2311577"/>
                <a:gd name="connsiteY1" fmla="*/ 0 h 3530169"/>
                <a:gd name="connsiteX2" fmla="*/ 2305746 w 2311577"/>
                <a:gd name="connsiteY2" fmla="*/ 1075168 h 3530169"/>
                <a:gd name="connsiteX3" fmla="*/ 3907 w 2311577"/>
                <a:gd name="connsiteY3" fmla="*/ 3519045 h 3530169"/>
                <a:gd name="connsiteX4" fmla="*/ 0 w 2311577"/>
                <a:gd name="connsiteY4" fmla="*/ 3380494 h 3530169"/>
                <a:gd name="connsiteX5" fmla="*/ 3907 w 2311577"/>
                <a:gd name="connsiteY5" fmla="*/ 0 h 3530169"/>
                <a:gd name="connsiteX0" fmla="*/ 3907 w 2311577"/>
                <a:gd name="connsiteY0" fmla="*/ 0 h 3392244"/>
                <a:gd name="connsiteX1" fmla="*/ 2311482 w 2311577"/>
                <a:gd name="connsiteY1" fmla="*/ 0 h 3392244"/>
                <a:gd name="connsiteX2" fmla="*/ 2305746 w 2311577"/>
                <a:gd name="connsiteY2" fmla="*/ 1075168 h 3392244"/>
                <a:gd name="connsiteX3" fmla="*/ 0 w 2311577"/>
                <a:gd name="connsiteY3" fmla="*/ 3380494 h 3392244"/>
                <a:gd name="connsiteX4" fmla="*/ 3907 w 2311577"/>
                <a:gd name="connsiteY4" fmla="*/ 0 h 339224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1577" h="3380494">
                  <a:moveTo>
                    <a:pt x="3907" y="0"/>
                  </a:moveTo>
                  <a:lnTo>
                    <a:pt x="2311482" y="0"/>
                  </a:lnTo>
                  <a:cubicBezTo>
                    <a:pt x="2312523" y="358389"/>
                    <a:pt x="2304705" y="716779"/>
                    <a:pt x="2305746" y="1075168"/>
                  </a:cubicBezTo>
                  <a:cubicBezTo>
                    <a:pt x="2295104" y="1079243"/>
                    <a:pt x="-1228" y="3380083"/>
                    <a:pt x="0" y="3380494"/>
                  </a:cubicBezTo>
                  <a:cubicBezTo>
                    <a:pt x="1302" y="2253663"/>
                    <a:pt x="2605" y="1126831"/>
                    <a:pt x="390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 sz="1800"/>
            </a:p>
          </p:txBody>
        </p:sp>
        <p:sp>
          <p:nvSpPr>
            <p:cNvPr id="8" name="Rechteck 7"/>
            <p:cNvSpPr>
              <a:spLocks/>
            </p:cNvSpPr>
            <p:nvPr userDrawn="1"/>
          </p:nvSpPr>
          <p:spPr>
            <a:xfrm rot="18900000">
              <a:off x="4281069" y="4421786"/>
              <a:ext cx="4381005" cy="4691890"/>
            </a:xfrm>
            <a:custGeom>
              <a:avLst/>
              <a:gdLst>
                <a:gd name="connsiteX0" fmla="*/ 0 w 4758585"/>
                <a:gd name="connsiteY0" fmla="*/ 0 h 4198297"/>
                <a:gd name="connsiteX1" fmla="*/ 4758585 w 4758585"/>
                <a:gd name="connsiteY1" fmla="*/ 0 h 4198297"/>
                <a:gd name="connsiteX2" fmla="*/ 4758585 w 4758585"/>
                <a:gd name="connsiteY2" fmla="*/ 4198297 h 4198297"/>
                <a:gd name="connsiteX3" fmla="*/ 0 w 4758585"/>
                <a:gd name="connsiteY3" fmla="*/ 4198297 h 4198297"/>
                <a:gd name="connsiteX4" fmla="*/ 0 w 4758585"/>
                <a:gd name="connsiteY4" fmla="*/ 0 h 4198297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585 w 4758585"/>
                <a:gd name="connsiteY3" fmla="*/ 4230259 h 4230259"/>
                <a:gd name="connsiteX4" fmla="*/ 0 w 4758585"/>
                <a:gd name="connsiteY4" fmla="*/ 4230259 h 4230259"/>
                <a:gd name="connsiteX5" fmla="*/ 0 w 4758585"/>
                <a:gd name="connsiteY5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41987 w 4758585"/>
                <a:gd name="connsiteY3" fmla="*/ 3491523 h 4230259"/>
                <a:gd name="connsiteX4" fmla="*/ 4758585 w 4758585"/>
                <a:gd name="connsiteY4" fmla="*/ 423025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67269"/>
                <a:gd name="connsiteY0" fmla="*/ 31962 h 4230259"/>
                <a:gd name="connsiteX1" fmla="*/ 377581 w 4767269"/>
                <a:gd name="connsiteY1" fmla="*/ 0 h 4230259"/>
                <a:gd name="connsiteX2" fmla="*/ 4758585 w 4767269"/>
                <a:gd name="connsiteY2" fmla="*/ 31962 h 4230259"/>
                <a:gd name="connsiteX3" fmla="*/ 4766234 w 4767269"/>
                <a:gd name="connsiteY3" fmla="*/ 3499605 h 4230259"/>
                <a:gd name="connsiteX4" fmla="*/ 4758585 w 4767269"/>
                <a:gd name="connsiteY4" fmla="*/ 4230259 h 4230259"/>
                <a:gd name="connsiteX5" fmla="*/ 0 w 4767269"/>
                <a:gd name="connsiteY5" fmla="*/ 4230259 h 4230259"/>
                <a:gd name="connsiteX6" fmla="*/ 0 w 4767269"/>
                <a:gd name="connsiteY6" fmla="*/ 31962 h 4230259"/>
                <a:gd name="connsiteX0" fmla="*/ 0 w 4759800"/>
                <a:gd name="connsiteY0" fmla="*/ 31962 h 4230259"/>
                <a:gd name="connsiteX1" fmla="*/ 377581 w 4759800"/>
                <a:gd name="connsiteY1" fmla="*/ 0 h 4230259"/>
                <a:gd name="connsiteX2" fmla="*/ 4758585 w 4759800"/>
                <a:gd name="connsiteY2" fmla="*/ 31962 h 4230259"/>
                <a:gd name="connsiteX3" fmla="*/ 4758152 w 4759800"/>
                <a:gd name="connsiteY3" fmla="*/ 3491523 h 4230259"/>
                <a:gd name="connsiteX4" fmla="*/ 4758585 w 4759800"/>
                <a:gd name="connsiteY4" fmla="*/ 4230259 h 4230259"/>
                <a:gd name="connsiteX5" fmla="*/ 0 w 4759800"/>
                <a:gd name="connsiteY5" fmla="*/ 4230259 h 4230259"/>
                <a:gd name="connsiteX6" fmla="*/ 0 w 4759800"/>
                <a:gd name="connsiteY6" fmla="*/ 31962 h 4230259"/>
                <a:gd name="connsiteX0" fmla="*/ 0 w 4759274"/>
                <a:gd name="connsiteY0" fmla="*/ 31962 h 4230259"/>
                <a:gd name="connsiteX1" fmla="*/ 377581 w 4759274"/>
                <a:gd name="connsiteY1" fmla="*/ 0 h 4230259"/>
                <a:gd name="connsiteX2" fmla="*/ 4758585 w 4759274"/>
                <a:gd name="connsiteY2" fmla="*/ 31962 h 4230259"/>
                <a:gd name="connsiteX3" fmla="*/ 4758152 w 4759274"/>
                <a:gd name="connsiteY3" fmla="*/ 3491523 h 4230259"/>
                <a:gd name="connsiteX4" fmla="*/ 4758585 w 4759274"/>
                <a:gd name="connsiteY4" fmla="*/ 4230259 h 4230259"/>
                <a:gd name="connsiteX5" fmla="*/ 0 w 4759274"/>
                <a:gd name="connsiteY5" fmla="*/ 4230259 h 4230259"/>
                <a:gd name="connsiteX6" fmla="*/ 0 w 4759274"/>
                <a:gd name="connsiteY6" fmla="*/ 31962 h 4230259"/>
                <a:gd name="connsiteX0" fmla="*/ 0 w 4764944"/>
                <a:gd name="connsiteY0" fmla="*/ 31962 h 4230259"/>
                <a:gd name="connsiteX1" fmla="*/ 377581 w 4764944"/>
                <a:gd name="connsiteY1" fmla="*/ 0 h 4230259"/>
                <a:gd name="connsiteX2" fmla="*/ 4758585 w 4764944"/>
                <a:gd name="connsiteY2" fmla="*/ 31962 h 4230259"/>
                <a:gd name="connsiteX3" fmla="*/ 4758152 w 4764944"/>
                <a:gd name="connsiteY3" fmla="*/ 3491523 h 4230259"/>
                <a:gd name="connsiteX4" fmla="*/ 4758585 w 4764944"/>
                <a:gd name="connsiteY4" fmla="*/ 4230259 h 4230259"/>
                <a:gd name="connsiteX5" fmla="*/ 0 w 4764944"/>
                <a:gd name="connsiteY5" fmla="*/ 4230259 h 4230259"/>
                <a:gd name="connsiteX6" fmla="*/ 0 w 4764944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73813 w 4758585"/>
                <a:gd name="connsiteY4" fmla="*/ 403588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286545 w 4758585"/>
                <a:gd name="connsiteY4" fmla="*/ 3948621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3948621"/>
                <a:gd name="connsiteX1" fmla="*/ 377581 w 4758585"/>
                <a:gd name="connsiteY1" fmla="*/ 0 h 3948621"/>
                <a:gd name="connsiteX2" fmla="*/ 4758585 w 4758585"/>
                <a:gd name="connsiteY2" fmla="*/ 31962 h 3948621"/>
                <a:gd name="connsiteX3" fmla="*/ 4758152 w 4758585"/>
                <a:gd name="connsiteY3" fmla="*/ 3491523 h 3948621"/>
                <a:gd name="connsiteX4" fmla="*/ 4286545 w 4758585"/>
                <a:gd name="connsiteY4" fmla="*/ 3948621 h 3948621"/>
                <a:gd name="connsiteX5" fmla="*/ 0 w 4758585"/>
                <a:gd name="connsiteY5" fmla="*/ 31962 h 3948621"/>
                <a:gd name="connsiteX0" fmla="*/ 3908964 w 4381004"/>
                <a:gd name="connsiteY0" fmla="*/ 3948621 h 3948621"/>
                <a:gd name="connsiteX1" fmla="*/ 0 w 4381004"/>
                <a:gd name="connsiteY1" fmla="*/ 0 h 3948621"/>
                <a:gd name="connsiteX2" fmla="*/ 4381004 w 4381004"/>
                <a:gd name="connsiteY2" fmla="*/ 31962 h 3948621"/>
                <a:gd name="connsiteX3" fmla="*/ 4380571 w 4381004"/>
                <a:gd name="connsiteY3" fmla="*/ 3491523 h 3948621"/>
                <a:gd name="connsiteX4" fmla="*/ 3908964 w 4381004"/>
                <a:gd name="connsiteY4" fmla="*/ 3948621 h 39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004" h="3948621">
                  <a:moveTo>
                    <a:pt x="3908964" y="3948621"/>
                  </a:moveTo>
                  <a:lnTo>
                    <a:pt x="0" y="0"/>
                  </a:lnTo>
                  <a:lnTo>
                    <a:pt x="4381004" y="31962"/>
                  </a:lnTo>
                  <a:cubicBezTo>
                    <a:pt x="4375471" y="1185149"/>
                    <a:pt x="4378022" y="3494096"/>
                    <a:pt x="4380571" y="3491523"/>
                  </a:cubicBezTo>
                  <a:cubicBezTo>
                    <a:pt x="4394186" y="3508772"/>
                    <a:pt x="3903580" y="3943075"/>
                    <a:pt x="3908964" y="3948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sp>
        <p:nvSpPr>
          <p:cNvPr id="9" name="Rechteck 8"/>
          <p:cNvSpPr/>
          <p:nvPr/>
        </p:nvSpPr>
        <p:spPr>
          <a:xfrm rot="18900000">
            <a:off x="8407770" y="957110"/>
            <a:ext cx="1472460" cy="1439859"/>
          </a:xfrm>
          <a:custGeom>
            <a:avLst/>
            <a:gdLst>
              <a:gd name="connsiteX0" fmla="*/ 0 w 4758585"/>
              <a:gd name="connsiteY0" fmla="*/ 0 h 4198297"/>
              <a:gd name="connsiteX1" fmla="*/ 4758585 w 4758585"/>
              <a:gd name="connsiteY1" fmla="*/ 0 h 4198297"/>
              <a:gd name="connsiteX2" fmla="*/ 4758585 w 4758585"/>
              <a:gd name="connsiteY2" fmla="*/ 4198297 h 4198297"/>
              <a:gd name="connsiteX3" fmla="*/ 0 w 4758585"/>
              <a:gd name="connsiteY3" fmla="*/ 4198297 h 4198297"/>
              <a:gd name="connsiteX4" fmla="*/ 0 w 4758585"/>
              <a:gd name="connsiteY4" fmla="*/ 0 h 4198297"/>
              <a:gd name="connsiteX0" fmla="*/ 0 w 4758585"/>
              <a:gd name="connsiteY0" fmla="*/ 11872 h 4210169"/>
              <a:gd name="connsiteX1" fmla="*/ 1465574 w 4758585"/>
              <a:gd name="connsiteY1" fmla="*/ 0 h 4210169"/>
              <a:gd name="connsiteX2" fmla="*/ 4758585 w 4758585"/>
              <a:gd name="connsiteY2" fmla="*/ 11872 h 4210169"/>
              <a:gd name="connsiteX3" fmla="*/ 4758585 w 4758585"/>
              <a:gd name="connsiteY3" fmla="*/ 4210169 h 4210169"/>
              <a:gd name="connsiteX4" fmla="*/ 0 w 4758585"/>
              <a:gd name="connsiteY4" fmla="*/ 4210169 h 4210169"/>
              <a:gd name="connsiteX5" fmla="*/ 0 w 4758585"/>
              <a:gd name="connsiteY5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6886 w 4765471"/>
              <a:gd name="connsiteY4" fmla="*/ 4210169 h 4210169"/>
              <a:gd name="connsiteX5" fmla="*/ 0 w 4765471"/>
              <a:gd name="connsiteY5" fmla="*/ 1439859 h 4210169"/>
              <a:gd name="connsiteX6" fmla="*/ 6886 w 4765471"/>
              <a:gd name="connsiteY6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0 w 4765471"/>
              <a:gd name="connsiteY4" fmla="*/ 1439859 h 4210169"/>
              <a:gd name="connsiteX5" fmla="*/ 6886 w 4765471"/>
              <a:gd name="connsiteY5" fmla="*/ 11872 h 4210169"/>
              <a:gd name="connsiteX0" fmla="*/ 6886 w 4765471"/>
              <a:gd name="connsiteY0" fmla="*/ 11872 h 1439859"/>
              <a:gd name="connsiteX1" fmla="*/ 1472460 w 4765471"/>
              <a:gd name="connsiteY1" fmla="*/ 0 h 1439859"/>
              <a:gd name="connsiteX2" fmla="*/ 4765471 w 4765471"/>
              <a:gd name="connsiteY2" fmla="*/ 11872 h 1439859"/>
              <a:gd name="connsiteX3" fmla="*/ 0 w 4765471"/>
              <a:gd name="connsiteY3" fmla="*/ 1439859 h 1439859"/>
              <a:gd name="connsiteX4" fmla="*/ 6886 w 4765471"/>
              <a:gd name="connsiteY4" fmla="*/ 11872 h 1439859"/>
              <a:gd name="connsiteX0" fmla="*/ 6886 w 1472460"/>
              <a:gd name="connsiteY0" fmla="*/ 11872 h 1439859"/>
              <a:gd name="connsiteX1" fmla="*/ 1472460 w 1472460"/>
              <a:gd name="connsiteY1" fmla="*/ 0 h 1439859"/>
              <a:gd name="connsiteX2" fmla="*/ 0 w 1472460"/>
              <a:gd name="connsiteY2" fmla="*/ 1439859 h 1439859"/>
              <a:gd name="connsiteX3" fmla="*/ 6886 w 1472460"/>
              <a:gd name="connsiteY3" fmla="*/ 11872 h 14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2460" h="1439859">
                <a:moveTo>
                  <a:pt x="6886" y="11872"/>
                </a:moveTo>
                <a:lnTo>
                  <a:pt x="1472460" y="0"/>
                </a:lnTo>
                <a:lnTo>
                  <a:pt x="0" y="1439859"/>
                </a:lnTo>
                <a:cubicBezTo>
                  <a:pt x="2295" y="963863"/>
                  <a:pt x="4591" y="487868"/>
                  <a:pt x="6886" y="1187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11" name="Gerade Verbindung 10"/>
          <p:cNvCxnSpPr/>
          <p:nvPr/>
        </p:nvCxnSpPr>
        <p:spPr>
          <a:xfrm>
            <a:off x="0" y="2094213"/>
            <a:ext cx="3941379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mirrors.creativecommons.org/presskit/buttons/88x31/png/by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60" y="6028315"/>
            <a:ext cx="1207833" cy="42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hlinkClick r:id="rId6"/>
          </p:cNvPr>
          <p:cNvSpPr txBox="1"/>
          <p:nvPr/>
        </p:nvSpPr>
        <p:spPr>
          <a:xfrm>
            <a:off x="593425" y="6522667"/>
            <a:ext cx="2283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noProof="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Reiner Lemoine Institut</a:t>
            </a:r>
            <a:endParaRPr lang="de-DE" sz="1200" noProof="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3" name="Titel 3"/>
          <p:cNvSpPr txBox="1">
            <a:spLocks/>
          </p:cNvSpPr>
          <p:nvPr/>
        </p:nvSpPr>
        <p:spPr>
          <a:xfrm>
            <a:off x="797144" y="1219201"/>
            <a:ext cx="4354959" cy="2866022"/>
          </a:xfrm>
          <a:prstGeom prst="rect">
            <a:avLst/>
          </a:prstGeom>
        </p:spPr>
        <p:txBody>
          <a:bodyPr vert="horz" lIns="0" tIns="0" rIns="91440" bIns="45720" rtlCol="0" anchor="t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b="0" dirty="0" err="1" smtClean="0"/>
              <a:t>Oemof</a:t>
            </a:r>
            <a:r>
              <a:rPr lang="en-US" b="0" dirty="0" smtClean="0"/>
              <a:t> </a:t>
            </a:r>
            <a:br>
              <a:rPr lang="en-US" b="0" dirty="0" smtClean="0"/>
            </a:br>
            <a:r>
              <a:rPr lang="en-US" b="0" dirty="0" smtClean="0"/>
              <a:t>Workshop Week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			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800" dirty="0" smtClean="0"/>
              <a:t>Workshop review</a:t>
            </a:r>
            <a:endParaRPr 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54645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Introducing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1470056" y="2531772"/>
            <a:ext cx="6016594" cy="206972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de-DE" sz="3200" b="1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Summarizing</a:t>
            </a:r>
            <a:r>
              <a:rPr lang="de-DE" sz="3200" b="1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b="1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the</a:t>
            </a:r>
            <a:r>
              <a:rPr lang="de-DE" sz="3200" b="1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b="1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workshop</a:t>
            </a:r>
            <a:endParaRPr lang="de-DE" sz="3200" dirty="0" smtClean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68761" y="5773161"/>
            <a:ext cx="82064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All workshop contents at: </a:t>
            </a:r>
            <a:r>
              <a:rPr lang="en-GB" sz="2000" dirty="0" smtClean="0">
                <a:hlinkClick r:id="rId3"/>
              </a:rPr>
              <a:t>https</a:t>
            </a:r>
            <a:r>
              <a:rPr lang="en-GB" sz="2000" dirty="0">
                <a:hlinkClick r:id="rId3"/>
              </a:rPr>
              <a:t>://</a:t>
            </a:r>
            <a:r>
              <a:rPr lang="en-GB" sz="2000" dirty="0" smtClean="0">
                <a:hlinkClick r:id="rId3"/>
              </a:rPr>
              <a:t>github.com/smartie2076/oemof_workshop</a:t>
            </a:r>
            <a:endParaRPr lang="en-GB" sz="2000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1403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noProof="0" dirty="0" smtClean="0"/>
              <a:t>Learning outcomes of the week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/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</a:t>
            </a:r>
            <a:r>
              <a:rPr lang="en-US" dirty="0" smtClean="0"/>
              <a:t>20, </a:t>
            </a:r>
            <a:r>
              <a:rPr lang="en-US" dirty="0" smtClean="0"/>
              <a:t>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111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 smtClean="0"/>
              <a:t>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think</a:t>
            </a:r>
            <a:r>
              <a:rPr lang="de-DE" dirty="0" smtClean="0"/>
              <a:t> all </a:t>
            </a:r>
            <a:r>
              <a:rPr lang="de-DE" dirty="0" err="1" smtClean="0"/>
              <a:t>questions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workshop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answered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did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like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programme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Was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too</a:t>
            </a:r>
            <a:r>
              <a:rPr lang="de-DE" dirty="0" smtClean="0"/>
              <a:t> </a:t>
            </a:r>
            <a:r>
              <a:rPr lang="de-DE" dirty="0" err="1" smtClean="0"/>
              <a:t>much</a:t>
            </a:r>
            <a:r>
              <a:rPr lang="de-DE" dirty="0" smtClean="0"/>
              <a:t>, </a:t>
            </a:r>
            <a:r>
              <a:rPr lang="de-DE" dirty="0" err="1" smtClean="0"/>
              <a:t>to</a:t>
            </a:r>
            <a:r>
              <a:rPr lang="de-DE" dirty="0" smtClean="0"/>
              <a:t> intensive?</a:t>
            </a:r>
          </a:p>
          <a:p>
            <a:pPr lvl="1"/>
            <a:r>
              <a:rPr lang="de-DE" dirty="0" smtClean="0"/>
              <a:t>Was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pacing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feel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able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projects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sessions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worst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sessions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missing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personal </a:t>
            </a:r>
            <a:r>
              <a:rPr lang="de-DE" dirty="0" err="1" smtClean="0"/>
              <a:t>feedback</a:t>
            </a:r>
            <a:r>
              <a:rPr lang="de-DE" dirty="0" smtClean="0"/>
              <a:t> on </a:t>
            </a:r>
            <a:r>
              <a:rPr lang="de-DE" dirty="0" err="1" smtClean="0"/>
              <a:t>my</a:t>
            </a:r>
            <a:r>
              <a:rPr lang="de-DE" dirty="0" smtClean="0"/>
              <a:t> „style“?</a:t>
            </a:r>
          </a:p>
          <a:p>
            <a:pPr lvl="1"/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Time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feedback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49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002E50"/>
                </a:solidFill>
              </a:rPr>
              <a:t>Reiner Lemoine Institut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>
                <a:solidFill>
                  <a:srgbClr val="002E50"/>
                </a:solidFill>
              </a:rPr>
              <a:pPr/>
              <a:t>4</a:t>
            </a:fld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5069540" y="4472325"/>
            <a:ext cx="3590365" cy="1641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Tel: </a:t>
            </a: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 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+</a:t>
            </a: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49 (0)30 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1208 434 0 </a:t>
            </a:r>
            <a:endParaRPr sz="18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E-Mail: 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sarah.berendes@rl-institut.de</a:t>
            </a:r>
            <a:endParaRPr sz="18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Web: 	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http</a:t>
            </a: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://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www.rl-institut.de</a:t>
            </a: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Twitter:   @</a:t>
            </a:r>
            <a:r>
              <a:rPr lang="de-DE" sz="1800" dirty="0" err="1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rl_institut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endParaRPr sz="18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39" y="3469381"/>
            <a:ext cx="1022342" cy="90592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77316" y="4101254"/>
            <a:ext cx="289103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000" b="1" dirty="0" smtClean="0">
                <a:solidFill>
                  <a:srgbClr val="002E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License</a:t>
            </a:r>
            <a:endParaRPr lang="en-US" sz="2000" b="1" dirty="0">
              <a:solidFill>
                <a:srgbClr val="002E5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60748" y="4480105"/>
            <a:ext cx="4263447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Except where otherwise noted, this work and its content (texts and illustrations) are licensed under the </a:t>
            </a:r>
            <a:r>
              <a:rPr lang="en-US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Attribution </a:t>
            </a: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4.0 International (CC BY 4.0)</a:t>
            </a:r>
          </a:p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See license text for further information.</a:t>
            </a:r>
            <a:endParaRPr lang="de-DE"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6" name="Picture 2" descr="https://mirrors.creativecommons.org/presskit/buttons/88x31/png/by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99" y="3543430"/>
            <a:ext cx="1346350" cy="47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628650" y="1523934"/>
            <a:ext cx="7902198" cy="69455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sz="2800" i="0" dirty="0" smtClean="0"/>
              <a:t>THANK YOU FOR YOUR ATTENTION !</a:t>
            </a:r>
          </a:p>
          <a:p>
            <a:endParaRPr lang="en-US" sz="2800" i="0" dirty="0" smtClean="0"/>
          </a:p>
          <a:p>
            <a:r>
              <a:rPr lang="en-US" sz="2000" i="0" dirty="0" smtClean="0">
                <a:solidFill>
                  <a:srgbClr val="002060"/>
                </a:solidFill>
              </a:rPr>
              <a:t>How to follow </a:t>
            </a:r>
            <a:r>
              <a:rPr lang="en-US" sz="2000" i="0" dirty="0" err="1" smtClean="0">
                <a:solidFill>
                  <a:srgbClr val="002060"/>
                </a:solidFill>
              </a:rPr>
              <a:t>Oemof’s</a:t>
            </a:r>
            <a:r>
              <a:rPr lang="en-US" sz="2000" i="0" dirty="0" smtClean="0">
                <a:solidFill>
                  <a:srgbClr val="002060"/>
                </a:solidFill>
              </a:rPr>
              <a:t> activities?</a:t>
            </a: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Website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://oemof.org/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err="1" smtClean="0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://github.com/oemof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Or join our mailing list!</a:t>
            </a:r>
            <a:endParaRPr lang="en-US" b="0" i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Datumsplatzhalter 2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smtClean="0">
                <a:solidFill>
                  <a:srgbClr val="002E50"/>
                </a:solidFill>
              </a:rPr>
              <a:t>October 9, 2018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71659" y="6046348"/>
            <a:ext cx="8069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Please quote as: “PRESENTATION TITLE” </a:t>
            </a:r>
            <a:r>
              <a:rPr lang="en-GB" sz="1400" dirty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5"/>
              </a:rPr>
              <a:t>Reiner Lemoine Institut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|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6"/>
              </a:rPr>
              <a:t>CC BY 4.0 </a:t>
            </a:r>
            <a:endParaRPr lang="en-GB" sz="14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4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3_ENGLISH_OpenSource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_4_3" id="{FBB040BC-78F6-8047-8D44-08711A1B9F84}" vid="{E7A8DE59-E638-5942-AB3F-922B1F06AE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4_3_ENGLISH_OpenSource</Template>
  <TotalTime>0</TotalTime>
  <Words>286</Words>
  <Application>Microsoft Office PowerPoint</Application>
  <PresentationFormat>Bildschirmpräsentation (4:3)</PresentationFormat>
  <Paragraphs>55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4" baseType="lpstr">
      <vt:lpstr>Arial</vt:lpstr>
      <vt:lpstr>Calibri</vt:lpstr>
      <vt:lpstr>LucidaGrande</vt:lpstr>
      <vt:lpstr>Roboto</vt:lpstr>
      <vt:lpstr>Roboto Light</vt:lpstr>
      <vt:lpstr>Roboto Medium</vt:lpstr>
      <vt:lpstr>Wingdings</vt:lpstr>
      <vt:lpstr>Wingdings 3</vt:lpstr>
      <vt:lpstr>4_3_ENGLISH_OpenSource</vt:lpstr>
      <vt:lpstr>PowerPoint-Präsentation</vt:lpstr>
      <vt:lpstr>Introducing words</vt:lpstr>
      <vt:lpstr>Learning outcomes of the week</vt:lpstr>
      <vt:lpstr>Time for feedback</vt:lpstr>
      <vt:lpstr>PowerPoint-Präsentation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energy modelling framework (oemof)</dc:title>
  <dc:creator>Sarah Berendes</dc:creator>
  <cp:lastModifiedBy>Martha Hoffmann</cp:lastModifiedBy>
  <cp:revision>26</cp:revision>
  <cp:lastPrinted>2017-12-10T08:48:30Z</cp:lastPrinted>
  <dcterms:created xsi:type="dcterms:W3CDTF">2018-10-08T09:51:01Z</dcterms:created>
  <dcterms:modified xsi:type="dcterms:W3CDTF">2019-09-20T06:04:28Z</dcterms:modified>
</cp:coreProperties>
</file>