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31"/>
  </p:notesMasterIdLst>
  <p:sldIdLst>
    <p:sldId id="262" r:id="rId2"/>
    <p:sldId id="332" r:id="rId3"/>
    <p:sldId id="326" r:id="rId4"/>
    <p:sldId id="341" r:id="rId5"/>
    <p:sldId id="338" r:id="rId6"/>
    <p:sldId id="333" r:id="rId7"/>
    <p:sldId id="355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34" r:id="rId17"/>
    <p:sldId id="353" r:id="rId18"/>
    <p:sldId id="351" r:id="rId19"/>
    <p:sldId id="354" r:id="rId20"/>
    <p:sldId id="352" r:id="rId21"/>
    <p:sldId id="335" r:id="rId22"/>
    <p:sldId id="356" r:id="rId23"/>
    <p:sldId id="358" r:id="rId24"/>
    <p:sldId id="336" r:id="rId25"/>
    <p:sldId id="359" r:id="rId26"/>
    <p:sldId id="360" r:id="rId27"/>
    <p:sldId id="361" r:id="rId28"/>
    <p:sldId id="362" r:id="rId29"/>
    <p:sldId id="302" r:id="rId30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9" autoAdjust="0"/>
    <p:restoredTop sz="94629" autoAdjust="0"/>
  </p:normalViewPr>
  <p:slideViewPr>
    <p:cSldViewPr snapToGrid="0" snapToObjects="1">
      <p:cViewPr varScale="1">
        <p:scale>
          <a:sx n="65" d="100"/>
          <a:sy n="65" d="100"/>
        </p:scale>
        <p:origin x="100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 custLinFactNeighborY="1233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99B1E2E9-05C1-42CF-ADC7-707C5720F23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EF99E6A0-8AF9-4709-B90C-989D0DDE7636}" type="parTrans" cxnId="{2BFB1F17-CF95-44D7-BCAE-3940EF28803A}">
      <dgm:prSet/>
      <dgm:spPr/>
      <dgm:t>
        <a:bodyPr/>
        <a:lstStyle/>
        <a:p>
          <a:endParaRPr lang="de-DE" sz="1200"/>
        </a:p>
      </dgm:t>
    </dgm:pt>
    <dgm:pt modelId="{01B7E39F-9E0C-46BD-8CE1-4F572EC20B84}" type="sibTrans" cxnId="{2BFB1F17-CF95-44D7-BCAE-3940EF28803A}">
      <dgm:prSet/>
      <dgm:spPr/>
      <dgm:t>
        <a:bodyPr/>
        <a:lstStyle/>
        <a:p>
          <a:endParaRPr lang="de-DE" sz="1200"/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DDE99604-2609-42DB-8365-3BFB5C55B2DA}" type="pres">
      <dgm:prSet presAssocID="{99B1E2E9-05C1-42CF-ADC7-707C5720F23D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F8D70C3-9E3A-424A-8010-9C77CE7EEAF2}" type="pres">
      <dgm:prSet presAssocID="{99B1E2E9-05C1-42CF-ADC7-707C5720F23D}" presName="accent_5" presStyleCnt="0"/>
      <dgm:spPr/>
    </dgm:pt>
    <dgm:pt modelId="{789B16A4-6702-4D8A-8B3A-9A68C1617B77}" type="pres">
      <dgm:prSet presAssocID="{99B1E2E9-05C1-42CF-ADC7-707C5720F23D}" presName="accentRepeatNode" presStyleLbl="solidFgAcc1" presStyleIdx="4" presStyleCnt="5"/>
      <dgm:spPr>
        <a:solidFill>
          <a:schemeClr val="bg1">
            <a:lumMod val="50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F5FCF5FC-635B-4171-9B1B-066190ECE521}" type="presOf" srcId="{D016C784-A624-4B5D-8D93-96F8437C6913}" destId="{AE111450-2127-4B78-BB35-4B9C56F44C7A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8A0C9B05-D5EF-4E81-965A-374947E8A135}" type="presOf" srcId="{AC45A8E1-22C5-4ED3-8B4C-E4A1538E11B7}" destId="{6E0B8608-9CAE-4B83-B0A5-3D7FDC6E258F}" srcOrd="0" destOrd="0" presId="urn:microsoft.com/office/officeart/2008/layout/VerticalCurvedList"/>
    <dgm:cxn modelId="{79EF27EB-1787-424A-9652-7FE14C031E53}" type="presOf" srcId="{03DD70EB-6644-43E5-95A2-110AFC32452D}" destId="{8091B3EC-F3D9-4F4E-A795-EEAD0508367B}" srcOrd="0" destOrd="0" presId="urn:microsoft.com/office/officeart/2008/layout/VerticalCurvedList"/>
    <dgm:cxn modelId="{2BFB1F17-CF95-44D7-BCAE-3940EF28803A}" srcId="{B6813A49-D63D-4CB6-BD9E-8210BEF8732B}" destId="{99B1E2E9-05C1-42CF-ADC7-707C5720F23D}" srcOrd="4" destOrd="0" parTransId="{EF99E6A0-8AF9-4709-B90C-989D0DDE7636}" sibTransId="{01B7E39F-9E0C-46BD-8CE1-4F572EC20B84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DEF4DF44-823A-4036-904F-FE28DEBE351D}" type="presOf" srcId="{B6813A49-D63D-4CB6-BD9E-8210BEF8732B}" destId="{BC20CBC0-BDED-4852-95E4-D74383D57390}" srcOrd="0" destOrd="0" presId="urn:microsoft.com/office/officeart/2008/layout/VerticalCurvedList"/>
    <dgm:cxn modelId="{A92F9ED9-5496-4400-BFF8-0AB01A7483CB}" type="presOf" srcId="{A38D9F13-4DB4-4AA3-BDCE-F486F77FD89A}" destId="{8EDBD1FC-5635-4256-9843-C4F21D5D2987}" srcOrd="0" destOrd="0" presId="urn:microsoft.com/office/officeart/2008/layout/VerticalCurvedList"/>
    <dgm:cxn modelId="{1E3F61D5-026A-485B-BA40-4E73FC835E70}" type="presOf" srcId="{99B1E2E9-05C1-42CF-ADC7-707C5720F23D}" destId="{DDE99604-2609-42DB-8365-3BFB5C55B2DA}" srcOrd="0" destOrd="0" presId="urn:microsoft.com/office/officeart/2008/layout/VerticalCurvedList"/>
    <dgm:cxn modelId="{92AC53CF-9701-4647-BEBC-9D92BA52D014}" type="presOf" srcId="{110DCD61-7C94-40F4-98E1-A21CE67E7F0E}" destId="{100E8889-8820-4F40-BD92-5CA8010DB304}" srcOrd="0" destOrd="0" presId="urn:microsoft.com/office/officeart/2008/layout/VerticalCurvedList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2D503F12-40A6-40CF-8B4F-DA151347AA99}" type="presParOf" srcId="{BC20CBC0-BDED-4852-95E4-D74383D57390}" destId="{4DEE34CD-9E05-4EAE-892E-DCDFE68F18C2}" srcOrd="0" destOrd="0" presId="urn:microsoft.com/office/officeart/2008/layout/VerticalCurvedList"/>
    <dgm:cxn modelId="{F905A33A-CA04-4E82-A5E5-351DAAF097C0}" type="presParOf" srcId="{4DEE34CD-9E05-4EAE-892E-DCDFE68F18C2}" destId="{D0882D72-27DE-4720-B7F6-18E7B6AF2050}" srcOrd="0" destOrd="0" presId="urn:microsoft.com/office/officeart/2008/layout/VerticalCurvedList"/>
    <dgm:cxn modelId="{E800E529-265B-4B77-A74E-5E11D25487A1}" type="presParOf" srcId="{D0882D72-27DE-4720-B7F6-18E7B6AF2050}" destId="{0FA0DB12-2E83-47D1-9317-A5196229707F}" srcOrd="0" destOrd="0" presId="urn:microsoft.com/office/officeart/2008/layout/VerticalCurvedList"/>
    <dgm:cxn modelId="{BF104BCF-812E-4925-AD8D-C9A2E0086BD4}" type="presParOf" srcId="{D0882D72-27DE-4720-B7F6-18E7B6AF2050}" destId="{100E8889-8820-4F40-BD92-5CA8010DB304}" srcOrd="1" destOrd="0" presId="urn:microsoft.com/office/officeart/2008/layout/VerticalCurvedList"/>
    <dgm:cxn modelId="{76C61991-9BF1-44EE-A7EB-17E561419A74}" type="presParOf" srcId="{D0882D72-27DE-4720-B7F6-18E7B6AF2050}" destId="{5D2F7B7E-4CBA-4AFE-B1BC-1294C2CED026}" srcOrd="2" destOrd="0" presId="urn:microsoft.com/office/officeart/2008/layout/VerticalCurvedList"/>
    <dgm:cxn modelId="{74C1817A-1B8E-4940-BC9D-8CEC053CE010}" type="presParOf" srcId="{D0882D72-27DE-4720-B7F6-18E7B6AF2050}" destId="{C956D72E-AB0A-486A-88F8-17287E77C9C0}" srcOrd="3" destOrd="0" presId="urn:microsoft.com/office/officeart/2008/layout/VerticalCurvedList"/>
    <dgm:cxn modelId="{DB711D17-F17C-4B42-A76C-8AD01B3B9F5F}" type="presParOf" srcId="{4DEE34CD-9E05-4EAE-892E-DCDFE68F18C2}" destId="{6E0B8608-9CAE-4B83-B0A5-3D7FDC6E258F}" srcOrd="1" destOrd="0" presId="urn:microsoft.com/office/officeart/2008/layout/VerticalCurvedList"/>
    <dgm:cxn modelId="{049190E8-F22D-4666-89B5-75AD0DDE3D29}" type="presParOf" srcId="{4DEE34CD-9E05-4EAE-892E-DCDFE68F18C2}" destId="{7F31CEDD-5211-4547-8C06-32D406D2A2F9}" srcOrd="2" destOrd="0" presId="urn:microsoft.com/office/officeart/2008/layout/VerticalCurvedList"/>
    <dgm:cxn modelId="{F2F55D4D-A183-423E-9F8E-50C6D7A69FCA}" type="presParOf" srcId="{7F31CEDD-5211-4547-8C06-32D406D2A2F9}" destId="{CBFD9BEF-2C29-47DC-A1E5-B34CEE2B2C9E}" srcOrd="0" destOrd="0" presId="urn:microsoft.com/office/officeart/2008/layout/VerticalCurvedList"/>
    <dgm:cxn modelId="{3F8BF8A8-C9C6-46E0-A685-20C64369C64F}" type="presParOf" srcId="{4DEE34CD-9E05-4EAE-892E-DCDFE68F18C2}" destId="{8091B3EC-F3D9-4F4E-A795-EEAD0508367B}" srcOrd="3" destOrd="0" presId="urn:microsoft.com/office/officeart/2008/layout/VerticalCurvedList"/>
    <dgm:cxn modelId="{9C1E1B9B-ED92-4DD2-84C9-D095057C26DD}" type="presParOf" srcId="{4DEE34CD-9E05-4EAE-892E-DCDFE68F18C2}" destId="{57E70E6B-7E57-4E6D-B867-6ED9A7569E0C}" srcOrd="4" destOrd="0" presId="urn:microsoft.com/office/officeart/2008/layout/VerticalCurvedList"/>
    <dgm:cxn modelId="{F8447A78-1739-405F-9BB3-0EA0D3A6B010}" type="presParOf" srcId="{57E70E6B-7E57-4E6D-B867-6ED9A7569E0C}" destId="{1952247A-4821-407F-B013-EEEB39F88C78}" srcOrd="0" destOrd="0" presId="urn:microsoft.com/office/officeart/2008/layout/VerticalCurvedList"/>
    <dgm:cxn modelId="{28205783-472E-4353-9F2B-09062ADC7BBC}" type="presParOf" srcId="{4DEE34CD-9E05-4EAE-892E-DCDFE68F18C2}" destId="{8EDBD1FC-5635-4256-9843-C4F21D5D2987}" srcOrd="5" destOrd="0" presId="urn:microsoft.com/office/officeart/2008/layout/VerticalCurvedList"/>
    <dgm:cxn modelId="{62B41D1E-CD73-498F-8209-F5E6BB3B3682}" type="presParOf" srcId="{4DEE34CD-9E05-4EAE-892E-DCDFE68F18C2}" destId="{C676FEF8-FF84-479F-B110-DB12CCB468A2}" srcOrd="6" destOrd="0" presId="urn:microsoft.com/office/officeart/2008/layout/VerticalCurvedList"/>
    <dgm:cxn modelId="{F641432F-006B-4617-BE9D-97D374FCF7F5}" type="presParOf" srcId="{C676FEF8-FF84-479F-B110-DB12CCB468A2}" destId="{86FC79F2-DF18-487D-B562-E3BFD33701AF}" srcOrd="0" destOrd="0" presId="urn:microsoft.com/office/officeart/2008/layout/VerticalCurvedList"/>
    <dgm:cxn modelId="{45623209-11E0-437A-8B94-7C1BC6691400}" type="presParOf" srcId="{4DEE34CD-9E05-4EAE-892E-DCDFE68F18C2}" destId="{AE111450-2127-4B78-BB35-4B9C56F44C7A}" srcOrd="7" destOrd="0" presId="urn:microsoft.com/office/officeart/2008/layout/VerticalCurvedList"/>
    <dgm:cxn modelId="{61F77702-BFE5-4947-8B78-EC4CB13DAF4F}" type="presParOf" srcId="{4DEE34CD-9E05-4EAE-892E-DCDFE68F18C2}" destId="{C4DFD25E-FF3A-4F13-A836-3D78AEBBCC2E}" srcOrd="8" destOrd="0" presId="urn:microsoft.com/office/officeart/2008/layout/VerticalCurvedList"/>
    <dgm:cxn modelId="{6A5FDCDF-0214-484E-B6CE-E487487A3EB7}" type="presParOf" srcId="{C4DFD25E-FF3A-4F13-A836-3D78AEBBCC2E}" destId="{0013BDED-379B-4FE3-86B6-E90587A69C4D}" srcOrd="0" destOrd="0" presId="urn:microsoft.com/office/officeart/2008/layout/VerticalCurvedList"/>
    <dgm:cxn modelId="{63E5ADF0-78B1-41DF-B4A8-40698766AA01}" type="presParOf" srcId="{4DEE34CD-9E05-4EAE-892E-DCDFE68F18C2}" destId="{DDE99604-2609-42DB-8365-3BFB5C55B2DA}" srcOrd="9" destOrd="0" presId="urn:microsoft.com/office/officeart/2008/layout/VerticalCurvedList"/>
    <dgm:cxn modelId="{3C2143C5-4057-4D33-A07D-283EF6390390}" type="presParOf" srcId="{4DEE34CD-9E05-4EAE-892E-DCDFE68F18C2}" destId="{5F8D70C3-9E3A-424A-8010-9C77CE7EEAF2}" srcOrd="10" destOrd="0" presId="urn:microsoft.com/office/officeart/2008/layout/VerticalCurvedList"/>
    <dgm:cxn modelId="{F7FA5B7C-C380-4D24-94FF-0B643A7B5B21}" type="presParOf" srcId="{5F8D70C3-9E3A-424A-8010-9C77CE7EEAF2}" destId="{789B16A4-6702-4D8A-8B3A-9A68C1617B77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6142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Introduction to linear optimization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Linear equation systems of </a:t>
          </a:r>
          <a:r>
            <a:rPr lang="en-GB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GB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In-build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Introducing own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9604-2609-42DB-8365-3BFB5C55B2DA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Further examples for constraints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789B16A4-6702-4D8A-8B3A-9A68C1617B77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17.09.2019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09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027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7886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18, 2019</a:t>
            </a:r>
            <a:endParaRPr lang="x-non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18,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hyperlink" Target="Day_3_Custom_Constraints_for_Oemo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Day_3_Custom_Constraints_for_Oemof/3_LP_general_example.ipynb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hyperlink" Target="Day_3_Custom_Constraints_for_Oemo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Session 4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18.09.2019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Constraints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oemof</a:t>
            </a:r>
            <a:r>
              <a:rPr lang="de-DE" dirty="0"/>
              <a:t> – </a:t>
            </a:r>
            <a:r>
              <a:rPr lang="de-DE" dirty="0" err="1"/>
              <a:t>Objective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Oemof</a:t>
            </a:r>
            <a:r>
              <a:rPr lang="de-DE" sz="2400" dirty="0" smtClean="0"/>
              <a:t> </a:t>
            </a:r>
            <a:r>
              <a:rPr lang="de-DE" sz="2400" dirty="0" err="1" smtClean="0"/>
              <a:t>generates</a:t>
            </a:r>
            <a:r>
              <a:rPr lang="de-DE" sz="2400" dirty="0" smtClean="0"/>
              <a:t> a linear </a:t>
            </a:r>
            <a:r>
              <a:rPr lang="de-DE" sz="2400" dirty="0" err="1" smtClean="0"/>
              <a:t>equation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describing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energy</a:t>
            </a:r>
            <a:r>
              <a:rPr lang="de-DE" sz="2400" dirty="0" smtClean="0"/>
              <a:t> </a:t>
            </a:r>
            <a:r>
              <a:rPr lang="de-DE" sz="2400" dirty="0" err="1" smtClean="0"/>
              <a:t>system</a:t>
            </a:r>
            <a:r>
              <a:rPr lang="de-DE" sz="2400" dirty="0" smtClean="0"/>
              <a:t> </a:t>
            </a:r>
            <a:r>
              <a:rPr lang="de-DE" sz="2400" dirty="0" err="1" smtClean="0"/>
              <a:t>model</a:t>
            </a:r>
            <a:endParaRPr lang="de-DE" sz="2400" dirty="0" smtClean="0"/>
          </a:p>
          <a:p>
            <a:r>
              <a:rPr lang="de-DE" sz="2400" dirty="0" err="1" smtClean="0"/>
              <a:t>Solves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minimal </a:t>
            </a:r>
            <a:r>
              <a:rPr lang="de-DE" sz="2400" dirty="0" err="1" smtClean="0"/>
              <a:t>objective</a:t>
            </a:r>
            <a:r>
              <a:rPr lang="de-DE" sz="2400" dirty="0" smtClean="0"/>
              <a:t> </a:t>
            </a:r>
            <a:r>
              <a:rPr lang="de-DE" sz="2400" dirty="0" err="1" smtClean="0"/>
              <a:t>value</a:t>
            </a:r>
            <a:r>
              <a:rPr lang="de-DE" sz="2400" dirty="0" smtClean="0"/>
              <a:t> (</a:t>
            </a:r>
            <a:r>
              <a:rPr lang="de-DE" sz="2400" dirty="0" err="1" smtClean="0"/>
              <a:t>costs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Target </a:t>
            </a:r>
            <a:r>
              <a:rPr lang="de-DE" sz="2400" dirty="0" err="1" smtClean="0"/>
              <a:t>function</a:t>
            </a:r>
            <a:r>
              <a:rPr lang="de-DE" sz="2400" dirty="0" smtClean="0"/>
              <a:t>:</a:t>
            </a:r>
            <a:endParaRPr lang="en-GB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53"/>
          <a:stretch/>
        </p:blipFill>
        <p:spPr bwMode="auto">
          <a:xfrm>
            <a:off x="277807" y="3362626"/>
            <a:ext cx="8640961" cy="634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08" y="4073986"/>
            <a:ext cx="3742928" cy="7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126" y="4452421"/>
            <a:ext cx="4550643" cy="1925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0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objective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minimized</a:t>
            </a:r>
            <a:r>
              <a:rPr lang="de-DE" dirty="0" smtClean="0"/>
              <a:t>: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</a:t>
            </a:r>
            <a:r>
              <a:rPr lang="de-DE" dirty="0" err="1" smtClean="0"/>
              <a:t>Objective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2399071" y="3834581"/>
            <a:ext cx="23167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Image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investment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04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Vertikaler Textplatzhalter 1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Each </a:t>
                </a:r>
                <a:r>
                  <a:rPr lang="de-DE" dirty="0" err="1" smtClean="0"/>
                  <a:t>bus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default</a:t>
                </a:r>
                <a:r>
                  <a:rPr lang="de-DE" dirty="0"/>
                  <a:t> </a:t>
                </a:r>
                <a:r>
                  <a:rPr lang="de-DE" dirty="0" err="1" smtClean="0"/>
                  <a:t>balanced</a:t>
                </a:r>
                <a:r>
                  <a:rPr lang="de-DE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𝑖𝑛𝑝𝑢𝑡𝑠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𝑜𝑢𝑡𝑝𝑢𝑡𝑠</m:t>
                            </m:r>
                          </m:e>
                        </m:nary>
                      </m:e>
                    </m:nary>
                    <m:r>
                      <m:rPr>
                        <m:nor/>
                      </m:rPr>
                      <a:rPr lang="de-DE" dirty="0"/>
                      <m:t> 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Ie</a:t>
                </a:r>
                <a:r>
                  <a:rPr lang="de-DE" dirty="0" smtClean="0"/>
                  <a:t>.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energy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lost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generated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nowhere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Can </a:t>
                </a:r>
                <a:r>
                  <a:rPr lang="de-DE" dirty="0" err="1" smtClean="0"/>
                  <a:t>require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shortage</a:t>
                </a:r>
                <a:r>
                  <a:rPr lang="de-DE" dirty="0" smtClean="0"/>
                  <a:t>“-Source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excess</a:t>
                </a:r>
                <a:r>
                  <a:rPr lang="de-DE" dirty="0" smtClean="0"/>
                  <a:t>“-Sink</a:t>
                </a:r>
              </a:p>
            </p:txBody>
          </p:sp>
        </mc:Choice>
        <mc:Fallback>
          <p:sp>
            <p:nvSpPr>
              <p:cNvPr id="2" name="Vertikaler 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082" t="-6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Bus </a:t>
            </a:r>
            <a:r>
              <a:rPr lang="de-DE" dirty="0" err="1" smtClean="0"/>
              <a:t>balances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3215148" y="4100052"/>
            <a:ext cx="20840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Image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bus</a:t>
            </a:r>
            <a:r>
              <a:rPr lang="de-DE" dirty="0" smtClean="0"/>
              <a:t> </a:t>
            </a:r>
            <a:r>
              <a:rPr lang="de-DE" dirty="0" err="1" smtClean="0"/>
              <a:t>balance</a:t>
            </a:r>
            <a:r>
              <a:rPr lang="de-DE" dirty="0" smtClean="0"/>
              <a:t> easy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7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Vertikaler Textplatzhalter 1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Each </a:t>
                </a:r>
                <a:r>
                  <a:rPr lang="de-DE" dirty="0" err="1" smtClean="0"/>
                  <a:t>bus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default</a:t>
                </a:r>
                <a:r>
                  <a:rPr lang="de-DE" dirty="0"/>
                  <a:t> </a:t>
                </a:r>
                <a:r>
                  <a:rPr lang="de-DE" dirty="0" err="1" smtClean="0"/>
                  <a:t>balanced</a:t>
                </a:r>
                <a:r>
                  <a:rPr lang="de-DE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𝑖𝑛𝑝𝑢𝑡𝑠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𝑜𝑢𝑡𝑝𝑢𝑡𝑠</m:t>
                            </m:r>
                          </m:e>
                        </m:nary>
                      </m:e>
                    </m:nary>
                    <m:r>
                      <m:rPr>
                        <m:nor/>
                      </m:rPr>
                      <a:rPr lang="de-DE" dirty="0"/>
                      <m:t> 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Ie</a:t>
                </a:r>
                <a:r>
                  <a:rPr lang="de-DE" dirty="0" smtClean="0"/>
                  <a:t>.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energy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lost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generated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nowhere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Can </a:t>
                </a:r>
                <a:r>
                  <a:rPr lang="de-DE" dirty="0" err="1" smtClean="0"/>
                  <a:t>require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shortage</a:t>
                </a:r>
                <a:r>
                  <a:rPr lang="de-DE" dirty="0" smtClean="0"/>
                  <a:t>“-Source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excess</a:t>
                </a:r>
                <a:r>
                  <a:rPr lang="de-DE" dirty="0" smtClean="0"/>
                  <a:t>“-Sink</a:t>
                </a:r>
              </a:p>
            </p:txBody>
          </p:sp>
        </mc:Choice>
        <mc:Fallback>
          <p:sp>
            <p:nvSpPr>
              <p:cNvPr id="2" name="Vertikaler 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082" t="-6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Bus </a:t>
            </a:r>
            <a:r>
              <a:rPr lang="de-DE" dirty="0" err="1" smtClean="0"/>
              <a:t>balances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3215148" y="4100052"/>
            <a:ext cx="20840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Image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bus</a:t>
            </a:r>
            <a:r>
              <a:rPr lang="de-DE" dirty="0" smtClean="0"/>
              <a:t> </a:t>
            </a:r>
            <a:r>
              <a:rPr lang="de-DE" dirty="0" err="1" smtClean="0"/>
              <a:t>balance</a:t>
            </a:r>
            <a:r>
              <a:rPr lang="de-DE" dirty="0" smtClean="0"/>
              <a:t> easy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70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Vertikaler Textplatzhalter 1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Each </a:t>
                </a:r>
                <a:r>
                  <a:rPr lang="de-DE" dirty="0" err="1" smtClean="0"/>
                  <a:t>bus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default</a:t>
                </a:r>
                <a:r>
                  <a:rPr lang="de-DE" dirty="0"/>
                  <a:t> </a:t>
                </a:r>
                <a:r>
                  <a:rPr lang="de-DE" dirty="0" err="1" smtClean="0"/>
                  <a:t>balanced</a:t>
                </a:r>
                <a:r>
                  <a:rPr lang="de-DE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𝑖𝑛𝑝𝑢𝑡𝑠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𝑜𝑢𝑡𝑝𝑢𝑡𝑠</m:t>
                            </m:r>
                          </m:e>
                        </m:nary>
                      </m:e>
                    </m:nary>
                    <m:r>
                      <m:rPr>
                        <m:nor/>
                      </m:rPr>
                      <a:rPr lang="de-DE" dirty="0"/>
                      <m:t> 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de-DE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Ie</a:t>
                </a:r>
                <a:r>
                  <a:rPr lang="de-DE" dirty="0" smtClean="0"/>
                  <a:t>.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energy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lost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generated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nowhere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Can </a:t>
                </a:r>
                <a:r>
                  <a:rPr lang="de-DE" dirty="0" err="1" smtClean="0"/>
                  <a:t>require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shortage</a:t>
                </a:r>
                <a:r>
                  <a:rPr lang="de-DE" dirty="0" smtClean="0"/>
                  <a:t>“-Source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excess</a:t>
                </a:r>
                <a:r>
                  <a:rPr lang="de-DE" dirty="0" smtClean="0"/>
                  <a:t>“-Sink</a:t>
                </a:r>
              </a:p>
            </p:txBody>
          </p:sp>
        </mc:Choice>
        <mc:Fallback>
          <p:sp>
            <p:nvSpPr>
              <p:cNvPr id="2" name="Vertikaler 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082" t="-6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Bus </a:t>
            </a:r>
            <a:r>
              <a:rPr lang="de-DE" dirty="0" err="1" smtClean="0"/>
              <a:t>balances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3215148" y="4100052"/>
            <a:ext cx="26137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Image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bus</a:t>
            </a:r>
            <a:r>
              <a:rPr lang="de-DE" dirty="0" smtClean="0"/>
              <a:t> </a:t>
            </a:r>
            <a:r>
              <a:rPr lang="de-DE" dirty="0" err="1" smtClean="0"/>
              <a:t>balance</a:t>
            </a:r>
            <a:r>
              <a:rPr lang="de-DE" dirty="0" smtClean="0"/>
              <a:t> </a:t>
            </a:r>
            <a:r>
              <a:rPr lang="de-DE" dirty="0" err="1" smtClean="0"/>
              <a:t>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5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Vertikaler Textplatzhalter 1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Each </a:t>
                </a:r>
                <a:r>
                  <a:rPr lang="de-DE" dirty="0" err="1" smtClean="0"/>
                  <a:t>bus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default</a:t>
                </a:r>
                <a:r>
                  <a:rPr lang="de-DE" dirty="0"/>
                  <a:t> </a:t>
                </a:r>
                <a:r>
                  <a:rPr lang="de-DE" dirty="0" err="1" smtClean="0"/>
                  <a:t>balanced</a:t>
                </a:r>
                <a:r>
                  <a:rPr lang="de-DE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𝑖𝑛𝑝𝑢𝑡𝑠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𝑜𝑢𝑡𝑝𝑢𝑡𝑠</m:t>
                            </m:r>
                          </m:e>
                        </m:nary>
                      </m:e>
                    </m:nary>
                  </m:oMath>
                </a14:m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de-DE" dirty="0" smtClean="0"/>
              </a:p>
              <a:p>
                <a:pPr lvl="1"/>
                <a:r>
                  <a:rPr lang="de-DE" dirty="0" err="1" smtClean="0"/>
                  <a:t>Ie</a:t>
                </a:r>
                <a:r>
                  <a:rPr lang="de-DE" dirty="0" smtClean="0"/>
                  <a:t>.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energy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lost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generated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from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nowhere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Can </a:t>
                </a:r>
                <a:r>
                  <a:rPr lang="de-DE" dirty="0" err="1" smtClean="0"/>
                  <a:t>require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shortage</a:t>
                </a:r>
                <a:r>
                  <a:rPr lang="de-DE" dirty="0" smtClean="0"/>
                  <a:t>“-Source </a:t>
                </a:r>
                <a:r>
                  <a:rPr lang="de-DE" dirty="0" err="1" smtClean="0"/>
                  <a:t>or</a:t>
                </a:r>
                <a:r>
                  <a:rPr lang="de-DE" dirty="0" smtClean="0"/>
                  <a:t> „</a:t>
                </a:r>
                <a:r>
                  <a:rPr lang="de-DE" dirty="0" err="1" smtClean="0"/>
                  <a:t>excess</a:t>
                </a:r>
                <a:r>
                  <a:rPr lang="de-DE" dirty="0" smtClean="0"/>
                  <a:t>“-Sink</a:t>
                </a:r>
              </a:p>
            </p:txBody>
          </p:sp>
        </mc:Choice>
        <mc:Fallback>
          <p:sp>
            <p:nvSpPr>
              <p:cNvPr id="2" name="Vertikaler 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082" t="-62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Bus </a:t>
            </a:r>
            <a:r>
              <a:rPr lang="de-DE" dirty="0" err="1" smtClean="0"/>
              <a:t>balances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3215148" y="4100052"/>
            <a:ext cx="27556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Image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bus</a:t>
            </a:r>
            <a:r>
              <a:rPr lang="de-DE" dirty="0" smtClean="0"/>
              <a:t> </a:t>
            </a:r>
            <a:r>
              <a:rPr lang="de-DE" dirty="0" err="1" smtClean="0"/>
              <a:t>balance</a:t>
            </a:r>
            <a:r>
              <a:rPr lang="de-DE" dirty="0" smtClean="0"/>
              <a:t> </a:t>
            </a:r>
            <a:r>
              <a:rPr lang="de-DE" dirty="0" err="1" smtClean="0"/>
              <a:t>electricity</a:t>
            </a:r>
            <a:r>
              <a:rPr lang="de-DE" dirty="0" smtClean="0"/>
              <a:t> </a:t>
            </a:r>
            <a:r>
              <a:rPr lang="de-DE" dirty="0" err="1" smtClean="0"/>
              <a:t>bus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7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15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165188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76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Bounds</a:t>
            </a:r>
            <a:r>
              <a:rPr lang="de-DE" dirty="0" smtClean="0"/>
              <a:t> </a:t>
            </a:r>
            <a:r>
              <a:rPr lang="de-DE" dirty="0" err="1" smtClean="0"/>
              <a:t>limit</a:t>
            </a:r>
            <a:r>
              <a:rPr lang="de-DE" dirty="0" smtClean="0"/>
              <a:t> </a:t>
            </a:r>
            <a:r>
              <a:rPr lang="de-DE" dirty="0" err="1" smtClean="0"/>
              <a:t>Flows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an </a:t>
            </a:r>
            <a:r>
              <a:rPr lang="de-DE" dirty="0" err="1" smtClean="0"/>
              <a:t>interval</a:t>
            </a:r>
            <a:endParaRPr lang="de-DE" dirty="0" smtClean="0"/>
          </a:p>
          <a:p>
            <a:r>
              <a:rPr lang="de-DE" dirty="0" err="1" smtClean="0"/>
              <a:t>Decreases</a:t>
            </a:r>
            <a:r>
              <a:rPr lang="de-DE" dirty="0" smtClean="0"/>
              <a:t> </a:t>
            </a:r>
            <a:r>
              <a:rPr lang="de-DE" dirty="0" err="1" smtClean="0"/>
              <a:t>search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valid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r>
              <a:rPr lang="de-DE" dirty="0" err="1" smtClean="0"/>
              <a:t>Examples</a:t>
            </a:r>
            <a:r>
              <a:rPr lang="de-DE" dirty="0" smtClean="0"/>
              <a:t>:</a:t>
            </a:r>
          </a:p>
          <a:p>
            <a:pPr lvl="1"/>
            <a:r>
              <a:rPr lang="de-DE" sz="2000" dirty="0" err="1" smtClean="0"/>
              <a:t>Component</a:t>
            </a:r>
            <a:r>
              <a:rPr lang="de-DE" sz="2000" dirty="0" smtClean="0"/>
              <a:t> </a:t>
            </a:r>
            <a:r>
              <a:rPr lang="de-DE" sz="2000" dirty="0" err="1"/>
              <a:t>p</a:t>
            </a:r>
            <a:r>
              <a:rPr lang="de-DE" sz="2000" dirty="0" err="1" smtClean="0"/>
              <a:t>arameters</a:t>
            </a:r>
            <a:r>
              <a:rPr lang="de-DE" sz="2000" dirty="0" smtClean="0"/>
              <a:t>: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min_storage_capacity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max_storage</a:t>
            </a:r>
            <a:r>
              <a:rPr 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capacity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000" dirty="0" smtClean="0"/>
              <a:t>Flow </a:t>
            </a:r>
            <a:r>
              <a:rPr lang="de-DE" sz="2000" dirty="0" err="1" smtClean="0"/>
              <a:t>parameters</a:t>
            </a:r>
            <a:r>
              <a:rPr lang="de-DE" sz="2000" dirty="0" smtClean="0"/>
              <a:t>: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nominal_value</a:t>
            </a:r>
            <a:endParaRPr lang="de-D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sz="2000" dirty="0" smtClean="0"/>
              <a:t>Investment </a:t>
            </a:r>
            <a:r>
              <a:rPr lang="de-DE" sz="2000" dirty="0" err="1" smtClean="0"/>
              <a:t>parameters</a:t>
            </a:r>
            <a:r>
              <a:rPr lang="de-DE" sz="2000" dirty="0" smtClean="0"/>
              <a:t>: </a:t>
            </a:r>
            <a:r>
              <a:rPr 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maximum</a:t>
            </a:r>
            <a:endParaRPr lang="de-D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Example</a:t>
            </a:r>
            <a:r>
              <a:rPr lang="de-DE" dirty="0" smtClean="0"/>
              <a:t>: ./</a:t>
            </a:r>
            <a:r>
              <a:rPr lang="de-DE" dirty="0" err="1" smtClean="0"/>
              <a:t>micro_grid_system_inbuilt_bounds.ipynb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bounds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flows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122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</a:t>
            </a:r>
            <a:r>
              <a:rPr lang="de-DE" dirty="0" err="1" smtClean="0"/>
              <a:t>Bounds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6915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Vertikaler Textplatzhalter 1"/>
              <p:cNvSpPr>
                <a:spLocks noGrp="1"/>
              </p:cNvSpPr>
              <p:nvPr>
                <p:ph type="body" orient="vert" idx="1"/>
              </p:nvPr>
            </p:nvSpPr>
            <p:spPr/>
            <p:txBody>
              <a:bodyPr/>
              <a:lstStyle/>
              <a:p>
                <a:r>
                  <a:rPr lang="de-DE" dirty="0" smtClean="0"/>
                  <a:t>Limit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sum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/>
                  <a:t> </a:t>
                </a:r>
                <a:r>
                  <a:rPr lang="de-DE" dirty="0" smtClean="0"/>
                  <a:t>a Flow: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𝐹𝑙𝑜𝑤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𝑣𝑎𝑟𝑖𝑎𝑏𝑙𝑒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𝑐𝑜𝑛𝑠𝑡</m:t>
                        </m:r>
                      </m:e>
                    </m:nary>
                  </m:oMath>
                </a14:m>
                <a:endParaRPr lang="de-DE" dirty="0" smtClean="0"/>
              </a:p>
              <a:p>
                <a:r>
                  <a:rPr lang="de-DE" dirty="0" err="1" smtClean="0"/>
                  <a:t>Indirectly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decreases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search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area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optimization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acts</a:t>
                </a:r>
                <a:r>
                  <a:rPr lang="de-DE" dirty="0" smtClean="0"/>
                  <a:t> like a „</a:t>
                </a:r>
                <a:r>
                  <a:rPr lang="de-DE" dirty="0" err="1" smtClean="0"/>
                  <a:t>exit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criterion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loop</a:t>
                </a:r>
                <a:r>
                  <a:rPr lang="de-DE" dirty="0" smtClean="0"/>
                  <a:t>“</a:t>
                </a:r>
              </a:p>
              <a:p>
                <a:r>
                  <a:rPr lang="de-DE" dirty="0" err="1" smtClean="0"/>
                  <a:t>Examples</a:t>
                </a:r>
                <a:r>
                  <a:rPr lang="de-DE" dirty="0" smtClean="0"/>
                  <a:t>:</a:t>
                </a:r>
              </a:p>
              <a:p>
                <a:pPr lvl="1"/>
                <a:r>
                  <a:rPr lang="de-DE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summed_max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lvl="1"/>
                <a:r>
                  <a:rPr lang="en-GB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emission_limit</a:t>
                </a:r>
                <a:endPara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endParaRPr lang="de-DE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de-DE" dirty="0" err="1"/>
                  <a:t>Example</a:t>
                </a:r>
                <a:r>
                  <a:rPr lang="de-DE" dirty="0"/>
                  <a:t>: ./</a:t>
                </a:r>
                <a:r>
                  <a:rPr lang="de-DE" dirty="0" err="1" smtClean="0"/>
                  <a:t>micro_grid_fixed_inbuild_sum.ipynb</a:t>
                </a:r>
                <a:endParaRPr lang="de-DE" dirty="0"/>
              </a:p>
              <a:p>
                <a:pPr lvl="1"/>
                <a:endParaRPr lang="de-DE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Vertikaler Text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blipFill>
                <a:blip r:embed="rId2"/>
                <a:stretch>
                  <a:fillRect l="-1082" t="-144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In-</a:t>
            </a:r>
            <a:r>
              <a:rPr lang="de-DE" dirty="0" err="1" smtClean="0"/>
              <a:t>built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3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Inner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workings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of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:</a:t>
            </a:r>
          </a:p>
          <a:p>
            <a:pPr algn="ctr">
              <a:spcAft>
                <a:spcPts val="600"/>
              </a:spcAft>
            </a:pP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Linear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optimization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and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constraints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557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All workshop contents at: </a:t>
            </a:r>
            <a:r>
              <a:rPr lang="en-GB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https</a:t>
            </a:r>
            <a:r>
              <a:rPr lang="en-GB" sz="1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://</a:t>
            </a:r>
            <a:r>
              <a:rPr lang="en-GB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github.com/smartie2076/oemof_workshop</a:t>
            </a:r>
            <a:endParaRPr lang="en-GB" sz="18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Todays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jupyter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notebooks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are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stored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in </a:t>
            </a:r>
            <a:r>
              <a:rPr lang="en-GB" sz="1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 action="ppaction://hlinkfile"/>
              </a:rPr>
              <a:t>./</a:t>
            </a:r>
            <a:r>
              <a:rPr lang="en-GB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 action="ppaction://hlinkfile"/>
              </a:rPr>
              <a:t>Day_3_Custom_Constraints_for_Oemof</a:t>
            </a:r>
            <a:endParaRPr lang="en-GB" sz="18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GB" sz="1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</a:t>
            </a:r>
            <a:r>
              <a:rPr lang="de-DE" dirty="0" err="1" smtClean="0"/>
              <a:t>Constraints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30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20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3020064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4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Rules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Linearized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endParaRPr lang="de-DE" dirty="0" smtClean="0"/>
          </a:p>
          <a:p>
            <a:pPr lvl="1"/>
            <a:r>
              <a:rPr lang="de-DE" dirty="0" smtClean="0"/>
              <a:t>Non-</a:t>
            </a:r>
            <a:r>
              <a:rPr lang="de-DE" dirty="0" err="1" smtClean="0"/>
              <a:t>dependent</a:t>
            </a:r>
            <a:r>
              <a:rPr lang="de-DE" dirty="0" smtClean="0"/>
              <a:t> on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decision</a:t>
            </a:r>
            <a:r>
              <a:rPr lang="de-DE" dirty="0" smtClean="0"/>
              <a:t> variables, </a:t>
            </a:r>
            <a:r>
              <a:rPr lang="de-DE" dirty="0" err="1" smtClean="0"/>
              <a:t>ie</a:t>
            </a:r>
            <a:r>
              <a:rPr lang="de-DE" dirty="0" smtClean="0"/>
              <a:t>. </a:t>
            </a:r>
            <a:r>
              <a:rPr lang="de-DE" dirty="0" err="1" smtClean="0"/>
              <a:t>no</a:t>
            </a:r>
            <a:r>
              <a:rPr lang="de-DE" dirty="0" smtClean="0"/>
              <a:t> „</a:t>
            </a:r>
            <a:r>
              <a:rPr lang="de-DE" dirty="0" err="1" smtClean="0"/>
              <a:t>if</a:t>
            </a:r>
            <a:r>
              <a:rPr lang="de-DE" dirty="0" smtClean="0"/>
              <a:t>-</a:t>
            </a:r>
            <a:r>
              <a:rPr lang="de-DE" dirty="0" err="1" smtClean="0"/>
              <a:t>then</a:t>
            </a:r>
            <a:r>
              <a:rPr lang="de-DE" dirty="0" smtClean="0"/>
              <a:t>-relation“</a:t>
            </a:r>
            <a:endParaRPr lang="de-DE" dirty="0"/>
          </a:p>
          <a:p>
            <a:r>
              <a:rPr lang="de-DE" dirty="0" err="1" smtClean="0"/>
              <a:t>If-then</a:t>
            </a:r>
            <a:r>
              <a:rPr lang="de-DE" dirty="0" smtClean="0"/>
              <a:t> </a:t>
            </a:r>
            <a:r>
              <a:rPr lang="de-DE" dirty="0" err="1" smtClean="0"/>
              <a:t>relations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implemented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accessing</a:t>
            </a:r>
            <a:r>
              <a:rPr lang="de-DE" dirty="0" smtClean="0"/>
              <a:t> a definite </a:t>
            </a:r>
            <a:r>
              <a:rPr lang="de-DE" dirty="0" err="1" smtClean="0"/>
              <a:t>timeseries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actual_value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Calling…</a:t>
            </a:r>
          </a:p>
          <a:p>
            <a:pPr lvl="1"/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 Flow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an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component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with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nominal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value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</a:p>
          <a:p>
            <a:pPr lvl="1"/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 Flow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component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with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an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investment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object</a:t>
            </a:r>
            <a:endParaRPr lang="de-DE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lvl="1"/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 fix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parameter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of</a:t>
            </a:r>
            <a:r>
              <a:rPr lang="de-DE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 </a:t>
            </a:r>
            <a:r>
              <a:rPr lang="de-DE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component</a:t>
            </a:r>
            <a:endParaRPr lang="de-DE" dirty="0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Guidelines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780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Process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writing</a:t>
            </a:r>
            <a:r>
              <a:rPr lang="de-DE" dirty="0" smtClean="0"/>
              <a:t> </a:t>
            </a:r>
            <a:r>
              <a:rPr lang="de-DE" dirty="0" err="1" smtClean="0"/>
              <a:t>constraints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sp>
        <p:nvSpPr>
          <p:cNvPr id="11" name="Vertikaler Textplatzhalter 1"/>
          <p:cNvSpPr>
            <a:spLocks noGrp="1"/>
          </p:cNvSpPr>
          <p:nvPr>
            <p:ph type="body" orient="vert" idx="1"/>
          </p:nvPr>
        </p:nvSpPr>
        <p:spPr>
          <a:xfrm>
            <a:off x="636399" y="1277259"/>
            <a:ext cx="7886699" cy="474964"/>
          </a:xfrm>
          <a:solidFill>
            <a:schemeClr val="bg2"/>
          </a:solidFill>
        </p:spPr>
        <p:txBody>
          <a:bodyPr tIns="90000" bIns="90000" anchor="t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Simplify</a:t>
            </a:r>
            <a:r>
              <a:rPr lang="de-DE" dirty="0" smtClean="0"/>
              <a:t> real-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boundary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valid </a:t>
            </a:r>
            <a:r>
              <a:rPr lang="de-DE" dirty="0" err="1" smtClean="0"/>
              <a:t>constraint</a:t>
            </a:r>
            <a:endParaRPr lang="de-DE" dirty="0" smtClean="0"/>
          </a:p>
        </p:txBody>
      </p:sp>
      <p:sp>
        <p:nvSpPr>
          <p:cNvPr id="12" name="Vertikaler Textplatzhalter 1"/>
          <p:cNvSpPr txBox="1">
            <a:spLocks/>
          </p:cNvSpPr>
          <p:nvPr/>
        </p:nvSpPr>
        <p:spPr>
          <a:xfrm>
            <a:off x="636399" y="1950190"/>
            <a:ext cx="7886699" cy="15227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lIns="90000" tIns="90000" rIns="91440" bIns="90000" rtlCol="0" anchor="t">
            <a:normAutofit lnSpcReduction="10000"/>
          </a:bodyPr>
          <a:lstStyle>
            <a:lvl1pPr marL="342900" indent="-34290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533400" indent="-17462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719138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892175" indent="-1730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077913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time </a:t>
            </a:r>
            <a:r>
              <a:rPr lang="de-DE" dirty="0" err="1" smtClean="0"/>
              <a:t>step</a:t>
            </a:r>
            <a:r>
              <a:rPr lang="de-DE" dirty="0" smtClean="0"/>
              <a:t> </a:t>
            </a:r>
            <a:r>
              <a:rPr lang="de-DE" dirty="0" err="1" smtClean="0"/>
              <a:t>individually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dirty="0" err="1" smtClean="0"/>
              <a:t>concern</a:t>
            </a:r>
            <a:r>
              <a:rPr lang="de-DE" dirty="0" smtClean="0"/>
              <a:t> Investment </a:t>
            </a:r>
            <a:r>
              <a:rPr lang="de-DE" dirty="0" err="1" smtClean="0"/>
              <a:t>objects</a:t>
            </a:r>
            <a:r>
              <a:rPr lang="de-DE" dirty="0" smtClean="0"/>
              <a:t>?</a:t>
            </a:r>
          </a:p>
        </p:txBody>
      </p:sp>
      <p:sp>
        <p:nvSpPr>
          <p:cNvPr id="13" name="Vertikaler Textplatzhalter 1"/>
          <p:cNvSpPr txBox="1">
            <a:spLocks/>
          </p:cNvSpPr>
          <p:nvPr/>
        </p:nvSpPr>
        <p:spPr>
          <a:xfrm>
            <a:off x="636399" y="3670950"/>
            <a:ext cx="7886699" cy="825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0000" tIns="90000" rIns="91440" bIns="90000" rtlCol="0" anchor="t">
            <a:normAutofit lnSpcReduction="10000"/>
          </a:bodyPr>
          <a:lstStyle>
            <a:lvl1pPr marL="342900" indent="-34290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533400" indent="-17462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719138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892175" indent="-1730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077913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de-DE" dirty="0" smtClean="0"/>
              <a:t>Create a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dirty="0" err="1" smtClean="0"/>
              <a:t>rule</a:t>
            </a:r>
            <a:r>
              <a:rPr lang="de-DE" dirty="0" smtClean="0"/>
              <a:t>,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linear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Pyomo</a:t>
            </a:r>
            <a:endParaRPr lang="de-DE" dirty="0" smtClean="0"/>
          </a:p>
        </p:txBody>
      </p:sp>
      <p:sp>
        <p:nvSpPr>
          <p:cNvPr id="14" name="Vertikaler Textplatzhalter 1"/>
          <p:cNvSpPr txBox="1">
            <a:spLocks/>
          </p:cNvSpPr>
          <p:nvPr/>
        </p:nvSpPr>
        <p:spPr>
          <a:xfrm>
            <a:off x="628650" y="4694826"/>
            <a:ext cx="7886699" cy="1268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0000" tIns="90000" rIns="91440" bIns="90000" rtlCol="0" anchor="t">
            <a:normAutofit lnSpcReduction="10000"/>
          </a:bodyPr>
          <a:lstStyle>
            <a:lvl1pPr marL="342900" indent="-34290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533400" indent="-174625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4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2pPr>
            <a:lvl3pPr marL="719138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5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3pPr>
            <a:lvl4pPr marL="892175" indent="-1730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20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4pPr>
            <a:lvl5pPr marL="1077913" indent="-185738" algn="l" defTabSz="914377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C2D51"/>
              </a:buClr>
              <a:buSzPct val="50000"/>
              <a:buFont typeface="Wingdings 3" panose="05040102010807070707" pitchFamily="18" charset="2"/>
              <a:buChar char=""/>
              <a:defRPr sz="1800" b="0" i="0" kern="1200">
                <a:solidFill>
                  <a:srgbClr val="002E4F"/>
                </a:solidFill>
                <a:latin typeface="Roboto Light" charset="0"/>
                <a:ea typeface="Roboto Light" charset="0"/>
                <a:cs typeface="Roboto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de-DE" dirty="0" err="1" smtClean="0"/>
              <a:t>Verify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checking</a:t>
            </a:r>
            <a:r>
              <a:rPr lang="de-DE" dirty="0" smtClean="0"/>
              <a:t>…</a:t>
            </a:r>
          </a:p>
          <a:p>
            <a:pPr lvl="1"/>
            <a:r>
              <a:rPr lang="de-DE" dirty="0" smtClean="0"/>
              <a:t>…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lp</a:t>
            </a:r>
            <a:r>
              <a:rPr lang="de-DE" dirty="0" smtClean="0"/>
              <a:t>-file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few</a:t>
            </a:r>
            <a:r>
              <a:rPr lang="de-DE" dirty="0" smtClean="0"/>
              <a:t> </a:t>
            </a:r>
            <a:r>
              <a:rPr lang="de-DE" dirty="0" err="1" smtClean="0"/>
              <a:t>timesteps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…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(fow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timesteps</a:t>
            </a:r>
            <a:r>
              <a:rPr lang="de-DE" dirty="0" smtClean="0"/>
              <a:t>)</a:t>
            </a:r>
          </a:p>
          <a:p>
            <a:pPr marL="358775" lvl="1" indent="0">
              <a:buFont typeface="Wingdings 3" panose="05040102010807070707" pitchFamily="18" charset="2"/>
              <a:buNone/>
            </a:pP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44650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2111612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775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Type: </a:t>
            </a:r>
            <a:r>
              <a:rPr lang="de-DE" dirty="0" err="1" smtClean="0"/>
              <a:t>Summed</a:t>
            </a:r>
            <a:r>
              <a:rPr lang="de-DE" dirty="0" smtClean="0"/>
              <a:t> </a:t>
            </a:r>
            <a:r>
              <a:rPr lang="de-DE" dirty="0" err="1" smtClean="0"/>
              <a:t>minimum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endParaRPr lang="de-DE" dirty="0" smtClean="0"/>
          </a:p>
          <a:p>
            <a:r>
              <a:rPr lang="de-DE" dirty="0" err="1" smtClean="0"/>
              <a:t>Based</a:t>
            </a:r>
            <a:r>
              <a:rPr lang="de-DE" dirty="0" smtClean="0"/>
              <a:t> on: Minimum </a:t>
            </a:r>
            <a:r>
              <a:rPr lang="de-DE" dirty="0" err="1" smtClean="0"/>
              <a:t>renewable</a:t>
            </a:r>
            <a:r>
              <a:rPr lang="de-DE" dirty="0" smtClean="0"/>
              <a:t>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limit</a:t>
            </a:r>
            <a:r>
              <a:rPr lang="de-DE" dirty="0" smtClean="0"/>
              <a:t> (</a:t>
            </a:r>
            <a:r>
              <a:rPr lang="de-DE" dirty="0" err="1" smtClean="0"/>
              <a:t>constant</a:t>
            </a:r>
            <a:r>
              <a:rPr lang="de-DE" dirty="0" smtClean="0"/>
              <a:t>)</a:t>
            </a:r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Renewable</a:t>
            </a:r>
            <a:r>
              <a:rPr lang="de-DE" dirty="0" smtClean="0"/>
              <a:t>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3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Type: Minimum </a:t>
            </a:r>
            <a:r>
              <a:rPr lang="de-DE" dirty="0" err="1" smtClean="0"/>
              <a:t>bound</a:t>
            </a:r>
            <a:r>
              <a:rPr lang="de-DE" dirty="0" smtClean="0"/>
              <a:t> per </a:t>
            </a:r>
            <a:r>
              <a:rPr lang="de-DE" dirty="0" err="1" smtClean="0"/>
              <a:t>timestep</a:t>
            </a:r>
            <a:endParaRPr lang="de-DE" dirty="0" smtClean="0"/>
          </a:p>
          <a:p>
            <a:r>
              <a:rPr lang="de-DE" dirty="0" err="1" smtClean="0"/>
              <a:t>Based</a:t>
            </a:r>
            <a:r>
              <a:rPr lang="de-DE" dirty="0" smtClean="0"/>
              <a:t> on: Minimum </a:t>
            </a:r>
            <a:r>
              <a:rPr lang="de-DE" dirty="0" err="1" smtClean="0"/>
              <a:t>stability</a:t>
            </a:r>
            <a:r>
              <a:rPr lang="de-DE" dirty="0" smtClean="0"/>
              <a:t> </a:t>
            </a:r>
            <a:r>
              <a:rPr lang="de-DE" dirty="0" err="1" smtClean="0"/>
              <a:t>limit</a:t>
            </a:r>
            <a:r>
              <a:rPr lang="de-DE" dirty="0" smtClean="0"/>
              <a:t> (</a:t>
            </a:r>
            <a:r>
              <a:rPr lang="de-DE" dirty="0" err="1" smtClean="0"/>
              <a:t>constant</a:t>
            </a:r>
            <a:r>
              <a:rPr lang="de-DE" dirty="0" smtClean="0"/>
              <a:t>)</a:t>
            </a:r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Micro </a:t>
            </a:r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stability</a:t>
            </a:r>
            <a:r>
              <a:rPr lang="de-DE" dirty="0" smtClean="0"/>
              <a:t> </a:t>
            </a:r>
            <a:r>
              <a:rPr lang="de-DE" dirty="0" err="1" smtClean="0"/>
              <a:t>constraint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51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Type: Setting </a:t>
            </a:r>
            <a:r>
              <a:rPr lang="de-DE" dirty="0" err="1" smtClean="0"/>
              <a:t>flow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in </a:t>
            </a:r>
            <a:r>
              <a:rPr lang="de-DE" dirty="0" err="1" smtClean="0"/>
              <a:t>timesteps</a:t>
            </a:r>
            <a:endParaRPr lang="de-DE" dirty="0" smtClean="0"/>
          </a:p>
          <a:p>
            <a:r>
              <a:rPr lang="de-DE" dirty="0" err="1" smtClean="0"/>
              <a:t>Based</a:t>
            </a:r>
            <a:r>
              <a:rPr lang="de-DE" dirty="0" smtClean="0"/>
              <a:t> on: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boolean</a:t>
            </a:r>
            <a:r>
              <a:rPr lang="de-DE" dirty="0" smtClean="0"/>
              <a:t> </a:t>
            </a:r>
            <a:r>
              <a:rPr lang="de-DE" dirty="0" err="1" smtClean="0"/>
              <a:t>timeseries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Intermittantly</a:t>
            </a:r>
            <a:r>
              <a:rPr lang="de-DE" dirty="0" smtClean="0"/>
              <a:t> </a:t>
            </a:r>
            <a:r>
              <a:rPr lang="de-DE" dirty="0" err="1" smtClean="0"/>
              <a:t>switching</a:t>
            </a:r>
            <a:r>
              <a:rPr lang="de-DE" dirty="0" smtClean="0"/>
              <a:t> off a </a:t>
            </a:r>
            <a:r>
              <a:rPr lang="de-DE" dirty="0" err="1" smtClean="0"/>
              <a:t>component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365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Type: Setting </a:t>
            </a:r>
            <a:r>
              <a:rPr lang="de-DE" dirty="0" err="1" smtClean="0"/>
              <a:t>flow</a:t>
            </a:r>
            <a:r>
              <a:rPr lang="de-DE" dirty="0" smtClean="0"/>
              <a:t> per </a:t>
            </a:r>
            <a:r>
              <a:rPr lang="de-DE" dirty="0" err="1" smtClean="0"/>
              <a:t>timestep</a:t>
            </a:r>
            <a:endParaRPr lang="de-DE" dirty="0" smtClean="0"/>
          </a:p>
          <a:p>
            <a:r>
              <a:rPr lang="de-DE" dirty="0" err="1" smtClean="0"/>
              <a:t>Based</a:t>
            </a:r>
            <a:r>
              <a:rPr lang="de-DE" dirty="0" smtClean="0"/>
              <a:t> on: </a:t>
            </a:r>
          </a:p>
          <a:p>
            <a:pPr lvl="1"/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boolean</a:t>
            </a:r>
            <a:r>
              <a:rPr lang="de-DE" dirty="0" smtClean="0"/>
              <a:t> </a:t>
            </a:r>
            <a:r>
              <a:rPr lang="de-DE" dirty="0" err="1" smtClean="0"/>
              <a:t>timeseries</a:t>
            </a:r>
            <a:endParaRPr lang="de-DE" dirty="0" smtClean="0"/>
          </a:p>
          <a:p>
            <a:pPr lvl="1"/>
            <a:r>
              <a:rPr lang="de-DE" dirty="0" err="1" smtClean="0"/>
              <a:t>Linerarized</a:t>
            </a:r>
            <a:r>
              <a:rPr lang="de-DE" dirty="0" smtClean="0"/>
              <a:t> </a:t>
            </a:r>
            <a:r>
              <a:rPr lang="de-DE" dirty="0" err="1" smtClean="0"/>
              <a:t>formular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Forced</a:t>
            </a:r>
            <a:r>
              <a:rPr lang="de-DE" dirty="0" smtClean="0"/>
              <a:t> </a:t>
            </a:r>
            <a:r>
              <a:rPr lang="de-DE" dirty="0" err="1" smtClean="0"/>
              <a:t>battery</a:t>
            </a:r>
            <a:r>
              <a:rPr lang="de-DE" dirty="0" smtClean="0"/>
              <a:t> </a:t>
            </a:r>
            <a:r>
              <a:rPr lang="de-DE" dirty="0" err="1" smtClean="0"/>
              <a:t>charge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55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28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824196" y="4472325"/>
            <a:ext cx="3835710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18,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0295184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21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/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615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linear </a:t>
            </a:r>
            <a:r>
              <a:rPr lang="de-DE" dirty="0" err="1"/>
              <a:t>optimization</a:t>
            </a:r>
            <a:endParaRPr lang="en-GB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2400" dirty="0" err="1" smtClean="0"/>
              <a:t>Example</a:t>
            </a:r>
            <a:r>
              <a:rPr lang="de-DE" sz="2400" dirty="0"/>
              <a:t>: </a:t>
            </a:r>
            <a:r>
              <a:rPr lang="en-GB" sz="2400" dirty="0" smtClean="0">
                <a:hlinkClick r:id="rId2" action="ppaction://hlinkfile"/>
              </a:rPr>
              <a:t>./</a:t>
            </a:r>
            <a:r>
              <a:rPr lang="en-GB" sz="2400" dirty="0">
                <a:hlinkClick r:id="rId2" action="ppaction://hlinkfile"/>
              </a:rPr>
              <a:t>3_LP_general_example.ipynb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 smtClean="0"/>
              <a:t>Linear </a:t>
            </a:r>
            <a:r>
              <a:rPr lang="en-GB" sz="2400" dirty="0"/>
              <a:t>Problem (LP) / Mixed Integer (Linear) Problem (MI(L)P) consists of : </a:t>
            </a:r>
          </a:p>
          <a:p>
            <a:pPr lvl="1"/>
            <a:r>
              <a:rPr lang="en-GB" sz="2000" dirty="0"/>
              <a:t>	a target function</a:t>
            </a:r>
          </a:p>
          <a:p>
            <a:pPr lvl="1"/>
            <a:r>
              <a:rPr lang="en-GB" sz="2000" dirty="0"/>
              <a:t>	</a:t>
            </a:r>
            <a:r>
              <a:rPr lang="en-GB" sz="2000" dirty="0" smtClean="0"/>
              <a:t>a </a:t>
            </a:r>
            <a:r>
              <a:rPr lang="en-GB" sz="2000" dirty="0"/>
              <a:t>set of constraints and balances</a:t>
            </a:r>
          </a:p>
          <a:p>
            <a:r>
              <a:rPr lang="en-GB" sz="2400" dirty="0"/>
              <a:t>Solver searches on the edges of the solutions space for the optimal solution</a:t>
            </a:r>
          </a:p>
          <a:p>
            <a:r>
              <a:rPr lang="en-GB" sz="2400" dirty="0"/>
              <a:t>Available solvers: CBC, GLPK, </a:t>
            </a:r>
            <a:r>
              <a:rPr lang="en-GB" sz="2400" dirty="0" err="1"/>
              <a:t>Gurobi</a:t>
            </a:r>
            <a:r>
              <a:rPr lang="en-GB" sz="2400" dirty="0"/>
              <a:t>, …</a:t>
            </a:r>
          </a:p>
          <a:p>
            <a:r>
              <a:rPr lang="en-GB" sz="2400" dirty="0"/>
              <a:t>Time steps adjustable (e.g. 15 </a:t>
            </a:r>
            <a:r>
              <a:rPr lang="en-GB" sz="2400" dirty="0" err="1"/>
              <a:t>mins</a:t>
            </a:r>
            <a:r>
              <a:rPr lang="en-GB" sz="2400" dirty="0"/>
              <a:t>, hourly</a:t>
            </a:r>
            <a:r>
              <a:rPr lang="en-GB" sz="2400" dirty="0" smtClean="0"/>
              <a:t>)</a:t>
            </a:r>
          </a:p>
          <a:p>
            <a:endParaRPr lang="de-DE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74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b="1" noProof="0" smtClean="0">
                <a:latin typeface="Roboto" charset="0"/>
                <a:ea typeface="Roboto" charset="0"/>
                <a:cs typeface="Roboto" charset="0"/>
              </a:rPr>
              <a:t>Agenda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/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9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18,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Introducing</a:t>
            </a:r>
            <a:r>
              <a:rPr lang="de-DE" dirty="0" smtClean="0"/>
              <a:t> </a:t>
            </a:r>
            <a:r>
              <a:rPr lang="de-DE" dirty="0" err="1" smtClean="0"/>
              <a:t>words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GB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We learnt: </a:t>
            </a:r>
            <a:endParaRPr lang="en-GB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  <a:p>
            <a:pPr algn="ctr">
              <a:spcAft>
                <a:spcPts val="600"/>
              </a:spcAft>
            </a:pPr>
            <a:r>
              <a:rPr lang="en-GB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 </a:t>
            </a:r>
            <a:r>
              <a:rPr lang="en-GB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set of linear equations fully describes </a:t>
            </a:r>
            <a:r>
              <a:rPr lang="en-GB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an </a:t>
            </a:r>
            <a:r>
              <a:rPr lang="en-GB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energy </a:t>
            </a:r>
            <a:r>
              <a:rPr lang="en-GB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system model </a:t>
            </a:r>
            <a:r>
              <a:rPr lang="en-GB" sz="3200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as a whole</a:t>
            </a: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5578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All workshop contents at: </a:t>
            </a:r>
            <a:r>
              <a:rPr lang="en-GB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https</a:t>
            </a:r>
            <a:r>
              <a:rPr lang="en-GB" sz="1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://</a:t>
            </a:r>
            <a:r>
              <a:rPr lang="en-GB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3"/>
              </a:rPr>
              <a:t>github.com/smartie2076/oemof_workshop</a:t>
            </a:r>
            <a:endParaRPr lang="en-GB" sz="18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Todays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jupyter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notebooks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are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de-DE" sz="1800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stored</a:t>
            </a:r>
            <a:r>
              <a:rPr lang="de-DE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in </a:t>
            </a:r>
            <a:r>
              <a:rPr lang="en-GB" sz="18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 action="ppaction://hlinkfile"/>
              </a:rPr>
              <a:t>./</a:t>
            </a:r>
            <a:r>
              <a:rPr lang="en-GB" sz="180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4" action="ppaction://hlinkfile"/>
              </a:rPr>
              <a:t>Day_3_Custom_Constraints_for_Oemof</a:t>
            </a:r>
            <a:endParaRPr lang="en-GB" sz="18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GB" sz="18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4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Oemof</a:t>
            </a:r>
            <a:r>
              <a:rPr lang="de-DE" dirty="0" smtClean="0"/>
              <a:t> </a:t>
            </a:r>
            <a:r>
              <a:rPr lang="de-DE" dirty="0" err="1" smtClean="0"/>
              <a:t>generates</a:t>
            </a:r>
            <a:r>
              <a:rPr lang="de-DE" dirty="0" smtClean="0"/>
              <a:t> a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linear </a:t>
            </a:r>
            <a:r>
              <a:rPr lang="de-DE" dirty="0" err="1" smtClean="0"/>
              <a:t>equations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Pyomo</a:t>
            </a:r>
            <a:endParaRPr lang="de-DE" dirty="0" smtClean="0"/>
          </a:p>
          <a:p>
            <a:r>
              <a:rPr lang="de-DE" dirty="0" smtClean="0"/>
              <a:t>Linear </a:t>
            </a:r>
            <a:r>
              <a:rPr lang="de-DE" dirty="0" err="1" smtClean="0"/>
              <a:t>equation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„</a:t>
            </a:r>
            <a:r>
              <a:rPr lang="de-DE" dirty="0" err="1" smtClean="0"/>
              <a:t>lp</a:t>
            </a:r>
            <a:r>
              <a:rPr lang="de-DE" dirty="0" smtClean="0"/>
              <a:t>-file“</a:t>
            </a:r>
          </a:p>
          <a:p>
            <a:r>
              <a:rPr lang="de-DE" dirty="0" err="1" smtClean="0"/>
              <a:t>lp</a:t>
            </a:r>
            <a:r>
              <a:rPr lang="de-DE" dirty="0" smtClean="0"/>
              <a:t>-file </a:t>
            </a:r>
            <a:r>
              <a:rPr lang="de-DE" dirty="0" err="1" smtClean="0"/>
              <a:t>transferred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solver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, </a:t>
            </a:r>
          </a:p>
          <a:p>
            <a:pPr lvl="1"/>
            <a:r>
              <a:rPr lang="de-DE" dirty="0"/>
              <a:t> </a:t>
            </a:r>
            <a:r>
              <a:rPr lang="de-DE" dirty="0" smtClean="0"/>
              <a:t>Recommended </a:t>
            </a:r>
            <a:r>
              <a:rPr lang="de-DE" dirty="0" err="1" smtClean="0"/>
              <a:t>solver</a:t>
            </a:r>
            <a:r>
              <a:rPr lang="de-DE" dirty="0" smtClean="0"/>
              <a:t>: </a:t>
            </a:r>
            <a:r>
              <a:rPr lang="de-DE" dirty="0" err="1" smtClean="0"/>
              <a:t>coinor-cbc</a:t>
            </a:r>
            <a:endParaRPr lang="de-DE" dirty="0" smtClean="0"/>
          </a:p>
          <a:p>
            <a:pPr lvl="1"/>
            <a:r>
              <a:rPr lang="de-DE" dirty="0" smtClean="0"/>
              <a:t>Same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different </a:t>
            </a:r>
            <a:r>
              <a:rPr lang="de-DE" dirty="0" err="1" smtClean="0"/>
              <a:t>solvers</a:t>
            </a:r>
            <a:endParaRPr lang="de-DE" dirty="0" smtClean="0"/>
          </a:p>
          <a:p>
            <a:pPr lvl="1"/>
            <a:r>
              <a:rPr lang="de-DE" dirty="0" err="1" smtClean="0"/>
              <a:t>Lp</a:t>
            </a:r>
            <a:r>
              <a:rPr lang="de-DE" dirty="0" smtClean="0"/>
              <a:t>-file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verify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debug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1"/>
            <a:r>
              <a:rPr lang="de-DE" dirty="0" err="1" smtClean="0"/>
              <a:t>Includes</a:t>
            </a:r>
            <a:r>
              <a:rPr lang="de-DE" dirty="0" smtClean="0"/>
              <a:t> all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err="1" smtClean="0"/>
              <a:t>Example</a:t>
            </a:r>
            <a:r>
              <a:rPr lang="de-DE" dirty="0" smtClean="0"/>
              <a:t>: ./</a:t>
            </a:r>
            <a:r>
              <a:rPr lang="de-DE" dirty="0" err="1" smtClean="0"/>
              <a:t>micro_grid_fixed_cap_basic.ipynb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56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objective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minimized</a:t>
            </a:r>
            <a:r>
              <a:rPr lang="de-DE" dirty="0" smtClean="0"/>
              <a:t>:</a:t>
            </a:r>
            <a:endParaRPr lang="en-GB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„</a:t>
            </a:r>
            <a:r>
              <a:rPr lang="de-DE" dirty="0" err="1" smtClean="0"/>
              <a:t>lp</a:t>
            </a:r>
            <a:r>
              <a:rPr lang="de-DE" dirty="0" smtClean="0"/>
              <a:t>-file“: Main </a:t>
            </a:r>
            <a:r>
              <a:rPr lang="de-DE" dirty="0" err="1" smtClean="0"/>
              <a:t>balance</a:t>
            </a:r>
            <a:endParaRPr lang="en-GB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noProof="0" smtClean="0"/>
              <a:t>September 18, 2019</a:t>
            </a:r>
            <a:endParaRPr lang="en-US" noProof="0" dirty="0"/>
          </a:p>
        </p:txBody>
      </p:sp>
      <p:sp>
        <p:nvSpPr>
          <p:cNvPr id="7" name="Textfeld 6"/>
          <p:cNvSpPr txBox="1"/>
          <p:nvPr/>
        </p:nvSpPr>
        <p:spPr>
          <a:xfrm>
            <a:off x="2762865" y="3687097"/>
            <a:ext cx="21223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Image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dispatch</a:t>
            </a:r>
            <a:r>
              <a:rPr lang="de-DE" dirty="0" smtClean="0"/>
              <a:t> </a:t>
            </a:r>
            <a:r>
              <a:rPr lang="de-DE" dirty="0" err="1" smtClean="0"/>
              <a:t>problem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8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1074</Words>
  <Application>Microsoft Office PowerPoint</Application>
  <PresentationFormat>Bildschirmpräsentation (4:3)</PresentationFormat>
  <Paragraphs>265</Paragraphs>
  <Slides>29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40" baseType="lpstr">
      <vt:lpstr>Arial</vt:lpstr>
      <vt:lpstr>Calibri</vt:lpstr>
      <vt:lpstr>Cambria Math</vt:lpstr>
      <vt:lpstr>Courier New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Introducing words</vt:lpstr>
      <vt:lpstr>Agenda</vt:lpstr>
      <vt:lpstr>Agenda</vt:lpstr>
      <vt:lpstr>An introduction to linear optimization</vt:lpstr>
      <vt:lpstr>Agenda</vt:lpstr>
      <vt:lpstr>Introducing words</vt:lpstr>
      <vt:lpstr>The „lp-file“</vt:lpstr>
      <vt:lpstr>The „lp-file“: Main balance</vt:lpstr>
      <vt:lpstr>Optimizing with oemof – Objective value</vt:lpstr>
      <vt:lpstr>The „lp-file“: Objective value</vt:lpstr>
      <vt:lpstr>The „lp-file“: Bus balances</vt:lpstr>
      <vt:lpstr>The „lp-file“: Bus balances</vt:lpstr>
      <vt:lpstr>The „lp-file“: Bus balances</vt:lpstr>
      <vt:lpstr>The „lp-file“: Bus balances</vt:lpstr>
      <vt:lpstr>Agenda</vt:lpstr>
      <vt:lpstr>In-build bounds of flows</vt:lpstr>
      <vt:lpstr>The „lp-file“: Bounds</vt:lpstr>
      <vt:lpstr>In-built constraints</vt:lpstr>
      <vt:lpstr>The „lp-file“: Constraints</vt:lpstr>
      <vt:lpstr>Agenda</vt:lpstr>
      <vt:lpstr>Guidelines for own constraints</vt:lpstr>
      <vt:lpstr>Process of writing constraints</vt:lpstr>
      <vt:lpstr>Agenda</vt:lpstr>
      <vt:lpstr>Renewable share constraint</vt:lpstr>
      <vt:lpstr>Micro grid stability constraint</vt:lpstr>
      <vt:lpstr>Intermittantly switching off a component</vt:lpstr>
      <vt:lpstr>Forced battery charge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48</cp:revision>
  <cp:lastPrinted>2017-12-10T08:48:30Z</cp:lastPrinted>
  <dcterms:created xsi:type="dcterms:W3CDTF">2018-10-08T09:51:01Z</dcterms:created>
  <dcterms:modified xsi:type="dcterms:W3CDTF">2019-09-17T19:26:16Z</dcterms:modified>
</cp:coreProperties>
</file>