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62" r:id="rId2"/>
    <p:sldId id="332" r:id="rId3"/>
    <p:sldId id="326" r:id="rId4"/>
    <p:sldId id="341" r:id="rId5"/>
    <p:sldId id="338" r:id="rId6"/>
    <p:sldId id="333" r:id="rId7"/>
    <p:sldId id="355" r:id="rId8"/>
    <p:sldId id="343" r:id="rId9"/>
    <p:sldId id="344" r:id="rId10"/>
    <p:sldId id="345" r:id="rId11"/>
    <p:sldId id="348" r:id="rId12"/>
    <p:sldId id="349" r:id="rId13"/>
    <p:sldId id="350" r:id="rId14"/>
    <p:sldId id="334" r:id="rId15"/>
    <p:sldId id="353" r:id="rId16"/>
    <p:sldId id="351" r:id="rId17"/>
    <p:sldId id="354" r:id="rId18"/>
    <p:sldId id="352" r:id="rId19"/>
    <p:sldId id="335" r:id="rId20"/>
    <p:sldId id="356" r:id="rId21"/>
    <p:sldId id="358" r:id="rId22"/>
    <p:sldId id="359" r:id="rId23"/>
    <p:sldId id="360" r:id="rId24"/>
    <p:sldId id="336" r:id="rId25"/>
    <p:sldId id="361" r:id="rId26"/>
    <p:sldId id="362" r:id="rId27"/>
    <p:sldId id="302" r:id="rId28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29" autoAdjust="0"/>
  </p:normalViewPr>
  <p:slideViewPr>
    <p:cSldViewPr snapToGrid="0" snapToObjects="1">
      <p:cViewPr varScale="1">
        <p:scale>
          <a:sx n="47" d="100"/>
          <a:sy n="47" d="100"/>
        </p:scale>
        <p:origin x="56" y="4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 custLinFactNeighborY="1233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6142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0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2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18,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_3_Custom_Constraints_for_Oemof/2b_tutorial_micro_grid_inbuilt_bounds.ipynb" TargetMode="Externa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Day_3_Custom_Constraints_for_Oemo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Day_3_Custom_Constraints_for_Oemof/2d_tutorial_micro_grid_custom_constraint_summed_limit.ipynb" TargetMode="Externa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Day_3_Custom_Constraints_for_Oemof/2e_tutorial_micro_grid_custom_constraint_flows.ipynb" TargetMode="Externa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_3_Custom_Constraints_for_Oemof/3_LP_general_example.ipyn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_3_Custom_Constraints_for_Oemof/2a_tutorial_micro_grid_basic.ipynb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4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18.09.2019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Constraints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oemof</a:t>
            </a:r>
            <a:r>
              <a:rPr lang="de-DE" dirty="0"/>
              <a:t> –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generates</a:t>
            </a:r>
            <a:r>
              <a:rPr lang="de-DE" sz="2400" dirty="0" smtClean="0"/>
              <a:t> a linear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energy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 smtClean="0"/>
          </a:p>
          <a:p>
            <a:r>
              <a:rPr lang="de-DE" sz="2400" dirty="0" err="1" smtClean="0"/>
              <a:t>Solves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minimal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(</a:t>
            </a:r>
            <a:r>
              <a:rPr lang="de-DE" sz="2400" dirty="0" err="1" smtClean="0"/>
              <a:t>costs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Target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: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3"/>
          <a:stretch/>
        </p:blipFill>
        <p:spPr bwMode="auto">
          <a:xfrm>
            <a:off x="277807" y="3362626"/>
            <a:ext cx="8640961" cy="6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" y="4073986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26" y="4452421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</a:t>
                </a:r>
                <a:r>
                  <a:rPr lang="de-DE" dirty="0" smtClean="0"/>
                  <a:t>Sink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75" y="3646362"/>
            <a:ext cx="4903049" cy="172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</a:t>
                </a:r>
                <a:r>
                  <a:rPr lang="de-DE" dirty="0" smtClean="0"/>
                  <a:t>Sink</a:t>
                </a:r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" y="3271908"/>
            <a:ext cx="7886699" cy="142069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919148"/>
            <a:ext cx="7894447" cy="12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“-Sink</a:t>
                </a:r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" t="474" r="553" b="52770"/>
          <a:stretch/>
        </p:blipFill>
        <p:spPr>
          <a:xfrm>
            <a:off x="1941625" y="3117851"/>
            <a:ext cx="5276246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6518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6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interval</a:t>
            </a:r>
            <a:endParaRPr lang="de-DE" dirty="0" smtClean="0"/>
          </a:p>
          <a:p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valid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sz="2000" dirty="0" err="1" smtClean="0"/>
              <a:t>Component</a:t>
            </a:r>
            <a:r>
              <a:rPr lang="de-DE" sz="2000" dirty="0" smtClean="0"/>
              <a:t> </a:t>
            </a:r>
            <a:r>
              <a:rPr lang="de-DE" sz="2000" dirty="0" err="1"/>
              <a:t>p</a:t>
            </a:r>
            <a:r>
              <a:rPr lang="de-DE" sz="2000" dirty="0" err="1" smtClean="0"/>
              <a:t>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min_storage_capacity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max_storage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smtClean="0"/>
              <a:t>Flow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nominal_value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smtClean="0"/>
              <a:t>Investment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smtClean="0">
                <a:hlinkClick r:id="rId2" action="ppaction://hlinkfile"/>
              </a:rPr>
              <a:t>./</a:t>
            </a:r>
            <a:r>
              <a:rPr lang="de-DE" dirty="0" err="1" smtClean="0">
                <a:hlinkClick r:id="rId2" action="ppaction://hlinkfile"/>
              </a:rPr>
              <a:t>micro_grid_system_inbuilt_bounds.ipynb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2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Bounds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52602"/>
          <a:stretch/>
        </p:blipFill>
        <p:spPr>
          <a:xfrm>
            <a:off x="628651" y="4572000"/>
            <a:ext cx="7939589" cy="134745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/>
          <a:stretch/>
        </p:blipFill>
        <p:spPr>
          <a:xfrm>
            <a:off x="495300" y="1624082"/>
            <a:ext cx="8020049" cy="22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Limit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smtClean="0"/>
                  <a:t>a Flow: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𝐹𝑙𝑜𝑤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𝑣𝑎𝑟𝑖𝑎𝑏𝑙𝑒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</m:e>
                    </m:nary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Indirectly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decreases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search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area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optimization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acts</a:t>
                </a:r>
                <a:r>
                  <a:rPr lang="de-DE" dirty="0" smtClean="0"/>
                  <a:t> like a „</a:t>
                </a:r>
                <a:r>
                  <a:rPr lang="de-DE" dirty="0" err="1" smtClean="0"/>
                  <a:t>exit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criterion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loop</a:t>
                </a:r>
                <a:r>
                  <a:rPr lang="de-DE" dirty="0" smtClean="0"/>
                  <a:t>“</a:t>
                </a:r>
              </a:p>
              <a:p>
                <a:r>
                  <a:rPr lang="de-DE" dirty="0" err="1" smtClean="0"/>
                  <a:t>Examples</a:t>
                </a:r>
                <a:r>
                  <a:rPr lang="de-DE" dirty="0" smtClean="0"/>
                  <a:t>:</a:t>
                </a:r>
              </a:p>
              <a:p>
                <a:pPr lvl="1"/>
                <a:r>
                  <a:rPr lang="de-DE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summed_max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lvl="1"/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emission_limit</a:t>
                </a:r>
                <a:endPara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de-D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dirty="0" err="1"/>
                  <a:t>Example</a:t>
                </a:r>
                <a:r>
                  <a:rPr lang="de-DE" dirty="0"/>
                  <a:t>: ./</a:t>
                </a:r>
                <a:r>
                  <a:rPr lang="de-DE" dirty="0" err="1" smtClean="0"/>
                  <a:t>micro_grid_fixed_inbuild_sum.ipynb</a:t>
                </a:r>
                <a:endParaRPr lang="de-DE" dirty="0"/>
              </a:p>
              <a:p>
                <a:pPr lvl="1"/>
                <a:endPara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144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3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56" y="2047154"/>
            <a:ext cx="7189887" cy="25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02006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4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Inner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workings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:</a:t>
            </a:r>
          </a:p>
          <a:p>
            <a:pPr algn="ctr">
              <a:spcAft>
                <a:spcPts val="600"/>
              </a:spcAft>
            </a:pP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Linear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optimization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and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constraints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557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All workshop contents at: 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en-GB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github.com/smartie2076/oemof_workshop</a:t>
            </a:r>
            <a:endParaRPr lang="en-GB" sz="1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Todays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jupyter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notebooks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stored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in </a:t>
            </a:r>
            <a:r>
              <a:rPr lang="en-GB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 action="ppaction://hlinkfile"/>
              </a:rPr>
              <a:t>./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 action="ppaction://hlinkfile"/>
              </a:rPr>
              <a:t>Day_3_Custom_Constraints_for_Oemof</a:t>
            </a:r>
            <a:endParaRPr lang="en-GB" sz="1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sz="1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Rules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Linearized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„</a:t>
            </a:r>
            <a:r>
              <a:rPr lang="de-DE" dirty="0" err="1" smtClean="0"/>
              <a:t>if</a:t>
            </a:r>
            <a:r>
              <a:rPr lang="de-DE" dirty="0" smtClean="0"/>
              <a:t>-</a:t>
            </a:r>
            <a:r>
              <a:rPr lang="de-DE" dirty="0" err="1" smtClean="0"/>
              <a:t>then</a:t>
            </a:r>
            <a:r>
              <a:rPr lang="de-DE" dirty="0" smtClean="0"/>
              <a:t>-relation“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smtClean="0"/>
              <a:t>variables</a:t>
            </a:r>
          </a:p>
          <a:p>
            <a:r>
              <a:rPr lang="de-DE" dirty="0" err="1" smtClean="0"/>
              <a:t>If-then</a:t>
            </a:r>
            <a:r>
              <a:rPr lang="de-DE" dirty="0" smtClean="0"/>
              <a:t> </a:t>
            </a:r>
            <a:r>
              <a:rPr lang="de-DE" dirty="0" err="1" smtClean="0"/>
              <a:t>relations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a definite </a:t>
            </a:r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actual_value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Guidelines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8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11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9"/>
            <a:ext cx="7886699" cy="474964"/>
          </a:xfrm>
          <a:solidFill>
            <a:schemeClr val="bg2"/>
          </a:solidFill>
        </p:spPr>
        <p:txBody>
          <a:bodyPr tIns="90000" bIns="90000"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Simplify</a:t>
            </a:r>
            <a:r>
              <a:rPr lang="de-DE" dirty="0" smtClean="0"/>
              <a:t>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boundary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valid </a:t>
            </a:r>
            <a:r>
              <a:rPr lang="de-DE" dirty="0" err="1" smtClean="0"/>
              <a:t>constraint</a:t>
            </a:r>
            <a:endParaRPr lang="de-DE" dirty="0" smtClean="0"/>
          </a:p>
        </p:txBody>
      </p:sp>
      <p:sp>
        <p:nvSpPr>
          <p:cNvPr id="12" name="Vertikaler Textplatzhalter 1"/>
          <p:cNvSpPr txBox="1">
            <a:spLocks/>
          </p:cNvSpPr>
          <p:nvPr/>
        </p:nvSpPr>
        <p:spPr>
          <a:xfrm>
            <a:off x="636399" y="1950190"/>
            <a:ext cx="7886699" cy="1522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individually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r>
              <a:rPr lang="de-DE" dirty="0" smtClean="0"/>
              <a:t> Investment </a:t>
            </a:r>
            <a:r>
              <a:rPr lang="de-DE" dirty="0" err="1" smtClean="0"/>
              <a:t>objects</a:t>
            </a:r>
            <a:r>
              <a:rPr lang="de-DE" dirty="0" smtClean="0"/>
              <a:t>?</a:t>
            </a:r>
          </a:p>
        </p:txBody>
      </p:sp>
      <p:sp>
        <p:nvSpPr>
          <p:cNvPr id="13" name="Vertikaler Textplatzhalter 1"/>
          <p:cNvSpPr txBox="1">
            <a:spLocks/>
          </p:cNvSpPr>
          <p:nvPr/>
        </p:nvSpPr>
        <p:spPr>
          <a:xfrm>
            <a:off x="636399" y="3670950"/>
            <a:ext cx="7886699" cy="825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de-DE" dirty="0" smtClean="0"/>
              <a:t>Create a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linear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Pyomo</a:t>
            </a:r>
            <a:endParaRPr lang="de-DE" dirty="0" smtClean="0"/>
          </a:p>
        </p:txBody>
      </p:sp>
      <p:sp>
        <p:nvSpPr>
          <p:cNvPr id="14" name="Vertikaler Textplatzhalter 1"/>
          <p:cNvSpPr txBox="1">
            <a:spLocks/>
          </p:cNvSpPr>
          <p:nvPr/>
        </p:nvSpPr>
        <p:spPr>
          <a:xfrm>
            <a:off x="628650" y="4694826"/>
            <a:ext cx="7886699" cy="1268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lp</a:t>
            </a:r>
            <a:r>
              <a:rPr lang="de-DE" dirty="0" smtClean="0"/>
              <a:t>-file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timesteps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(fow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timesteps</a:t>
            </a:r>
            <a:r>
              <a:rPr lang="de-DE" dirty="0" smtClean="0"/>
              <a:t>)</a:t>
            </a:r>
          </a:p>
          <a:p>
            <a:pPr marL="358775" lvl="1" indent="0">
              <a:buFont typeface="Wingdings 3" panose="05040102010807070707" pitchFamily="18" charset="2"/>
              <a:buNone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465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Type: </a:t>
                </a:r>
                <a:r>
                  <a:rPr lang="de-DE" dirty="0" err="1" smtClean="0"/>
                  <a:t>Summed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minimum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on: Minimum </a:t>
                </a:r>
                <a:r>
                  <a:rPr lang="de-DE" dirty="0" err="1" smtClean="0"/>
                  <a:t>renewable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share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limit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constant</a:t>
                </a:r>
                <a:r>
                  <a:rPr lang="de-DE" dirty="0" smtClean="0"/>
                  <a:t>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𝑑𝑒𝑚𝑎𝑛𝑑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Custom </a:t>
                </a:r>
                <a:r>
                  <a:rPr lang="de-DE" dirty="0" err="1"/>
                  <a:t>constraint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summed</a:t>
                </a:r>
                <a:r>
                  <a:rPr lang="de-DE" dirty="0"/>
                  <a:t> </a:t>
                </a:r>
                <a:r>
                  <a:rPr lang="de-DE" dirty="0" err="1"/>
                  <a:t>limit</a:t>
                </a:r>
                <a:r>
                  <a:rPr lang="de-DE" dirty="0"/>
                  <a:t>: </a:t>
                </a:r>
                <a:r>
                  <a:rPr lang="de-DE" dirty="0">
                    <a:hlinkClick r:id="rId2" action="ppaction://hlinkfile"/>
                  </a:rPr>
                  <a:t>./</a:t>
                </a:r>
                <a:r>
                  <a:rPr lang="de-DE" dirty="0" err="1">
                    <a:hlinkClick r:id="rId2" action="ppaction://hlinkfile"/>
                  </a:rPr>
                  <a:t>micro_grid_custom_constraint_summed_limit.ipynb</a:t>
                </a:r>
                <a:endParaRPr lang="de-DE" dirty="0"/>
              </a:p>
              <a:p>
                <a:endParaRPr lang="de-DE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3"/>
                <a:stretch>
                  <a:fillRect l="-1082" t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Renewable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3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Type: Minimum </a:t>
                </a:r>
                <a:r>
                  <a:rPr lang="de-DE" dirty="0" err="1" smtClean="0"/>
                  <a:t>bound</a:t>
                </a:r>
                <a:r>
                  <a:rPr lang="de-DE" dirty="0" smtClean="0"/>
                  <a:t> per </a:t>
                </a:r>
                <a:r>
                  <a:rPr lang="de-DE" dirty="0" err="1" smtClean="0"/>
                  <a:t>timestep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on: Minimum </a:t>
                </a:r>
                <a:r>
                  <a:rPr lang="de-DE" dirty="0" err="1" smtClean="0"/>
                  <a:t>stability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limit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constant</a:t>
                </a:r>
                <a:r>
                  <a:rPr lang="de-DE" dirty="0" smtClean="0"/>
                  <a:t>)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1) </a:t>
                </a:r>
                <a14:m>
                  <m:oMath xmlns:m="http://schemas.openxmlformats.org/officeDocument/2006/math">
                    <a:fld id="{217A7E00-11AF-4415-A3AF-F33B58053CC9}" type="mathplaceholder">
                      <a:rPr lang="de-DE" i="1" smtClean="0">
                        <a:latin typeface="Cambria Math" panose="02040503050406030204" pitchFamily="18" charset="0"/>
                      </a:rPr>
                      <a:t>Geben Sie hier eine Formel ein.</a:t>
                    </a:fl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2)</a:t>
                </a:r>
              </a:p>
              <a:p>
                <a:endParaRPr lang="de-DE" dirty="0"/>
              </a:p>
              <a:p>
                <a:r>
                  <a:rPr lang="de-DE" dirty="0"/>
                  <a:t>Custom </a:t>
                </a:r>
                <a:r>
                  <a:rPr lang="de-DE" dirty="0" err="1"/>
                  <a:t>constraint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bounded</a:t>
                </a:r>
                <a:r>
                  <a:rPr lang="de-DE" dirty="0"/>
                  <a:t> </a:t>
                </a:r>
                <a:r>
                  <a:rPr lang="de-DE" dirty="0" err="1"/>
                  <a:t>flows</a:t>
                </a:r>
                <a:r>
                  <a:rPr lang="de-DE" dirty="0"/>
                  <a:t>:</a:t>
                </a:r>
              </a:p>
              <a:p>
                <a:pPr marL="358775" lvl="1" indent="0">
                  <a:buNone/>
                </a:pPr>
                <a:r>
                  <a:rPr lang="de-DE" dirty="0">
                    <a:hlinkClick r:id="rId2" action="ppaction://hlinkfile"/>
                  </a:rPr>
                  <a:t>./</a:t>
                </a:r>
                <a:r>
                  <a:rPr lang="de-DE" dirty="0" err="1">
                    <a:hlinkClick r:id="rId2" action="ppaction://hlinkfile"/>
                  </a:rPr>
                  <a:t>micro_grid_custom_constraint_flows.ipynb</a:t>
                </a:r>
                <a:endParaRPr lang="en-GB" dirty="0"/>
              </a:p>
              <a:p>
                <a:endParaRPr lang="de-DE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3"/>
                <a:stretch>
                  <a:fillRect l="-1159" t="-2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 </a:t>
            </a:r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11161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7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Setting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in </a:t>
            </a:r>
            <a:r>
              <a:rPr lang="de-DE" dirty="0" err="1" smtClean="0"/>
              <a:t>timesteps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timeseries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Intermittantly</a:t>
            </a:r>
            <a:r>
              <a:rPr lang="de-DE" dirty="0" smtClean="0"/>
              <a:t> </a:t>
            </a:r>
            <a:r>
              <a:rPr lang="de-DE" dirty="0" err="1" smtClean="0"/>
              <a:t>switching</a:t>
            </a:r>
            <a:r>
              <a:rPr lang="de-DE" dirty="0" smtClean="0"/>
              <a:t> off a </a:t>
            </a:r>
            <a:r>
              <a:rPr lang="de-DE" dirty="0" err="1" smtClean="0"/>
              <a:t>component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6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Setting </a:t>
            </a:r>
            <a:r>
              <a:rPr lang="de-DE" dirty="0" err="1" smtClean="0"/>
              <a:t>flow</a:t>
            </a:r>
            <a:r>
              <a:rPr lang="de-DE" dirty="0" smtClean="0"/>
              <a:t> per </a:t>
            </a:r>
            <a:r>
              <a:rPr lang="de-DE" dirty="0" err="1" smtClean="0"/>
              <a:t>timestep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</a:t>
            </a:r>
          </a:p>
          <a:p>
            <a:pPr lvl="1"/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timeseries</a:t>
            </a:r>
            <a:endParaRPr lang="de-DE" dirty="0" smtClean="0"/>
          </a:p>
          <a:p>
            <a:pPr lvl="1"/>
            <a:r>
              <a:rPr lang="de-DE" dirty="0" err="1" smtClean="0"/>
              <a:t>Linerarized</a:t>
            </a:r>
            <a:r>
              <a:rPr lang="de-DE" dirty="0" smtClean="0"/>
              <a:t> </a:t>
            </a:r>
            <a:r>
              <a:rPr lang="de-DE" dirty="0" err="1" smtClean="0"/>
              <a:t>formular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Forced</a:t>
            </a:r>
            <a:r>
              <a:rPr lang="de-DE" dirty="0" smtClean="0"/>
              <a:t> </a:t>
            </a:r>
            <a:r>
              <a:rPr lang="de-DE" dirty="0" err="1" smtClean="0"/>
              <a:t>battery</a:t>
            </a:r>
            <a:r>
              <a:rPr lang="de-DE" dirty="0" smtClean="0"/>
              <a:t> </a:t>
            </a:r>
            <a:r>
              <a:rPr lang="de-DE" dirty="0" err="1" smtClean="0"/>
              <a:t>charge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5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26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6" y="4472325"/>
            <a:ext cx="3835710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18,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29518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/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1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linear </a:t>
            </a:r>
            <a:r>
              <a:rPr lang="de-DE" dirty="0" err="1"/>
              <a:t>optimization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Example</a:t>
            </a:r>
            <a:r>
              <a:rPr lang="de-DE" sz="2400" dirty="0"/>
              <a:t>: </a:t>
            </a:r>
            <a:r>
              <a:rPr lang="en-GB" sz="2400" dirty="0" smtClean="0">
                <a:hlinkClick r:id="rId2" action="ppaction://hlinkfile"/>
              </a:rPr>
              <a:t>./</a:t>
            </a:r>
            <a:r>
              <a:rPr lang="en-GB" sz="2400" dirty="0">
                <a:hlinkClick r:id="rId2" action="ppaction://hlinkfile"/>
              </a:rPr>
              <a:t>3_LP_general_example.ipynb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Linear </a:t>
            </a:r>
            <a:r>
              <a:rPr lang="en-GB" sz="2400" dirty="0"/>
              <a:t>Problem (LP) / Mixed Integer (Linear) Problem (MI(L)P) consists of : </a:t>
            </a:r>
          </a:p>
          <a:p>
            <a:pPr lvl="1"/>
            <a:r>
              <a:rPr lang="en-GB" sz="2000" dirty="0"/>
              <a:t>	a target function</a:t>
            </a:r>
          </a:p>
          <a:p>
            <a:pPr lvl="1"/>
            <a:r>
              <a:rPr lang="en-GB" sz="2000" dirty="0"/>
              <a:t>	</a:t>
            </a:r>
            <a:r>
              <a:rPr lang="en-GB" sz="2000" dirty="0" smtClean="0"/>
              <a:t>a </a:t>
            </a:r>
            <a:r>
              <a:rPr lang="en-GB" sz="2000" dirty="0"/>
              <a:t>set of constraints and balances</a:t>
            </a:r>
          </a:p>
          <a:p>
            <a:r>
              <a:rPr lang="en-GB" sz="2400" dirty="0"/>
              <a:t>Solver searches on the edges of the solutions space for the optimal solution</a:t>
            </a:r>
          </a:p>
          <a:p>
            <a:r>
              <a:rPr lang="en-GB" sz="2400" dirty="0"/>
              <a:t>Available solvers: CBC, GLPK, </a:t>
            </a:r>
            <a:r>
              <a:rPr lang="en-GB" sz="2400" dirty="0" err="1"/>
              <a:t>Gurobi</a:t>
            </a:r>
            <a:r>
              <a:rPr lang="en-GB" sz="2400" dirty="0"/>
              <a:t>, …</a:t>
            </a:r>
          </a:p>
          <a:p>
            <a:r>
              <a:rPr lang="en-GB" sz="2400" dirty="0"/>
              <a:t>Time steps adjustable (e.g. 15 </a:t>
            </a:r>
            <a:r>
              <a:rPr lang="en-GB" sz="2400" dirty="0" err="1"/>
              <a:t>mins</a:t>
            </a:r>
            <a:r>
              <a:rPr lang="en-GB" sz="2400" dirty="0"/>
              <a:t>, hourly</a:t>
            </a:r>
            <a:r>
              <a:rPr lang="en-GB" sz="2400" dirty="0" smtClean="0"/>
              <a:t>)</a:t>
            </a:r>
          </a:p>
          <a:p>
            <a:endParaRPr lang="de-DE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/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9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Linear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set of linear equations fully describes </a:t>
            </a: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energy </a:t>
            </a: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system model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as a whole</a:t>
            </a:r>
          </a:p>
        </p:txBody>
      </p:sp>
    </p:spTree>
    <p:extLst>
      <p:ext uri="{BB962C8B-B14F-4D97-AF65-F5344CB8AC3E}">
        <p14:creationId xmlns:p14="http://schemas.microsoft.com/office/powerpoint/2010/main" val="625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Linear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Pyomo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„</a:t>
            </a:r>
            <a:r>
              <a:rPr lang="de-DE" dirty="0" err="1" smtClean="0"/>
              <a:t>lp</a:t>
            </a:r>
            <a:r>
              <a:rPr lang="de-DE" dirty="0" smtClean="0"/>
              <a:t>-file</a:t>
            </a:r>
            <a:r>
              <a:rPr lang="de-DE" dirty="0" smtClean="0"/>
              <a:t>“</a:t>
            </a:r>
          </a:p>
          <a:p>
            <a:pPr marL="358775" lvl="1" indent="0">
              <a:buNone/>
            </a:pPr>
            <a:endParaRPr lang="de-DE" dirty="0" smtClean="0"/>
          </a:p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transferred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endParaRPr lang="de-DE" dirty="0" smtClean="0"/>
          </a:p>
          <a:p>
            <a:pPr lvl="1"/>
            <a:r>
              <a:rPr lang="de-DE" dirty="0"/>
              <a:t> </a:t>
            </a:r>
            <a:r>
              <a:rPr lang="de-DE" dirty="0" smtClean="0"/>
              <a:t>Recommended </a:t>
            </a:r>
            <a:r>
              <a:rPr lang="de-DE" dirty="0" err="1" smtClean="0"/>
              <a:t>solver</a:t>
            </a:r>
            <a:r>
              <a:rPr lang="de-DE" dirty="0" smtClean="0"/>
              <a:t>: </a:t>
            </a:r>
            <a:r>
              <a:rPr lang="de-DE" dirty="0" err="1" smtClean="0"/>
              <a:t>coinor-cbc</a:t>
            </a:r>
            <a:endParaRPr lang="de-DE" dirty="0" smtClean="0"/>
          </a:p>
          <a:p>
            <a:pPr lvl="1"/>
            <a:r>
              <a:rPr lang="de-DE" dirty="0" smtClean="0"/>
              <a:t> Same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solvers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Lp</a:t>
            </a:r>
            <a:r>
              <a:rPr lang="de-DE" dirty="0" smtClean="0"/>
              <a:t>-file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debug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marL="358775" lvl="1" indent="0">
              <a:buNone/>
            </a:pPr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smtClean="0">
                <a:hlinkClick r:id="rId2" action="ppaction://hlinkfile"/>
              </a:rPr>
              <a:t>./</a:t>
            </a:r>
            <a:r>
              <a:rPr lang="de-DE" dirty="0" err="1" smtClean="0">
                <a:hlinkClick r:id="rId2" action="ppaction://hlinkfile"/>
              </a:rPr>
              <a:t>micro_grid_fixed_cap_basic.ipynb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5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minimized</a:t>
            </a:r>
            <a:r>
              <a:rPr lang="de-DE" dirty="0" smtClean="0"/>
              <a:t>: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4" y="1875998"/>
            <a:ext cx="7796784" cy="32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971</Words>
  <Application>Microsoft Office PowerPoint</Application>
  <PresentationFormat>Bildschirmpräsentation (4:3)</PresentationFormat>
  <Paragraphs>250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Agenda</vt:lpstr>
      <vt:lpstr>Agenda</vt:lpstr>
      <vt:lpstr>An introduction to linear optimization</vt:lpstr>
      <vt:lpstr>Agenda</vt:lpstr>
      <vt:lpstr>Linear equation system generated by oemof</vt:lpstr>
      <vt:lpstr>The „lp-file“</vt:lpstr>
      <vt:lpstr>The „lp-file“: Objective value</vt:lpstr>
      <vt:lpstr>Optimizing with oemof – Objective value</vt:lpstr>
      <vt:lpstr>The „lp-file“: Bus balances</vt:lpstr>
      <vt:lpstr>The „lp-file“: Bus balances</vt:lpstr>
      <vt:lpstr>The „lp-file“: Bus balances</vt:lpstr>
      <vt:lpstr>Agenda</vt:lpstr>
      <vt:lpstr>In-build bounds of flows</vt:lpstr>
      <vt:lpstr>The „lp-file“: Bounds</vt:lpstr>
      <vt:lpstr>In-built constraints</vt:lpstr>
      <vt:lpstr>The „lp-file“: Constraints</vt:lpstr>
      <vt:lpstr>Agenda</vt:lpstr>
      <vt:lpstr>Guidelines for own constraints</vt:lpstr>
      <vt:lpstr>Process of writing constraints</vt:lpstr>
      <vt:lpstr>Renewable share constraint</vt:lpstr>
      <vt:lpstr>Micro grid stability constraint</vt:lpstr>
      <vt:lpstr>Agenda</vt:lpstr>
      <vt:lpstr>Intermittantly switching off a component</vt:lpstr>
      <vt:lpstr>Forced battery charge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51</cp:revision>
  <cp:lastPrinted>2017-12-10T08:48:30Z</cp:lastPrinted>
  <dcterms:created xsi:type="dcterms:W3CDTF">2018-10-08T09:51:01Z</dcterms:created>
  <dcterms:modified xsi:type="dcterms:W3CDTF">2019-09-18T03:58:27Z</dcterms:modified>
</cp:coreProperties>
</file>