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6"/>
  </p:notesMasterIdLst>
  <p:sldIdLst>
    <p:sldId id="333" r:id="rId2"/>
    <p:sldId id="334" r:id="rId3"/>
    <p:sldId id="304" r:id="rId4"/>
    <p:sldId id="302" r:id="rId5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4F"/>
    <a:srgbClr val="1C2D51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12" autoAdjust="0"/>
    <p:restoredTop sz="54450" autoAdjust="0"/>
  </p:normalViewPr>
  <p:slideViewPr>
    <p:cSldViewPr snapToGrid="0" snapToObjects="1">
      <p:cViewPr varScale="1">
        <p:scale>
          <a:sx n="37" d="100"/>
          <a:sy n="37" d="100"/>
        </p:scale>
        <p:origin x="154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19.09.2019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84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901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Present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daily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schedule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53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818120"/>
            <a:ext cx="3702190" cy="1655763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1" y="1898498"/>
            <a:ext cx="4071169" cy="749197"/>
          </a:xfrm>
        </p:spPr>
        <p:txBody>
          <a:bodyPr>
            <a:normAutofit/>
          </a:bodyPr>
          <a:lstStyle>
            <a:lvl1pPr>
              <a:defRPr sz="3200" b="1" i="0"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32 Pt&gt;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1" y="6492875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>
          <a:xfrm>
            <a:off x="6457951" y="6492875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308206" y="6444687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Source/Caption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9884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94125" cy="728895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44625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637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4571" y="2589744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9202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488750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2" y="3155576"/>
            <a:ext cx="3886222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4095" y="260723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17812"/>
            <a:ext cx="7902198" cy="4900507"/>
          </a:xfrm>
          <a:ln>
            <a:noFill/>
          </a:ln>
        </p:spPr>
        <p:txBody>
          <a:bodyPr lIns="0"/>
          <a:lstStyle>
            <a:lvl1pPr>
              <a:defRPr sz="2400"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2" y="713913"/>
            <a:ext cx="7730159" cy="35069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1217812"/>
            <a:ext cx="3809535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0" y="1217812"/>
            <a:ext cx="3842990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6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7812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7812"/>
            <a:ext cx="5193597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1" y="1762938"/>
            <a:ext cx="3877359" cy="3942164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1" y="1762937"/>
            <a:ext cx="3877359" cy="3942165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51829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180288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762938"/>
            <a:ext cx="3870779" cy="4336860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59087" y="1762938"/>
            <a:ext cx="3871762" cy="4335589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72556" y="1762938"/>
            <a:ext cx="3798887" cy="3945713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Subtitle/first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851027" y="5708651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2366831"/>
            <a:ext cx="7902198" cy="69455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itel 18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 smtClean="0"/>
              <a:t>Titel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05946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 baseline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err="1" smtClean="0"/>
              <a:t>Subtitle</a:t>
            </a:r>
            <a:r>
              <a:rPr lang="en-US" dirty="0" smtClean="0"/>
              <a:t>/</a:t>
            </a:r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67231" cy="7254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59484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1272988"/>
            <a:ext cx="7902197" cy="4862045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  <a:prstGeom prst="rect">
            <a:avLst/>
          </a:prstGeom>
        </p:spPr>
        <p:txBody>
          <a:bodyPr wrap="square" t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8815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C02D564-9B0D-4850-BC70-9FC01B3492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 smtClean="0"/>
              <a:t>September 19, 2019</a:t>
            </a:r>
            <a:endParaRPr lang="x-non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1BA710-9ABF-4A93-BD61-B2E4A12A2D5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DF09B49-897F-424F-A9FB-1317C5918F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DE8280D-E490-4715-9404-EE35100F2E73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13219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7886700" cy="4652962"/>
          </a:xfrm>
        </p:spPr>
        <p:txBody>
          <a:bodyPr>
            <a:normAutofit/>
          </a:bodyPr>
          <a:lstStyle>
            <a:lvl1pPr marL="457200" indent="-457200">
              <a:buClr>
                <a:srgbClr val="002E4F"/>
              </a:buClr>
              <a:buFont typeface="Wingdings 3" panose="05040102010807070707" pitchFamily="18" charset="2"/>
              <a:buChar char=""/>
              <a:defRPr sz="2800"/>
            </a:lvl1pPr>
            <a:lvl2pPr marL="898525" indent="-360363">
              <a:buClr>
                <a:srgbClr val="002E4F"/>
              </a:buClr>
              <a:buFont typeface="Wingdings 3" panose="05040102010807070707" pitchFamily="18" charset="2"/>
              <a:buChar char=""/>
              <a:defRPr sz="2400"/>
            </a:lvl2pPr>
            <a:lvl3pPr marL="1250950" indent="-349250" defTabSz="1250950">
              <a:buClr>
                <a:srgbClr val="002E4F"/>
              </a:buClr>
              <a:buFont typeface="Wingdings 3" panose="05040102010807070707" pitchFamily="18" charset="2"/>
              <a:buChar char=""/>
              <a:defRPr sz="2000"/>
            </a:lvl3pPr>
            <a:lvl4pPr marL="1250950" indent="361950">
              <a:buClr>
                <a:srgbClr val="002E4F"/>
              </a:buClr>
              <a:buFont typeface="Wingdings 3" panose="05040102010807070707" pitchFamily="18" charset="2"/>
              <a:buChar char=""/>
              <a:defRPr sz="1800"/>
            </a:lvl4pPr>
            <a:lvl5pPr marL="1882775" indent="-269875">
              <a:buClr>
                <a:srgbClr val="002E4F"/>
              </a:buClr>
              <a:buFont typeface="Wingdings 3" panose="05040102010807070707" pitchFamily="18" charset="2"/>
              <a:buChar char=""/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564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211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9303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60068" y="1217612"/>
            <a:ext cx="3870779" cy="194431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4660069" y="3694320"/>
            <a:ext cx="3870779" cy="202777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2"/>
            <a:ext cx="3884069" cy="4881560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069" y="316192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60069" y="572209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28648" y="1217614"/>
            <a:ext cx="3870779" cy="192955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628649" y="3694322"/>
            <a:ext cx="3870779" cy="201078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217614"/>
            <a:ext cx="3884069" cy="4881561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02796" y="3147173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770232"/>
            <a:ext cx="3884069" cy="4328943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770233"/>
            <a:ext cx="3868738" cy="393487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1" y="1211666"/>
            <a:ext cx="3868738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7902198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86195"/>
            <a:ext cx="7886700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487209"/>
            <a:ext cx="9144000" cy="37766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24Pt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68" y="1219201"/>
            <a:ext cx="8044534" cy="4719108"/>
          </a:xfrm>
          <a:prstGeom prst="rect">
            <a:avLst/>
          </a:prstGeom>
        </p:spPr>
        <p:txBody>
          <a:bodyPr vert="horz" lIns="90000" tIns="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 smtClean="0"/>
              <a:t>September 19, 2019</a:t>
            </a:r>
            <a:endParaRPr lang="de-DE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7210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21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05" y="368697"/>
            <a:ext cx="998445" cy="73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700" r:id="rId3"/>
    <p:sldLayoutId id="2147483690" r:id="rId4"/>
    <p:sldLayoutId id="2147483691" r:id="rId5"/>
    <p:sldLayoutId id="2147483695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62" r:id="rId13"/>
    <p:sldLayoutId id="2147483676" r:id="rId14"/>
    <p:sldLayoutId id="2147483686" r:id="rId15"/>
    <p:sldLayoutId id="2147483687" r:id="rId16"/>
    <p:sldLayoutId id="2147483674" r:id="rId17"/>
    <p:sldLayoutId id="2147483675" r:id="rId18"/>
    <p:sldLayoutId id="2147483665" r:id="rId19"/>
    <p:sldLayoutId id="2147483688" r:id="rId20"/>
    <p:sldLayoutId id="2147483689" r:id="rId21"/>
    <p:sldLayoutId id="2147483670" r:id="rId22"/>
    <p:sldLayoutId id="2147483702" r:id="rId23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5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iner-lemoine-institut.d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d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e2076/oemof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/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einer-lemoine-institut.de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1461" y="4286864"/>
            <a:ext cx="3911221" cy="12573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noProof="0" dirty="0" smtClean="0"/>
              <a:t>Martha Hoffmann</a:t>
            </a:r>
          </a:p>
          <a:p>
            <a:pPr>
              <a:lnSpc>
                <a:spcPct val="120000"/>
              </a:lnSpc>
            </a:pPr>
            <a:r>
              <a:rPr lang="en-US" sz="3200" i="1" dirty="0" smtClean="0"/>
              <a:t>Kickoff: Thursday</a:t>
            </a:r>
          </a:p>
          <a:p>
            <a:pPr>
              <a:lnSpc>
                <a:spcPct val="120000"/>
              </a:lnSpc>
            </a:pPr>
            <a:r>
              <a:rPr lang="en-US" sz="3200" i="1" noProof="0" dirty="0" smtClean="0"/>
              <a:t>RLI, 19.09.2019</a:t>
            </a:r>
            <a:endParaRPr lang="en-US" sz="3200" i="1" noProof="0" dirty="0"/>
          </a:p>
        </p:txBody>
      </p:sp>
      <p:sp>
        <p:nvSpPr>
          <p:cNvPr id="5" name="Rechteck 4"/>
          <p:cNvSpPr/>
          <p:nvPr/>
        </p:nvSpPr>
        <p:spPr>
          <a:xfrm rot="18900000">
            <a:off x="4749062" y="-723804"/>
            <a:ext cx="2307575" cy="3826818"/>
          </a:xfrm>
          <a:custGeom>
            <a:avLst/>
            <a:gdLst>
              <a:gd name="connsiteX0" fmla="*/ 0 w 2307575"/>
              <a:gd name="connsiteY0" fmla="*/ 0 h 4198297"/>
              <a:gd name="connsiteX1" fmla="*/ 2307575 w 2307575"/>
              <a:gd name="connsiteY1" fmla="*/ 0 h 4198297"/>
              <a:gd name="connsiteX2" fmla="*/ 2307575 w 2307575"/>
              <a:gd name="connsiteY2" fmla="*/ 4198297 h 4198297"/>
              <a:gd name="connsiteX3" fmla="*/ 0 w 2307575"/>
              <a:gd name="connsiteY3" fmla="*/ 4198297 h 4198297"/>
              <a:gd name="connsiteX4" fmla="*/ 0 w 2307575"/>
              <a:gd name="connsiteY4" fmla="*/ 0 h 4198297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5769 w 2307575"/>
              <a:gd name="connsiteY3" fmla="*/ 1205888 h 4211438"/>
              <a:gd name="connsiteX4" fmla="*/ 2307575 w 2307575"/>
              <a:gd name="connsiteY4" fmla="*/ 4211438 h 4211438"/>
              <a:gd name="connsiteX5" fmla="*/ 0 w 2307575"/>
              <a:gd name="connsiteY5" fmla="*/ 4211438 h 4211438"/>
              <a:gd name="connsiteX6" fmla="*/ 0 w 2307575"/>
              <a:gd name="connsiteY6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05888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53489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7575" h="4198297">
                <a:moveTo>
                  <a:pt x="0" y="0"/>
                </a:moveTo>
                <a:lnTo>
                  <a:pt x="1091947" y="18592"/>
                </a:lnTo>
                <a:cubicBezTo>
                  <a:pt x="1080045" y="25203"/>
                  <a:pt x="1901162" y="833096"/>
                  <a:pt x="2305769" y="1240348"/>
                </a:cubicBezTo>
                <a:lnTo>
                  <a:pt x="2307575" y="4198297"/>
                </a:lnTo>
                <a:lnTo>
                  <a:pt x="0" y="4198297"/>
                </a:lnTo>
                <a:lnTo>
                  <a:pt x="0" y="0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0" name="Gruppierung 19"/>
          <p:cNvGrpSpPr/>
          <p:nvPr/>
        </p:nvGrpSpPr>
        <p:grpSpPr>
          <a:xfrm>
            <a:off x="4151860" y="2260400"/>
            <a:ext cx="5522980" cy="6726780"/>
            <a:chOff x="4281069" y="2386896"/>
            <a:chExt cx="5522980" cy="6726780"/>
          </a:xfrm>
          <a:blipFill dpi="0" rotWithShape="1">
            <a:blip r:embed="rId3"/>
            <a:srcRect/>
            <a:stretch>
              <a:fillRect l="6000" t="48000" r="-4000" b="11000"/>
            </a:stretch>
          </a:blipFill>
        </p:grpSpPr>
        <p:sp>
          <p:nvSpPr>
            <p:cNvPr id="7" name="Rechteck 6"/>
            <p:cNvSpPr>
              <a:spLocks noChangeAspect="1"/>
            </p:cNvSpPr>
            <p:nvPr userDrawn="1"/>
          </p:nvSpPr>
          <p:spPr>
            <a:xfrm rot="18900000">
              <a:off x="7492471" y="2386896"/>
              <a:ext cx="2311578" cy="3380491"/>
            </a:xfrm>
            <a:custGeom>
              <a:avLst/>
              <a:gdLst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307575 w 2307575"/>
                <a:gd name="connsiteY2" fmla="*/ 3519045 h 3519045"/>
                <a:gd name="connsiteX3" fmla="*/ 0 w 2307575"/>
                <a:gd name="connsiteY3" fmla="*/ 3519045 h 3519045"/>
                <a:gd name="connsiteX4" fmla="*/ 0 w 2307575"/>
                <a:gd name="connsiteY4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61983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88554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10698"/>
                <a:gd name="connsiteY0" fmla="*/ 0 h 3519045"/>
                <a:gd name="connsiteX1" fmla="*/ 2307575 w 2310698"/>
                <a:gd name="connsiteY1" fmla="*/ 0 h 3519045"/>
                <a:gd name="connsiteX2" fmla="*/ 2310698 w 2310698"/>
                <a:gd name="connsiteY2" fmla="*/ 1066311 h 3519045"/>
                <a:gd name="connsiteX3" fmla="*/ 2307575 w 2310698"/>
                <a:gd name="connsiteY3" fmla="*/ 3519045 h 3519045"/>
                <a:gd name="connsiteX4" fmla="*/ 0 w 2310698"/>
                <a:gd name="connsiteY4" fmla="*/ 3519045 h 3519045"/>
                <a:gd name="connsiteX5" fmla="*/ 0 w 2310698"/>
                <a:gd name="connsiteY5" fmla="*/ 0 h 3519045"/>
                <a:gd name="connsiteX0" fmla="*/ 0 w 2310697"/>
                <a:gd name="connsiteY0" fmla="*/ 0 h 3519045"/>
                <a:gd name="connsiteX1" fmla="*/ 2307575 w 2310697"/>
                <a:gd name="connsiteY1" fmla="*/ 0 h 3519045"/>
                <a:gd name="connsiteX2" fmla="*/ 2310697 w 2310697"/>
                <a:gd name="connsiteY2" fmla="*/ 1075168 h 3519045"/>
                <a:gd name="connsiteX3" fmla="*/ 2307575 w 2310697"/>
                <a:gd name="connsiteY3" fmla="*/ 3519045 h 3519045"/>
                <a:gd name="connsiteX4" fmla="*/ 0 w 2310697"/>
                <a:gd name="connsiteY4" fmla="*/ 3519045 h 3519045"/>
                <a:gd name="connsiteX5" fmla="*/ 0 w 2310697"/>
                <a:gd name="connsiteY5" fmla="*/ 0 h 3519045"/>
                <a:gd name="connsiteX0" fmla="*/ 0 w 2307670"/>
                <a:gd name="connsiteY0" fmla="*/ 0 h 3519045"/>
                <a:gd name="connsiteX1" fmla="*/ 2307575 w 2307670"/>
                <a:gd name="connsiteY1" fmla="*/ 0 h 3519045"/>
                <a:gd name="connsiteX2" fmla="*/ 2301839 w 2307670"/>
                <a:gd name="connsiteY2" fmla="*/ 1075168 h 3519045"/>
                <a:gd name="connsiteX3" fmla="*/ 2307575 w 2307670"/>
                <a:gd name="connsiteY3" fmla="*/ 3519045 h 3519045"/>
                <a:gd name="connsiteX4" fmla="*/ 0 w 2307670"/>
                <a:gd name="connsiteY4" fmla="*/ 3519045 h 3519045"/>
                <a:gd name="connsiteX5" fmla="*/ 0 w 2307670"/>
                <a:gd name="connsiteY5" fmla="*/ 0 h 3519045"/>
                <a:gd name="connsiteX0" fmla="*/ 0 w 2307670"/>
                <a:gd name="connsiteY0" fmla="*/ 0 h 3530169"/>
                <a:gd name="connsiteX1" fmla="*/ 2307575 w 2307670"/>
                <a:gd name="connsiteY1" fmla="*/ 0 h 3530169"/>
                <a:gd name="connsiteX2" fmla="*/ 2301839 w 2307670"/>
                <a:gd name="connsiteY2" fmla="*/ 1075168 h 3530169"/>
                <a:gd name="connsiteX3" fmla="*/ 0 w 2307670"/>
                <a:gd name="connsiteY3" fmla="*/ 3519045 h 3530169"/>
                <a:gd name="connsiteX4" fmla="*/ 0 w 2307670"/>
                <a:gd name="connsiteY4" fmla="*/ 0 h 3530169"/>
                <a:gd name="connsiteX0" fmla="*/ 3907 w 2311577"/>
                <a:gd name="connsiteY0" fmla="*/ 0 h 3530169"/>
                <a:gd name="connsiteX1" fmla="*/ 2311482 w 2311577"/>
                <a:gd name="connsiteY1" fmla="*/ 0 h 3530169"/>
                <a:gd name="connsiteX2" fmla="*/ 2305746 w 2311577"/>
                <a:gd name="connsiteY2" fmla="*/ 1075168 h 3530169"/>
                <a:gd name="connsiteX3" fmla="*/ 3907 w 2311577"/>
                <a:gd name="connsiteY3" fmla="*/ 3519045 h 3530169"/>
                <a:gd name="connsiteX4" fmla="*/ 0 w 2311577"/>
                <a:gd name="connsiteY4" fmla="*/ 3380494 h 3530169"/>
                <a:gd name="connsiteX5" fmla="*/ 3907 w 2311577"/>
                <a:gd name="connsiteY5" fmla="*/ 0 h 3530169"/>
                <a:gd name="connsiteX0" fmla="*/ 3907 w 2311577"/>
                <a:gd name="connsiteY0" fmla="*/ 0 h 3392244"/>
                <a:gd name="connsiteX1" fmla="*/ 2311482 w 2311577"/>
                <a:gd name="connsiteY1" fmla="*/ 0 h 3392244"/>
                <a:gd name="connsiteX2" fmla="*/ 2305746 w 2311577"/>
                <a:gd name="connsiteY2" fmla="*/ 1075168 h 3392244"/>
                <a:gd name="connsiteX3" fmla="*/ 0 w 2311577"/>
                <a:gd name="connsiteY3" fmla="*/ 3380494 h 3392244"/>
                <a:gd name="connsiteX4" fmla="*/ 3907 w 2311577"/>
                <a:gd name="connsiteY4" fmla="*/ 0 h 339224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577" h="3380494">
                  <a:moveTo>
                    <a:pt x="3907" y="0"/>
                  </a:moveTo>
                  <a:lnTo>
                    <a:pt x="2311482" y="0"/>
                  </a:lnTo>
                  <a:cubicBezTo>
                    <a:pt x="2312523" y="358389"/>
                    <a:pt x="2304705" y="716779"/>
                    <a:pt x="2305746" y="1075168"/>
                  </a:cubicBezTo>
                  <a:cubicBezTo>
                    <a:pt x="2295104" y="1079243"/>
                    <a:pt x="-1228" y="3380083"/>
                    <a:pt x="0" y="3380494"/>
                  </a:cubicBezTo>
                  <a:cubicBezTo>
                    <a:pt x="1302" y="2253663"/>
                    <a:pt x="2605" y="1126831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sz="1800"/>
            </a:p>
          </p:txBody>
        </p:sp>
        <p:sp>
          <p:nvSpPr>
            <p:cNvPr id="8" name="Rechteck 7"/>
            <p:cNvSpPr>
              <a:spLocks/>
            </p:cNvSpPr>
            <p:nvPr userDrawn="1"/>
          </p:nvSpPr>
          <p:spPr>
            <a:xfrm rot="18900000">
              <a:off x="4281069" y="4421786"/>
              <a:ext cx="4381005" cy="4691890"/>
            </a:xfrm>
            <a:custGeom>
              <a:avLst/>
              <a:gdLst>
                <a:gd name="connsiteX0" fmla="*/ 0 w 4758585"/>
                <a:gd name="connsiteY0" fmla="*/ 0 h 4198297"/>
                <a:gd name="connsiteX1" fmla="*/ 4758585 w 4758585"/>
                <a:gd name="connsiteY1" fmla="*/ 0 h 4198297"/>
                <a:gd name="connsiteX2" fmla="*/ 4758585 w 4758585"/>
                <a:gd name="connsiteY2" fmla="*/ 4198297 h 4198297"/>
                <a:gd name="connsiteX3" fmla="*/ 0 w 4758585"/>
                <a:gd name="connsiteY3" fmla="*/ 4198297 h 4198297"/>
                <a:gd name="connsiteX4" fmla="*/ 0 w 4758585"/>
                <a:gd name="connsiteY4" fmla="*/ 0 h 4198297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585 w 4758585"/>
                <a:gd name="connsiteY3" fmla="*/ 4230259 h 4230259"/>
                <a:gd name="connsiteX4" fmla="*/ 0 w 4758585"/>
                <a:gd name="connsiteY4" fmla="*/ 4230259 h 4230259"/>
                <a:gd name="connsiteX5" fmla="*/ 0 w 4758585"/>
                <a:gd name="connsiteY5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41987 w 4758585"/>
                <a:gd name="connsiteY3" fmla="*/ 3491523 h 4230259"/>
                <a:gd name="connsiteX4" fmla="*/ 4758585 w 4758585"/>
                <a:gd name="connsiteY4" fmla="*/ 423025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67269"/>
                <a:gd name="connsiteY0" fmla="*/ 31962 h 4230259"/>
                <a:gd name="connsiteX1" fmla="*/ 377581 w 4767269"/>
                <a:gd name="connsiteY1" fmla="*/ 0 h 4230259"/>
                <a:gd name="connsiteX2" fmla="*/ 4758585 w 4767269"/>
                <a:gd name="connsiteY2" fmla="*/ 31962 h 4230259"/>
                <a:gd name="connsiteX3" fmla="*/ 4766234 w 4767269"/>
                <a:gd name="connsiteY3" fmla="*/ 3499605 h 4230259"/>
                <a:gd name="connsiteX4" fmla="*/ 4758585 w 4767269"/>
                <a:gd name="connsiteY4" fmla="*/ 4230259 h 4230259"/>
                <a:gd name="connsiteX5" fmla="*/ 0 w 4767269"/>
                <a:gd name="connsiteY5" fmla="*/ 4230259 h 4230259"/>
                <a:gd name="connsiteX6" fmla="*/ 0 w 4767269"/>
                <a:gd name="connsiteY6" fmla="*/ 31962 h 4230259"/>
                <a:gd name="connsiteX0" fmla="*/ 0 w 4759800"/>
                <a:gd name="connsiteY0" fmla="*/ 31962 h 4230259"/>
                <a:gd name="connsiteX1" fmla="*/ 377581 w 4759800"/>
                <a:gd name="connsiteY1" fmla="*/ 0 h 4230259"/>
                <a:gd name="connsiteX2" fmla="*/ 4758585 w 4759800"/>
                <a:gd name="connsiteY2" fmla="*/ 31962 h 4230259"/>
                <a:gd name="connsiteX3" fmla="*/ 4758152 w 4759800"/>
                <a:gd name="connsiteY3" fmla="*/ 3491523 h 4230259"/>
                <a:gd name="connsiteX4" fmla="*/ 4758585 w 4759800"/>
                <a:gd name="connsiteY4" fmla="*/ 4230259 h 4230259"/>
                <a:gd name="connsiteX5" fmla="*/ 0 w 4759800"/>
                <a:gd name="connsiteY5" fmla="*/ 4230259 h 4230259"/>
                <a:gd name="connsiteX6" fmla="*/ 0 w 4759800"/>
                <a:gd name="connsiteY6" fmla="*/ 31962 h 4230259"/>
                <a:gd name="connsiteX0" fmla="*/ 0 w 4759274"/>
                <a:gd name="connsiteY0" fmla="*/ 31962 h 4230259"/>
                <a:gd name="connsiteX1" fmla="*/ 377581 w 4759274"/>
                <a:gd name="connsiteY1" fmla="*/ 0 h 4230259"/>
                <a:gd name="connsiteX2" fmla="*/ 4758585 w 4759274"/>
                <a:gd name="connsiteY2" fmla="*/ 31962 h 4230259"/>
                <a:gd name="connsiteX3" fmla="*/ 4758152 w 4759274"/>
                <a:gd name="connsiteY3" fmla="*/ 3491523 h 4230259"/>
                <a:gd name="connsiteX4" fmla="*/ 4758585 w 4759274"/>
                <a:gd name="connsiteY4" fmla="*/ 4230259 h 4230259"/>
                <a:gd name="connsiteX5" fmla="*/ 0 w 4759274"/>
                <a:gd name="connsiteY5" fmla="*/ 4230259 h 4230259"/>
                <a:gd name="connsiteX6" fmla="*/ 0 w 4759274"/>
                <a:gd name="connsiteY6" fmla="*/ 31962 h 4230259"/>
                <a:gd name="connsiteX0" fmla="*/ 0 w 4764944"/>
                <a:gd name="connsiteY0" fmla="*/ 31962 h 4230259"/>
                <a:gd name="connsiteX1" fmla="*/ 377581 w 4764944"/>
                <a:gd name="connsiteY1" fmla="*/ 0 h 4230259"/>
                <a:gd name="connsiteX2" fmla="*/ 4758585 w 4764944"/>
                <a:gd name="connsiteY2" fmla="*/ 31962 h 4230259"/>
                <a:gd name="connsiteX3" fmla="*/ 4758152 w 4764944"/>
                <a:gd name="connsiteY3" fmla="*/ 3491523 h 4230259"/>
                <a:gd name="connsiteX4" fmla="*/ 4758585 w 4764944"/>
                <a:gd name="connsiteY4" fmla="*/ 4230259 h 4230259"/>
                <a:gd name="connsiteX5" fmla="*/ 0 w 4764944"/>
                <a:gd name="connsiteY5" fmla="*/ 4230259 h 4230259"/>
                <a:gd name="connsiteX6" fmla="*/ 0 w 4764944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73813 w 4758585"/>
                <a:gd name="connsiteY4" fmla="*/ 403588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286545 w 4758585"/>
                <a:gd name="connsiteY4" fmla="*/ 3948621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3948621"/>
                <a:gd name="connsiteX1" fmla="*/ 377581 w 4758585"/>
                <a:gd name="connsiteY1" fmla="*/ 0 h 3948621"/>
                <a:gd name="connsiteX2" fmla="*/ 4758585 w 4758585"/>
                <a:gd name="connsiteY2" fmla="*/ 31962 h 3948621"/>
                <a:gd name="connsiteX3" fmla="*/ 4758152 w 4758585"/>
                <a:gd name="connsiteY3" fmla="*/ 3491523 h 3948621"/>
                <a:gd name="connsiteX4" fmla="*/ 4286545 w 4758585"/>
                <a:gd name="connsiteY4" fmla="*/ 3948621 h 3948621"/>
                <a:gd name="connsiteX5" fmla="*/ 0 w 4758585"/>
                <a:gd name="connsiteY5" fmla="*/ 31962 h 3948621"/>
                <a:gd name="connsiteX0" fmla="*/ 3908964 w 4381004"/>
                <a:gd name="connsiteY0" fmla="*/ 3948621 h 3948621"/>
                <a:gd name="connsiteX1" fmla="*/ 0 w 4381004"/>
                <a:gd name="connsiteY1" fmla="*/ 0 h 3948621"/>
                <a:gd name="connsiteX2" fmla="*/ 4381004 w 4381004"/>
                <a:gd name="connsiteY2" fmla="*/ 31962 h 3948621"/>
                <a:gd name="connsiteX3" fmla="*/ 4380571 w 4381004"/>
                <a:gd name="connsiteY3" fmla="*/ 3491523 h 3948621"/>
                <a:gd name="connsiteX4" fmla="*/ 3908964 w 4381004"/>
                <a:gd name="connsiteY4" fmla="*/ 3948621 h 39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004" h="3948621">
                  <a:moveTo>
                    <a:pt x="3908964" y="3948621"/>
                  </a:moveTo>
                  <a:lnTo>
                    <a:pt x="0" y="0"/>
                  </a:lnTo>
                  <a:lnTo>
                    <a:pt x="4381004" y="31962"/>
                  </a:lnTo>
                  <a:cubicBezTo>
                    <a:pt x="4375471" y="1185149"/>
                    <a:pt x="4378022" y="3494096"/>
                    <a:pt x="4380571" y="3491523"/>
                  </a:cubicBezTo>
                  <a:cubicBezTo>
                    <a:pt x="4394186" y="3508772"/>
                    <a:pt x="3903580" y="3943075"/>
                    <a:pt x="3908964" y="3948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8407770" y="957110"/>
            <a:ext cx="1472460" cy="1439859"/>
          </a:xfrm>
          <a:custGeom>
            <a:avLst/>
            <a:gdLst>
              <a:gd name="connsiteX0" fmla="*/ 0 w 4758585"/>
              <a:gd name="connsiteY0" fmla="*/ 0 h 4198297"/>
              <a:gd name="connsiteX1" fmla="*/ 4758585 w 4758585"/>
              <a:gd name="connsiteY1" fmla="*/ 0 h 4198297"/>
              <a:gd name="connsiteX2" fmla="*/ 4758585 w 4758585"/>
              <a:gd name="connsiteY2" fmla="*/ 4198297 h 4198297"/>
              <a:gd name="connsiteX3" fmla="*/ 0 w 4758585"/>
              <a:gd name="connsiteY3" fmla="*/ 4198297 h 4198297"/>
              <a:gd name="connsiteX4" fmla="*/ 0 w 4758585"/>
              <a:gd name="connsiteY4" fmla="*/ 0 h 4198297"/>
              <a:gd name="connsiteX0" fmla="*/ 0 w 4758585"/>
              <a:gd name="connsiteY0" fmla="*/ 11872 h 4210169"/>
              <a:gd name="connsiteX1" fmla="*/ 1465574 w 4758585"/>
              <a:gd name="connsiteY1" fmla="*/ 0 h 4210169"/>
              <a:gd name="connsiteX2" fmla="*/ 4758585 w 4758585"/>
              <a:gd name="connsiteY2" fmla="*/ 11872 h 4210169"/>
              <a:gd name="connsiteX3" fmla="*/ 4758585 w 4758585"/>
              <a:gd name="connsiteY3" fmla="*/ 4210169 h 4210169"/>
              <a:gd name="connsiteX4" fmla="*/ 0 w 4758585"/>
              <a:gd name="connsiteY4" fmla="*/ 4210169 h 4210169"/>
              <a:gd name="connsiteX5" fmla="*/ 0 w 4758585"/>
              <a:gd name="connsiteY5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6886 w 4765471"/>
              <a:gd name="connsiteY4" fmla="*/ 4210169 h 4210169"/>
              <a:gd name="connsiteX5" fmla="*/ 0 w 4765471"/>
              <a:gd name="connsiteY5" fmla="*/ 1439859 h 4210169"/>
              <a:gd name="connsiteX6" fmla="*/ 6886 w 4765471"/>
              <a:gd name="connsiteY6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0 w 4765471"/>
              <a:gd name="connsiteY4" fmla="*/ 1439859 h 4210169"/>
              <a:gd name="connsiteX5" fmla="*/ 6886 w 4765471"/>
              <a:gd name="connsiteY5" fmla="*/ 11872 h 4210169"/>
              <a:gd name="connsiteX0" fmla="*/ 6886 w 4765471"/>
              <a:gd name="connsiteY0" fmla="*/ 11872 h 1439859"/>
              <a:gd name="connsiteX1" fmla="*/ 1472460 w 4765471"/>
              <a:gd name="connsiteY1" fmla="*/ 0 h 1439859"/>
              <a:gd name="connsiteX2" fmla="*/ 4765471 w 4765471"/>
              <a:gd name="connsiteY2" fmla="*/ 11872 h 1439859"/>
              <a:gd name="connsiteX3" fmla="*/ 0 w 4765471"/>
              <a:gd name="connsiteY3" fmla="*/ 1439859 h 1439859"/>
              <a:gd name="connsiteX4" fmla="*/ 6886 w 4765471"/>
              <a:gd name="connsiteY4" fmla="*/ 11872 h 1439859"/>
              <a:gd name="connsiteX0" fmla="*/ 6886 w 1472460"/>
              <a:gd name="connsiteY0" fmla="*/ 11872 h 1439859"/>
              <a:gd name="connsiteX1" fmla="*/ 1472460 w 1472460"/>
              <a:gd name="connsiteY1" fmla="*/ 0 h 1439859"/>
              <a:gd name="connsiteX2" fmla="*/ 0 w 1472460"/>
              <a:gd name="connsiteY2" fmla="*/ 1439859 h 1439859"/>
              <a:gd name="connsiteX3" fmla="*/ 6886 w 1472460"/>
              <a:gd name="connsiteY3" fmla="*/ 11872 h 1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460" h="1439859">
                <a:moveTo>
                  <a:pt x="6886" y="11872"/>
                </a:moveTo>
                <a:lnTo>
                  <a:pt x="1472460" y="0"/>
                </a:lnTo>
                <a:lnTo>
                  <a:pt x="0" y="1439859"/>
                </a:lnTo>
                <a:cubicBezTo>
                  <a:pt x="2295" y="963863"/>
                  <a:pt x="4591" y="487868"/>
                  <a:pt x="6886" y="1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2094213"/>
            <a:ext cx="3941379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rors.creativecommons.org/presskit/buttons/88x31/png/by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0" y="6028315"/>
            <a:ext cx="1207833" cy="4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hlinkClick r:id="rId6"/>
          </p:cNvPr>
          <p:cNvSpPr txBox="1"/>
          <p:nvPr/>
        </p:nvSpPr>
        <p:spPr>
          <a:xfrm>
            <a:off x="593425" y="6522667"/>
            <a:ext cx="228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Reiner Lemoine Institut</a:t>
            </a:r>
            <a:endParaRPr lang="de-DE" sz="1200" noProof="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Titel 3"/>
          <p:cNvSpPr txBox="1">
            <a:spLocks/>
          </p:cNvSpPr>
          <p:nvPr/>
        </p:nvSpPr>
        <p:spPr>
          <a:xfrm>
            <a:off x="797144" y="1219201"/>
            <a:ext cx="4354959" cy="2866022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b="0" dirty="0" err="1" smtClean="0"/>
              <a:t>Oemof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Workshop Week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		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800" dirty="0" smtClean="0"/>
              <a:t>E-Lands MVS</a:t>
            </a: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297297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Introducing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Getting</a:t>
            </a:r>
            <a:r>
              <a:rPr lang="de-DE" sz="32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to</a:t>
            </a:r>
            <a:r>
              <a:rPr lang="de-DE" sz="32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know</a:t>
            </a:r>
            <a:r>
              <a:rPr lang="de-DE" sz="32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the</a:t>
            </a:r>
            <a:r>
              <a:rPr lang="de-DE" sz="32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oemof-based</a:t>
            </a:r>
            <a:r>
              <a:rPr lang="de-DE" sz="32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MVS </a:t>
            </a:r>
            <a:r>
              <a:rPr lang="de-DE" sz="3200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from</a:t>
            </a:r>
            <a:r>
              <a:rPr lang="de-DE" sz="32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the</a:t>
            </a:r>
            <a:r>
              <a:rPr lang="de-DE" sz="32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E-Land </a:t>
            </a:r>
            <a:r>
              <a:rPr lang="de-DE" sz="3200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toolbox</a:t>
            </a:r>
            <a:endParaRPr lang="de-DE" sz="3200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68761" y="5773161"/>
            <a:ext cx="820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All workshop contents at: </a:t>
            </a: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github.com/smartie2076/oemof_workshop</a:t>
            </a:r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2958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Agenda of the day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482365"/>
              </p:ext>
            </p:extLst>
          </p:nvPr>
        </p:nvGraphicFramePr>
        <p:xfrm>
          <a:off x="972782" y="1307695"/>
          <a:ext cx="7256818" cy="4571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199">
                  <a:extLst>
                    <a:ext uri="{9D8B030D-6E8A-4147-A177-3AD203B41FA5}">
                      <a16:colId xmlns:a16="http://schemas.microsoft.com/office/drawing/2014/main" val="1980502572"/>
                    </a:ext>
                  </a:extLst>
                </a:gridCol>
                <a:gridCol w="934064">
                  <a:extLst>
                    <a:ext uri="{9D8B030D-6E8A-4147-A177-3AD203B41FA5}">
                      <a16:colId xmlns:a16="http://schemas.microsoft.com/office/drawing/2014/main" val="525910026"/>
                    </a:ext>
                  </a:extLst>
                </a:gridCol>
                <a:gridCol w="3175820">
                  <a:extLst>
                    <a:ext uri="{9D8B030D-6E8A-4147-A177-3AD203B41FA5}">
                      <a16:colId xmlns:a16="http://schemas.microsoft.com/office/drawing/2014/main" val="1480527095"/>
                    </a:ext>
                  </a:extLst>
                </a:gridCol>
                <a:gridCol w="2418735">
                  <a:extLst>
                    <a:ext uri="{9D8B030D-6E8A-4147-A177-3AD203B41FA5}">
                      <a16:colId xmlns:a16="http://schemas.microsoft.com/office/drawing/2014/main" val="3450317866"/>
                    </a:ext>
                  </a:extLst>
                </a:gridCol>
              </a:tblGrid>
              <a:tr h="350581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Time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Activity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Place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7921793"/>
                  </a:ext>
                </a:extLst>
              </a:tr>
              <a:tr h="472749">
                <a:tc>
                  <a:txBody>
                    <a:bodyPr/>
                    <a:lstStyle/>
                    <a:p>
                      <a:r>
                        <a:rPr lang="de-DE" dirty="0" smtClean="0"/>
                        <a:t>9:00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- 9:30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Kickoff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Small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conference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room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666766"/>
                  </a:ext>
                </a:extLst>
              </a:tr>
              <a:tr h="450450">
                <a:tc>
                  <a:txBody>
                    <a:bodyPr/>
                    <a:lstStyle/>
                    <a:p>
                      <a:r>
                        <a:rPr lang="de-DE" dirty="0" smtClean="0"/>
                        <a:t>9:30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- 10:30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Session IV:</a:t>
                      </a:r>
                      <a:r>
                        <a:rPr lang="de-DE" baseline="0" dirty="0" smtClean="0"/>
                        <a:t> MVS 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Small </a:t>
                      </a:r>
                      <a:r>
                        <a:rPr lang="de-DE" dirty="0" err="1" smtClean="0"/>
                        <a:t>conference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room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976434"/>
                  </a:ext>
                </a:extLst>
              </a:tr>
              <a:tr h="447854">
                <a:tc>
                  <a:txBody>
                    <a:bodyPr/>
                    <a:lstStyle/>
                    <a:p>
                      <a:r>
                        <a:rPr lang="de-DE" dirty="0" smtClean="0"/>
                        <a:t>10:30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- 11:00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Discussion</a:t>
                      </a:r>
                      <a:r>
                        <a:rPr lang="de-DE" dirty="0" smtClean="0"/>
                        <a:t>:</a:t>
                      </a:r>
                      <a:r>
                        <a:rPr lang="de-DE" baseline="0" dirty="0" smtClean="0"/>
                        <a:t> Feedback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Small </a:t>
                      </a:r>
                      <a:r>
                        <a:rPr lang="de-DE" dirty="0" err="1" smtClean="0"/>
                        <a:t>conference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room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9255449"/>
                  </a:ext>
                </a:extLst>
              </a:tr>
              <a:tr h="350581">
                <a:tc>
                  <a:txBody>
                    <a:bodyPr/>
                    <a:lstStyle/>
                    <a:p>
                      <a:r>
                        <a:rPr lang="de-DE" dirty="0" smtClean="0"/>
                        <a:t>11:00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- 11:30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Coffee break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Kitchen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5769281"/>
                  </a:ext>
                </a:extLst>
              </a:tr>
              <a:tr h="350581">
                <a:tc>
                  <a:txBody>
                    <a:bodyPr/>
                    <a:lstStyle/>
                    <a:p>
                      <a:r>
                        <a:rPr lang="de-DE" dirty="0" smtClean="0"/>
                        <a:t>11:30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13:00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Hands-on</a:t>
                      </a:r>
                      <a:r>
                        <a:rPr lang="de-DE" baseline="0" dirty="0" smtClean="0"/>
                        <a:t> MVS </a:t>
                      </a:r>
                      <a:r>
                        <a:rPr lang="de-DE" baseline="0" dirty="0" err="1" smtClean="0"/>
                        <a:t>testing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RLI-B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0388747"/>
                  </a:ext>
                </a:extLst>
              </a:tr>
              <a:tr h="331347">
                <a:tc>
                  <a:txBody>
                    <a:bodyPr/>
                    <a:lstStyle/>
                    <a:p>
                      <a:r>
                        <a:rPr lang="de-DE" dirty="0" smtClean="0"/>
                        <a:t>13:00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- 14:00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Lunch</a:t>
                      </a:r>
                      <a:r>
                        <a:rPr lang="de-DE" baseline="0" dirty="0" smtClean="0"/>
                        <a:t> break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0155316"/>
                  </a:ext>
                </a:extLst>
              </a:tr>
              <a:tr h="350581">
                <a:tc>
                  <a:txBody>
                    <a:bodyPr/>
                    <a:lstStyle/>
                    <a:p>
                      <a:r>
                        <a:rPr lang="de-DE" dirty="0" smtClean="0"/>
                        <a:t>14:00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- 16.00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Programming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session</a:t>
                      </a:r>
                      <a:r>
                        <a:rPr lang="de-DE" baseline="0" dirty="0" smtClean="0"/>
                        <a:t> IV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RLI-B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445688"/>
                  </a:ext>
                </a:extLst>
              </a:tr>
              <a:tr h="579856">
                <a:tc>
                  <a:txBody>
                    <a:bodyPr/>
                    <a:lstStyle/>
                    <a:p>
                      <a:r>
                        <a:rPr lang="de-DE" dirty="0" smtClean="0"/>
                        <a:t>16.00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- 16.30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Discussion</a:t>
                      </a:r>
                      <a:r>
                        <a:rPr lang="de-DE" dirty="0" smtClean="0"/>
                        <a:t>: Future</a:t>
                      </a:r>
                      <a:r>
                        <a:rPr lang="de-DE" baseline="0" dirty="0" smtClean="0"/>
                        <a:t> MVS </a:t>
                      </a:r>
                      <a:r>
                        <a:rPr lang="de-DE" baseline="0" dirty="0" err="1" smtClean="0"/>
                        <a:t>development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RLI-B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4083114"/>
                  </a:ext>
                </a:extLst>
              </a:tr>
              <a:tr h="350581">
                <a:tc>
                  <a:txBody>
                    <a:bodyPr/>
                    <a:lstStyle/>
                    <a:p>
                      <a:r>
                        <a:rPr lang="de-DE" dirty="0" smtClean="0"/>
                        <a:t>16:30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- 17.00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Wrap-up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RLI-B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526393"/>
                  </a:ext>
                </a:extLst>
              </a:tr>
              <a:tr h="350581">
                <a:tc>
                  <a:txBody>
                    <a:bodyPr/>
                    <a:lstStyle/>
                    <a:p>
                      <a:r>
                        <a:rPr lang="de-DE" dirty="0" smtClean="0"/>
                        <a:t>18.00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- 19.30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Museum:</a:t>
                      </a:r>
                      <a:r>
                        <a:rPr lang="de-DE" baseline="0" dirty="0" smtClean="0"/>
                        <a:t> Every </a:t>
                      </a:r>
                      <a:r>
                        <a:rPr lang="de-DE" baseline="0" dirty="0" err="1" smtClean="0"/>
                        <a:t>day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life</a:t>
                      </a:r>
                      <a:r>
                        <a:rPr lang="de-DE" baseline="0" dirty="0" smtClean="0"/>
                        <a:t> in GDR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Kulturbrauerei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513122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972782" y="5879148"/>
            <a:ext cx="72568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Attention! Tomorrow, </a:t>
            </a:r>
            <a:r>
              <a:rPr lang="de-DE" b="1" dirty="0" err="1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Friday</a:t>
            </a:r>
            <a:r>
              <a:rPr lang="de-DE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20th, </a:t>
            </a:r>
            <a:r>
              <a:rPr lang="de-DE" b="1" dirty="0" err="1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</a:t>
            </a:r>
            <a:r>
              <a:rPr lang="de-DE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meet</a:t>
            </a:r>
            <a:r>
              <a:rPr lang="de-DE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in </a:t>
            </a:r>
            <a:r>
              <a:rPr lang="de-DE" b="1" dirty="0" err="1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</a:t>
            </a:r>
            <a:r>
              <a:rPr lang="de-DE" b="1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foyer</a:t>
            </a:r>
            <a:r>
              <a:rPr lang="de-DE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of</a:t>
            </a:r>
            <a:r>
              <a:rPr lang="de-DE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Volkswagenbibliothek </a:t>
            </a:r>
            <a:r>
              <a:rPr lang="de-DE" b="1" dirty="0" err="1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of</a:t>
            </a:r>
            <a:r>
              <a:rPr lang="de-DE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</a:t>
            </a:r>
            <a:r>
              <a:rPr lang="de-DE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Berlin </a:t>
            </a:r>
            <a:r>
              <a:rPr lang="de-DE" b="1" dirty="0" err="1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institute</a:t>
            </a:r>
            <a:r>
              <a:rPr lang="de-DE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of</a:t>
            </a:r>
            <a:r>
              <a:rPr lang="de-DE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Technology (S Zoologischer Garten). </a:t>
            </a:r>
            <a:r>
              <a:rPr lang="de-DE" b="1" dirty="0" err="1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</a:t>
            </a:r>
            <a:r>
              <a:rPr lang="de-DE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will </a:t>
            </a:r>
            <a:r>
              <a:rPr lang="de-DE" b="1" dirty="0" err="1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spend</a:t>
            </a:r>
            <a:r>
              <a:rPr lang="de-DE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</a:t>
            </a:r>
            <a:r>
              <a:rPr lang="de-DE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day</a:t>
            </a:r>
            <a:r>
              <a:rPr lang="de-DE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there</a:t>
            </a:r>
            <a:r>
              <a:rPr lang="de-DE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(</a:t>
            </a:r>
            <a:r>
              <a:rPr lang="de-DE" b="1" dirty="0" err="1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room</a:t>
            </a:r>
            <a:r>
              <a:rPr lang="de-DE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211).</a:t>
            </a:r>
            <a:endParaRPr lang="en-GB" b="1" dirty="0">
              <a:solidFill>
                <a:srgbClr val="FF000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Reiner Lemoine Institut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>
                <a:solidFill>
                  <a:srgbClr val="002E50"/>
                </a:solidFill>
              </a:rPr>
              <a:pPr/>
              <a:t>3</a:t>
            </a:fld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5069540" y="4472325"/>
            <a:ext cx="3590365" cy="164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Tel: 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+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49 (0)30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1208 434 88 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E-Mail: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martha.hoffmann@rl-institut.de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Web: 	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http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www.rl-institut.de</a:t>
            </a: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Twitter:   @</a:t>
            </a:r>
            <a:r>
              <a:rPr lang="de-DE" sz="1800" dirty="0" err="1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rl_institut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9" y="3469381"/>
            <a:ext cx="1022342" cy="9059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77316" y="4101254"/>
            <a:ext cx="28910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solidFill>
                  <a:srgbClr val="002E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License</a:t>
            </a:r>
            <a:endParaRPr lang="en-US" sz="2000" b="1" dirty="0">
              <a:solidFill>
                <a:srgbClr val="002E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60748" y="4480105"/>
            <a:ext cx="4263447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Except where otherwise noted, this work and its content (texts and illustrations) are licensed under the </a:t>
            </a:r>
            <a:r>
              <a:rPr lang="en-US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Attribution </a:t>
            </a: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4.0 International (CC BY 4.0)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See license text for further information.</a:t>
            </a:r>
            <a:endParaRPr lang="de-DE"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6" name="Picture 2" descr="https://mirrors.creativecommons.org/presskit/buttons/88x31/png/b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9" y="3543430"/>
            <a:ext cx="1346350" cy="4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628650" y="1523934"/>
            <a:ext cx="7902198" cy="69455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2800" i="0" dirty="0" smtClean="0"/>
              <a:t>THANK YOU FOR YOUR ATTENTION !</a:t>
            </a:r>
          </a:p>
          <a:p>
            <a:endParaRPr lang="en-US" sz="2800" i="0" dirty="0" smtClean="0"/>
          </a:p>
          <a:p>
            <a:r>
              <a:rPr lang="en-US" sz="2000" i="0" dirty="0" smtClean="0">
                <a:solidFill>
                  <a:srgbClr val="002060"/>
                </a:solidFill>
              </a:rPr>
              <a:t>How to follow </a:t>
            </a:r>
            <a:r>
              <a:rPr lang="en-US" sz="2000" i="0" dirty="0" err="1" smtClean="0">
                <a:solidFill>
                  <a:srgbClr val="002060"/>
                </a:solidFill>
              </a:rPr>
              <a:t>Oemof’s</a:t>
            </a:r>
            <a:r>
              <a:rPr lang="en-US" sz="2000" i="0" dirty="0" smtClean="0">
                <a:solidFill>
                  <a:srgbClr val="002060"/>
                </a:solidFill>
              </a:rPr>
              <a:t> activities?</a:t>
            </a: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Website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://oemof.org/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://github.com/oemof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Or join our mailing list!</a:t>
            </a:r>
            <a:endParaRPr 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rgbClr val="002E50"/>
                </a:solidFill>
              </a:rPr>
              <a:t>September 19, 2019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1659" y="6046348"/>
            <a:ext cx="806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Please quote as: “PRESENTATION TITLE” </a:t>
            </a:r>
            <a:r>
              <a:rPr lang="en-GB" sz="1400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Reiner Lemoine Institut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|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6"/>
              </a:rPr>
              <a:t>CC BY 4.0 </a:t>
            </a:r>
            <a:endParaRPr lang="en-GB" sz="14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3_ENGLISH_OpenSource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4_3" id="{FBB040BC-78F6-8047-8D44-08711A1B9F84}" vid="{E7A8DE59-E638-5942-AB3F-922B1F06AE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4_3_ENGLISH_OpenSource</Template>
  <TotalTime>0</TotalTime>
  <Words>286</Words>
  <Application>Microsoft Office PowerPoint</Application>
  <PresentationFormat>Bildschirmpräsentation (4:3)</PresentationFormat>
  <Paragraphs>84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3" baseType="lpstr">
      <vt:lpstr>Arial</vt:lpstr>
      <vt:lpstr>Calibri</vt:lpstr>
      <vt:lpstr>LucidaGrande</vt:lpstr>
      <vt:lpstr>Roboto</vt:lpstr>
      <vt:lpstr>Roboto Light</vt:lpstr>
      <vt:lpstr>Roboto Medium</vt:lpstr>
      <vt:lpstr>Wingdings</vt:lpstr>
      <vt:lpstr>Wingdings 3</vt:lpstr>
      <vt:lpstr>4_3_ENGLISH_OpenSource</vt:lpstr>
      <vt:lpstr>PowerPoint-Präsentation</vt:lpstr>
      <vt:lpstr>Introducing words</vt:lpstr>
      <vt:lpstr>Agenda of the day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energy modelling framework (oemof)</dc:title>
  <dc:creator>Sarah Berendes</dc:creator>
  <cp:lastModifiedBy>Martha Hoffmann</cp:lastModifiedBy>
  <cp:revision>49</cp:revision>
  <cp:lastPrinted>2017-12-10T08:48:30Z</cp:lastPrinted>
  <dcterms:created xsi:type="dcterms:W3CDTF">2018-10-08T09:51:01Z</dcterms:created>
  <dcterms:modified xsi:type="dcterms:W3CDTF">2019-09-19T05:46:51Z</dcterms:modified>
</cp:coreProperties>
</file>