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35"/>
  </p:notesMasterIdLst>
  <p:sldIdLst>
    <p:sldId id="262" r:id="rId2"/>
    <p:sldId id="325" r:id="rId3"/>
    <p:sldId id="287" r:id="rId4"/>
    <p:sldId id="348" r:id="rId5"/>
    <p:sldId id="333" r:id="rId6"/>
    <p:sldId id="332" r:id="rId7"/>
    <p:sldId id="331" r:id="rId8"/>
    <p:sldId id="349" r:id="rId9"/>
    <p:sldId id="334" r:id="rId10"/>
    <p:sldId id="336" r:id="rId11"/>
    <p:sldId id="341" r:id="rId12"/>
    <p:sldId id="327" r:id="rId13"/>
    <p:sldId id="329" r:id="rId14"/>
    <p:sldId id="328" r:id="rId15"/>
    <p:sldId id="350" r:id="rId16"/>
    <p:sldId id="356" r:id="rId17"/>
    <p:sldId id="357" r:id="rId18"/>
    <p:sldId id="351" r:id="rId19"/>
    <p:sldId id="338" r:id="rId20"/>
    <p:sldId id="352" r:id="rId21"/>
    <p:sldId id="347" r:id="rId22"/>
    <p:sldId id="342" r:id="rId23"/>
    <p:sldId id="343" r:id="rId24"/>
    <p:sldId id="344" r:id="rId25"/>
    <p:sldId id="345" r:id="rId26"/>
    <p:sldId id="346" r:id="rId27"/>
    <p:sldId id="358" r:id="rId28"/>
    <p:sldId id="353" r:id="rId29"/>
    <p:sldId id="359" r:id="rId30"/>
    <p:sldId id="339" r:id="rId31"/>
    <p:sldId id="354" r:id="rId32"/>
    <p:sldId id="355" r:id="rId33"/>
    <p:sldId id="302" r:id="rId34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F"/>
    <a:srgbClr val="1C2D51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0" autoAdjust="0"/>
    <p:restoredTop sz="94629" autoAdjust="0"/>
  </p:normalViewPr>
  <p:slideViewPr>
    <p:cSldViewPr snapToGrid="0" snapToObjects="1">
      <p:cViewPr varScale="1">
        <p:scale>
          <a:sx n="65" d="100"/>
          <a:sy n="65" d="100"/>
        </p:scale>
        <p:origin x="140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MVS in the context of E-Land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MVS development</a:t>
          </a: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Outlook: Next steps of the tool development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Requirements (WP3.2)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Use cases (WP3.1)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Current status of development of the MVS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6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6"/>
      <dgm:spPr/>
    </dgm:pt>
    <dgm:pt modelId="{C956D72E-AB0A-486A-88F8-17287E77C9C0}" type="pres">
      <dgm:prSet presAssocID="{B6813A49-D63D-4CB6-BD9E-8210BEF8732B}" presName="dstNode" presStyleLbl="node1" presStyleIdx="0" presStyleCnt="6"/>
      <dgm:spPr/>
    </dgm:pt>
    <dgm:pt modelId="{6E0B8608-9CAE-4B83-B0A5-3D7FDC6E258F}" type="pres">
      <dgm:prSet presAssocID="{AC45A8E1-22C5-4ED3-8B4C-E4A1538E11B7}" presName="text_1" presStyleLbl="node1" presStyleIdx="0" presStyleCnt="6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6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0D082E5F-D8A8-4929-8850-2FD99B97DAD9}" type="pres">
      <dgm:prSet presAssocID="{921F6591-1D8E-4C78-9C71-07183601AF9C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2E4B61-A16C-4E90-A4FC-AD200986B480}" type="pres">
      <dgm:prSet presAssocID="{921F6591-1D8E-4C78-9C71-07183601AF9C}" presName="accent_5" presStyleCnt="0"/>
      <dgm:spPr/>
    </dgm:pt>
    <dgm:pt modelId="{D8FCDA30-7F6C-40CF-AE78-D3C2463B4408}" type="pres">
      <dgm:prSet presAssocID="{921F6591-1D8E-4C78-9C71-07183601AF9C}" presName="accentRepeatNode" presStyleLbl="solidFgAcc1" presStyleIdx="4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28D5DF2E-DCD1-4116-821B-4F2BF67764C0}" type="pres">
      <dgm:prSet presAssocID="{99B1E2E9-05C1-42CF-ADC7-707C5720F23D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94813CA-961F-4366-B89E-AD7B3F60A5D4}" type="pres">
      <dgm:prSet presAssocID="{99B1E2E9-05C1-42CF-ADC7-707C5720F23D}" presName="accent_6" presStyleCnt="0"/>
      <dgm:spPr/>
    </dgm:pt>
    <dgm:pt modelId="{789B16A4-6702-4D8A-8B3A-9A68C1617B77}" type="pres">
      <dgm:prSet presAssocID="{99B1E2E9-05C1-42CF-ADC7-707C5720F23D}" presName="accentRepeatNode" presStyleLbl="solidFgAcc1" presStyleIdx="5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1B7AC5A-92BB-4832-A7F7-5E29E76F07D4}" type="presOf" srcId="{921F6591-1D8E-4C78-9C71-07183601AF9C}" destId="{0D082E5F-D8A8-4929-8850-2FD99B97DAD9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2BFB1F17-CF95-44D7-BCAE-3940EF28803A}" srcId="{B6813A49-D63D-4CB6-BD9E-8210BEF8732B}" destId="{99B1E2E9-05C1-42CF-ADC7-707C5720F23D}" srcOrd="5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AA5A08E5-3ED0-4981-B1A0-6AC9CA3FE03D}" type="presOf" srcId="{99B1E2E9-05C1-42CF-ADC7-707C5720F23D}" destId="{28D5DF2E-DCD1-4116-821B-4F2BF67764C0}" srcOrd="0" destOrd="0" presId="urn:microsoft.com/office/officeart/2008/layout/VerticalCurvedList"/>
    <dgm:cxn modelId="{C89C293A-5D55-483B-894D-AD674717E0F2}" srcId="{B6813A49-D63D-4CB6-BD9E-8210BEF8732B}" destId="{921F6591-1D8E-4C78-9C71-07183601AF9C}" srcOrd="4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91FF9AE4-9927-412E-AD39-47B6FBFCF5BA}" type="presParOf" srcId="{4DEE34CD-9E05-4EAE-892E-DCDFE68F18C2}" destId="{0D082E5F-D8A8-4929-8850-2FD99B97DAD9}" srcOrd="9" destOrd="0" presId="urn:microsoft.com/office/officeart/2008/layout/VerticalCurvedList"/>
    <dgm:cxn modelId="{CDF56645-83C6-418A-A09E-D4B3429540DE}" type="presParOf" srcId="{4DEE34CD-9E05-4EAE-892E-DCDFE68F18C2}" destId="{AF2E4B61-A16C-4E90-A4FC-AD200986B480}" srcOrd="10" destOrd="0" presId="urn:microsoft.com/office/officeart/2008/layout/VerticalCurvedList"/>
    <dgm:cxn modelId="{C24B5D2E-2806-45B6-BDF7-181373EA7C73}" type="presParOf" srcId="{AF2E4B61-A16C-4E90-A4FC-AD200986B480}" destId="{D8FCDA30-7F6C-40CF-AE78-D3C2463B4408}" srcOrd="0" destOrd="0" presId="urn:microsoft.com/office/officeart/2008/layout/VerticalCurvedList"/>
    <dgm:cxn modelId="{B96C3AA7-B75E-404C-8DDE-30AE9ABF1C9D}" type="presParOf" srcId="{4DEE34CD-9E05-4EAE-892E-DCDFE68F18C2}" destId="{28D5DF2E-DCD1-4116-821B-4F2BF67764C0}" srcOrd="11" destOrd="0" presId="urn:microsoft.com/office/officeart/2008/layout/VerticalCurvedList"/>
    <dgm:cxn modelId="{A29397C5-0F16-4049-B30A-39E79546A367}" type="presParOf" srcId="{4DEE34CD-9E05-4EAE-892E-DCDFE68F18C2}" destId="{994813CA-961F-4366-B89E-AD7B3F60A5D4}" srcOrd="12" destOrd="0" presId="urn:microsoft.com/office/officeart/2008/layout/VerticalCurvedList"/>
    <dgm:cxn modelId="{E28F4E77-8E16-4C60-8C7D-3EF9754B7154}" type="presParOf" srcId="{994813CA-961F-4366-B89E-AD7B3F60A5D4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MVS in the context of E-Land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MVS development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Outlook: Next steps of the tool development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Requirements (WP3.2)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Use cases (WP3.1)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Current status of development of the MVS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6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6"/>
      <dgm:spPr/>
    </dgm:pt>
    <dgm:pt modelId="{C956D72E-AB0A-486A-88F8-17287E77C9C0}" type="pres">
      <dgm:prSet presAssocID="{B6813A49-D63D-4CB6-BD9E-8210BEF8732B}" presName="dstNode" presStyleLbl="node1" presStyleIdx="0" presStyleCnt="6"/>
      <dgm:spPr/>
    </dgm:pt>
    <dgm:pt modelId="{6E0B8608-9CAE-4B83-B0A5-3D7FDC6E258F}" type="pres">
      <dgm:prSet presAssocID="{AC45A8E1-22C5-4ED3-8B4C-E4A1538E11B7}" presName="text_1" presStyleLbl="node1" presStyleIdx="0" presStyleCnt="6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6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6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1B176E7-A7B9-48B1-BD2F-C756167628A2}" type="pres">
      <dgm:prSet presAssocID="{921F6591-1D8E-4C78-9C71-07183601AF9C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EDC001E-D634-4CF6-8269-63BC5E930F05}" type="pres">
      <dgm:prSet presAssocID="{921F6591-1D8E-4C78-9C71-07183601AF9C}" presName="accent_5" presStyleCnt="0"/>
      <dgm:spPr/>
    </dgm:pt>
    <dgm:pt modelId="{D8FCDA30-7F6C-40CF-AE78-D3C2463B4408}" type="pres">
      <dgm:prSet presAssocID="{921F6591-1D8E-4C78-9C71-07183601AF9C}" presName="accentRepeatNode" presStyleLbl="solidFgAcc1" presStyleIdx="4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F9BA7557-EF7D-4D92-860E-E0EA09693FCE}" type="pres">
      <dgm:prSet presAssocID="{99B1E2E9-05C1-42CF-ADC7-707C5720F23D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CDCC5C-BE54-42E7-BF7A-8411E4DD466D}" type="pres">
      <dgm:prSet presAssocID="{99B1E2E9-05C1-42CF-ADC7-707C5720F23D}" presName="accent_6" presStyleCnt="0"/>
      <dgm:spPr/>
    </dgm:pt>
    <dgm:pt modelId="{789B16A4-6702-4D8A-8B3A-9A68C1617B77}" type="pres">
      <dgm:prSet presAssocID="{99B1E2E9-05C1-42CF-ADC7-707C5720F23D}" presName="accentRepeatNode" presStyleLbl="solidFgAcc1" presStyleIdx="5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F08E943C-E7A0-458B-AFBE-93627B29F8EB}" type="presOf" srcId="{99B1E2E9-05C1-42CF-ADC7-707C5720F23D}" destId="{F9BA7557-EF7D-4D92-860E-E0EA09693FCE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2BFB1F17-CF95-44D7-BCAE-3940EF28803A}" srcId="{B6813A49-D63D-4CB6-BD9E-8210BEF8732B}" destId="{99B1E2E9-05C1-42CF-ADC7-707C5720F23D}" srcOrd="5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522C70AB-FF0B-4F1C-BEEA-6E28A5258325}" type="presOf" srcId="{921F6591-1D8E-4C78-9C71-07183601AF9C}" destId="{41B176E7-A7B9-48B1-BD2F-C756167628A2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C89C293A-5D55-483B-894D-AD674717E0F2}" srcId="{B6813A49-D63D-4CB6-BD9E-8210BEF8732B}" destId="{921F6591-1D8E-4C78-9C71-07183601AF9C}" srcOrd="4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95C88A81-0141-48F8-BC04-F4DAE09FA06F}" type="presParOf" srcId="{4DEE34CD-9E05-4EAE-892E-DCDFE68F18C2}" destId="{41B176E7-A7B9-48B1-BD2F-C756167628A2}" srcOrd="9" destOrd="0" presId="urn:microsoft.com/office/officeart/2008/layout/VerticalCurvedList"/>
    <dgm:cxn modelId="{D580E82A-1C9D-4100-88C9-7C465269F984}" type="presParOf" srcId="{4DEE34CD-9E05-4EAE-892E-DCDFE68F18C2}" destId="{FEDC001E-D634-4CF6-8269-63BC5E930F05}" srcOrd="10" destOrd="0" presId="urn:microsoft.com/office/officeart/2008/layout/VerticalCurvedList"/>
    <dgm:cxn modelId="{BC64A39D-8E97-4334-9D29-BE98AF7A5308}" type="presParOf" srcId="{FEDC001E-D634-4CF6-8269-63BC5E930F05}" destId="{D8FCDA30-7F6C-40CF-AE78-D3C2463B4408}" srcOrd="0" destOrd="0" presId="urn:microsoft.com/office/officeart/2008/layout/VerticalCurvedList"/>
    <dgm:cxn modelId="{951A5831-1726-4EEA-9BF0-5030CE3964E8}" type="presParOf" srcId="{4DEE34CD-9E05-4EAE-892E-DCDFE68F18C2}" destId="{F9BA7557-EF7D-4D92-860E-E0EA09693FCE}" srcOrd="11" destOrd="0" presId="urn:microsoft.com/office/officeart/2008/layout/VerticalCurvedList"/>
    <dgm:cxn modelId="{EC1FB5B9-BA5F-4068-85FC-F45335B714DA}" type="presParOf" srcId="{4DEE34CD-9E05-4EAE-892E-DCDFE68F18C2}" destId="{2ACDCC5C-BE54-42E7-BF7A-8411E4DD466D}" srcOrd="12" destOrd="0" presId="urn:microsoft.com/office/officeart/2008/layout/VerticalCurvedList"/>
    <dgm:cxn modelId="{A01A845E-C167-4EA9-9CD8-042C7CD1A4C4}" type="presParOf" srcId="{2ACDCC5C-BE54-42E7-BF7A-8411E4DD466D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MVS in the context of E-Land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MVS development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Outlook: Next steps of the tool development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Requirements (WP3.2)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Use cases (WP3.1)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Current status of development of the MVS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6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6"/>
      <dgm:spPr/>
    </dgm:pt>
    <dgm:pt modelId="{C956D72E-AB0A-486A-88F8-17287E77C9C0}" type="pres">
      <dgm:prSet presAssocID="{B6813A49-D63D-4CB6-BD9E-8210BEF8732B}" presName="dstNode" presStyleLbl="node1" presStyleIdx="0" presStyleCnt="6"/>
      <dgm:spPr/>
    </dgm:pt>
    <dgm:pt modelId="{6E0B8608-9CAE-4B83-B0A5-3D7FDC6E258F}" type="pres">
      <dgm:prSet presAssocID="{AC45A8E1-22C5-4ED3-8B4C-E4A1538E11B7}" presName="text_1" presStyleLbl="node1" presStyleIdx="0" presStyleCnt="6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6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6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20B39A2C-EC4B-4B21-AFB6-87E945D73EA2}" type="pres">
      <dgm:prSet presAssocID="{921F6591-1D8E-4C78-9C71-07183601AF9C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8CB6ED-5296-4592-8D58-1CAAECF80E54}" type="pres">
      <dgm:prSet presAssocID="{921F6591-1D8E-4C78-9C71-07183601AF9C}" presName="accent_5" presStyleCnt="0"/>
      <dgm:spPr/>
    </dgm:pt>
    <dgm:pt modelId="{D8FCDA30-7F6C-40CF-AE78-D3C2463B4408}" type="pres">
      <dgm:prSet presAssocID="{921F6591-1D8E-4C78-9C71-07183601AF9C}" presName="accentRepeatNode" presStyleLbl="solidFgAcc1" presStyleIdx="4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DADE1852-6271-4798-B73A-23283D270253}" type="pres">
      <dgm:prSet presAssocID="{99B1E2E9-05C1-42CF-ADC7-707C5720F23D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BC4242F-AD9F-4221-A5C1-3CD22EAE9F1D}" type="pres">
      <dgm:prSet presAssocID="{99B1E2E9-05C1-42CF-ADC7-707C5720F23D}" presName="accent_6" presStyleCnt="0"/>
      <dgm:spPr/>
    </dgm:pt>
    <dgm:pt modelId="{789B16A4-6702-4D8A-8B3A-9A68C1617B77}" type="pres">
      <dgm:prSet presAssocID="{99B1E2E9-05C1-42CF-ADC7-707C5720F23D}" presName="accentRepeatNode" presStyleLbl="solidFgAcc1" presStyleIdx="5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C50BB910-D014-4CC2-ABE2-75508A0CFB38}" type="presOf" srcId="{99B1E2E9-05C1-42CF-ADC7-707C5720F23D}" destId="{DADE1852-6271-4798-B73A-23283D270253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EBA029DA-BF39-40C0-B6ED-9F4DC1417BE3}" type="presOf" srcId="{921F6591-1D8E-4C78-9C71-07183601AF9C}" destId="{20B39A2C-EC4B-4B21-AFB6-87E945D73EA2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2BFB1F17-CF95-44D7-BCAE-3940EF28803A}" srcId="{B6813A49-D63D-4CB6-BD9E-8210BEF8732B}" destId="{99B1E2E9-05C1-42CF-ADC7-707C5720F23D}" srcOrd="5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C89C293A-5D55-483B-894D-AD674717E0F2}" srcId="{B6813A49-D63D-4CB6-BD9E-8210BEF8732B}" destId="{921F6591-1D8E-4C78-9C71-07183601AF9C}" srcOrd="4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CC80F60A-A537-4F87-A2FB-C27C7CBE9DF1}" type="presParOf" srcId="{4DEE34CD-9E05-4EAE-892E-DCDFE68F18C2}" destId="{20B39A2C-EC4B-4B21-AFB6-87E945D73EA2}" srcOrd="9" destOrd="0" presId="urn:microsoft.com/office/officeart/2008/layout/VerticalCurvedList"/>
    <dgm:cxn modelId="{7A66DCE5-A987-4751-B67A-1556A01CC805}" type="presParOf" srcId="{4DEE34CD-9E05-4EAE-892E-DCDFE68F18C2}" destId="{038CB6ED-5296-4592-8D58-1CAAECF80E54}" srcOrd="10" destOrd="0" presId="urn:microsoft.com/office/officeart/2008/layout/VerticalCurvedList"/>
    <dgm:cxn modelId="{D53C65FB-A52E-47FF-916D-BA3BD1BE3E2C}" type="presParOf" srcId="{038CB6ED-5296-4592-8D58-1CAAECF80E54}" destId="{D8FCDA30-7F6C-40CF-AE78-D3C2463B4408}" srcOrd="0" destOrd="0" presId="urn:microsoft.com/office/officeart/2008/layout/VerticalCurvedList"/>
    <dgm:cxn modelId="{FA4B1C95-4262-46CF-9566-849D9F968DBB}" type="presParOf" srcId="{4DEE34CD-9E05-4EAE-892E-DCDFE68F18C2}" destId="{DADE1852-6271-4798-B73A-23283D270253}" srcOrd="11" destOrd="0" presId="urn:microsoft.com/office/officeart/2008/layout/VerticalCurvedList"/>
    <dgm:cxn modelId="{D08E7842-CD04-468E-841B-56EACE16C28E}" type="presParOf" srcId="{4DEE34CD-9E05-4EAE-892E-DCDFE68F18C2}" destId="{1BC4242F-AD9F-4221-A5C1-3CD22EAE9F1D}" srcOrd="12" destOrd="0" presId="urn:microsoft.com/office/officeart/2008/layout/VerticalCurvedList"/>
    <dgm:cxn modelId="{346CD2FA-A59D-4A3A-A380-BA02FEAF8242}" type="presParOf" srcId="{1BC4242F-AD9F-4221-A5C1-3CD22EAE9F1D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MVS in the context of E-Land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MVS development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Outlook: Next steps of the tool development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Requirements (WP3.2)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Use cases (WP3.1)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Current status of development of the MVS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6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6"/>
      <dgm:spPr/>
    </dgm:pt>
    <dgm:pt modelId="{C956D72E-AB0A-486A-88F8-17287E77C9C0}" type="pres">
      <dgm:prSet presAssocID="{B6813A49-D63D-4CB6-BD9E-8210BEF8732B}" presName="dstNode" presStyleLbl="node1" presStyleIdx="0" presStyleCnt="6"/>
      <dgm:spPr/>
    </dgm:pt>
    <dgm:pt modelId="{6E0B8608-9CAE-4B83-B0A5-3D7FDC6E258F}" type="pres">
      <dgm:prSet presAssocID="{AC45A8E1-22C5-4ED3-8B4C-E4A1538E11B7}" presName="text_1" presStyleLbl="node1" presStyleIdx="0" presStyleCnt="6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6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6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2EFC603-019E-4F24-A61F-0007FA8DDB8B}" type="pres">
      <dgm:prSet presAssocID="{921F6591-1D8E-4C78-9C71-07183601AF9C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3929C93-55A5-4404-BAA2-65CD624448B3}" type="pres">
      <dgm:prSet presAssocID="{921F6591-1D8E-4C78-9C71-07183601AF9C}" presName="accent_5" presStyleCnt="0"/>
      <dgm:spPr/>
    </dgm:pt>
    <dgm:pt modelId="{D8FCDA30-7F6C-40CF-AE78-D3C2463B4408}" type="pres">
      <dgm:prSet presAssocID="{921F6591-1D8E-4C78-9C71-07183601AF9C}" presName="accentRepeatNode" presStyleLbl="solidFgAcc1" presStyleIdx="4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9B138550-9CFA-4DA7-B884-377A711B7162}" type="pres">
      <dgm:prSet presAssocID="{99B1E2E9-05C1-42CF-ADC7-707C5720F23D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0D6A20E-9256-4217-A122-E178CDD14CF2}" type="pres">
      <dgm:prSet presAssocID="{99B1E2E9-05C1-42CF-ADC7-707C5720F23D}" presName="accent_6" presStyleCnt="0"/>
      <dgm:spPr/>
    </dgm:pt>
    <dgm:pt modelId="{789B16A4-6702-4D8A-8B3A-9A68C1617B77}" type="pres">
      <dgm:prSet presAssocID="{99B1E2E9-05C1-42CF-ADC7-707C5720F23D}" presName="accentRepeatNode" presStyleLbl="solidFgAcc1" presStyleIdx="5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2BFB1F17-CF95-44D7-BCAE-3940EF28803A}" srcId="{B6813A49-D63D-4CB6-BD9E-8210BEF8732B}" destId="{99B1E2E9-05C1-42CF-ADC7-707C5720F23D}" srcOrd="5" destOrd="0" parTransId="{EF99E6A0-8AF9-4709-B90C-989D0DDE7636}" sibTransId="{01B7E39F-9E0C-46BD-8CE1-4F572EC20B84}"/>
    <dgm:cxn modelId="{59B8E295-6524-4BCB-9280-AA8631407738}" type="presOf" srcId="{921F6591-1D8E-4C78-9C71-07183601AF9C}" destId="{A2EFC603-019E-4F24-A61F-0007FA8DDB8B}" srcOrd="0" destOrd="0" presId="urn:microsoft.com/office/officeart/2008/layout/VerticalCurvedList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C89C293A-5D55-483B-894D-AD674717E0F2}" srcId="{B6813A49-D63D-4CB6-BD9E-8210BEF8732B}" destId="{921F6591-1D8E-4C78-9C71-07183601AF9C}" srcOrd="4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60C69057-647E-42A8-A6CD-0A909F789B9D}" type="presOf" srcId="{99B1E2E9-05C1-42CF-ADC7-707C5720F23D}" destId="{9B138550-9CFA-4DA7-B884-377A711B7162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DC547B67-BA67-49C5-BC00-CAC1B6EAF194}" type="presParOf" srcId="{4DEE34CD-9E05-4EAE-892E-DCDFE68F18C2}" destId="{A2EFC603-019E-4F24-A61F-0007FA8DDB8B}" srcOrd="9" destOrd="0" presId="urn:microsoft.com/office/officeart/2008/layout/VerticalCurvedList"/>
    <dgm:cxn modelId="{F57E4A5E-ECAF-47FB-9EEC-3F3CA1C469C8}" type="presParOf" srcId="{4DEE34CD-9E05-4EAE-892E-DCDFE68F18C2}" destId="{E3929C93-55A5-4404-BAA2-65CD624448B3}" srcOrd="10" destOrd="0" presId="urn:microsoft.com/office/officeart/2008/layout/VerticalCurvedList"/>
    <dgm:cxn modelId="{500FF830-7D6E-46AA-98A2-23024A84CFA9}" type="presParOf" srcId="{E3929C93-55A5-4404-BAA2-65CD624448B3}" destId="{D8FCDA30-7F6C-40CF-AE78-D3C2463B4408}" srcOrd="0" destOrd="0" presId="urn:microsoft.com/office/officeart/2008/layout/VerticalCurvedList"/>
    <dgm:cxn modelId="{8A0E97A3-0D39-4C88-AF81-31AE9B8B810C}" type="presParOf" srcId="{4DEE34CD-9E05-4EAE-892E-DCDFE68F18C2}" destId="{9B138550-9CFA-4DA7-B884-377A711B7162}" srcOrd="11" destOrd="0" presId="urn:microsoft.com/office/officeart/2008/layout/VerticalCurvedList"/>
    <dgm:cxn modelId="{411D861B-F3E8-4DA1-A322-164D503F4258}" type="presParOf" srcId="{4DEE34CD-9E05-4EAE-892E-DCDFE68F18C2}" destId="{60D6A20E-9256-4217-A122-E178CDD14CF2}" srcOrd="12" destOrd="0" presId="urn:microsoft.com/office/officeart/2008/layout/VerticalCurvedList"/>
    <dgm:cxn modelId="{C7B6C732-1245-48EA-A03C-3D4D7B348220}" type="presParOf" srcId="{60D6A20E-9256-4217-A122-E178CDD14CF2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MVS in the context of E-Land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MVS development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Outlook: Next steps of the tool development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Requirements (WP3.2)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Use cases (WP3.1)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Current status of development of the MVS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6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6"/>
      <dgm:spPr/>
    </dgm:pt>
    <dgm:pt modelId="{C956D72E-AB0A-486A-88F8-17287E77C9C0}" type="pres">
      <dgm:prSet presAssocID="{B6813A49-D63D-4CB6-BD9E-8210BEF8732B}" presName="dstNode" presStyleLbl="node1" presStyleIdx="0" presStyleCnt="6"/>
      <dgm:spPr/>
    </dgm:pt>
    <dgm:pt modelId="{6E0B8608-9CAE-4B83-B0A5-3D7FDC6E258F}" type="pres">
      <dgm:prSet presAssocID="{AC45A8E1-22C5-4ED3-8B4C-E4A1538E11B7}" presName="text_1" presStyleLbl="node1" presStyleIdx="0" presStyleCnt="6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6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6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2C6BEB3-EA4D-4D2C-A61C-AE7F52F55821}" type="pres">
      <dgm:prSet presAssocID="{921F6591-1D8E-4C78-9C71-07183601AF9C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1C32D2-8267-4F1C-AAA2-54B3B01FC4D4}" type="pres">
      <dgm:prSet presAssocID="{921F6591-1D8E-4C78-9C71-07183601AF9C}" presName="accent_5" presStyleCnt="0"/>
      <dgm:spPr/>
    </dgm:pt>
    <dgm:pt modelId="{D8FCDA30-7F6C-40CF-AE78-D3C2463B4408}" type="pres">
      <dgm:prSet presAssocID="{921F6591-1D8E-4C78-9C71-07183601AF9C}" presName="accentRepeatNode" presStyleLbl="solidFgAcc1" presStyleIdx="4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66C1AAF8-3DAF-455A-A14C-910F301EF2D0}" type="pres">
      <dgm:prSet presAssocID="{99B1E2E9-05C1-42CF-ADC7-707C5720F23D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EB76710-9B4B-4BE8-A126-FA1CE393593F}" type="pres">
      <dgm:prSet presAssocID="{99B1E2E9-05C1-42CF-ADC7-707C5720F23D}" presName="accent_6" presStyleCnt="0"/>
      <dgm:spPr/>
    </dgm:pt>
    <dgm:pt modelId="{789B16A4-6702-4D8A-8B3A-9A68C1617B77}" type="pres">
      <dgm:prSet presAssocID="{99B1E2E9-05C1-42CF-ADC7-707C5720F23D}" presName="accentRepeatNode" presStyleLbl="solidFgAcc1" presStyleIdx="5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A068774F-EAC6-47FD-8FFD-4C7F2C154C1A}" type="presOf" srcId="{921F6591-1D8E-4C78-9C71-07183601AF9C}" destId="{A2C6BEB3-EA4D-4D2C-A61C-AE7F52F55821}" srcOrd="0" destOrd="0" presId="urn:microsoft.com/office/officeart/2008/layout/VerticalCurvedList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2BFB1F17-CF95-44D7-BCAE-3940EF28803A}" srcId="{B6813A49-D63D-4CB6-BD9E-8210BEF8732B}" destId="{99B1E2E9-05C1-42CF-ADC7-707C5720F23D}" srcOrd="5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C89C293A-5D55-483B-894D-AD674717E0F2}" srcId="{B6813A49-D63D-4CB6-BD9E-8210BEF8732B}" destId="{921F6591-1D8E-4C78-9C71-07183601AF9C}" srcOrd="4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825F726D-3D5B-478B-BCB7-D477E51AE442}" type="presOf" srcId="{99B1E2E9-05C1-42CF-ADC7-707C5720F23D}" destId="{66C1AAF8-3DAF-455A-A14C-910F301EF2D0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208A7161-F429-4FDB-9ACF-7A78FE1A4B84}" type="presParOf" srcId="{4DEE34CD-9E05-4EAE-892E-DCDFE68F18C2}" destId="{A2C6BEB3-EA4D-4D2C-A61C-AE7F52F55821}" srcOrd="9" destOrd="0" presId="urn:microsoft.com/office/officeart/2008/layout/VerticalCurvedList"/>
    <dgm:cxn modelId="{B09554D1-8DB4-4EEB-ACC9-FFDF4CF1EF35}" type="presParOf" srcId="{4DEE34CD-9E05-4EAE-892E-DCDFE68F18C2}" destId="{201C32D2-8267-4F1C-AAA2-54B3B01FC4D4}" srcOrd="10" destOrd="0" presId="urn:microsoft.com/office/officeart/2008/layout/VerticalCurvedList"/>
    <dgm:cxn modelId="{D52F1D6D-1997-4B8F-8F65-1A67E692EEAF}" type="presParOf" srcId="{201C32D2-8267-4F1C-AAA2-54B3B01FC4D4}" destId="{D8FCDA30-7F6C-40CF-AE78-D3C2463B4408}" srcOrd="0" destOrd="0" presId="urn:microsoft.com/office/officeart/2008/layout/VerticalCurvedList"/>
    <dgm:cxn modelId="{9567115E-6651-4D1E-AE99-6416982EBCED}" type="presParOf" srcId="{4DEE34CD-9E05-4EAE-892E-DCDFE68F18C2}" destId="{66C1AAF8-3DAF-455A-A14C-910F301EF2D0}" srcOrd="11" destOrd="0" presId="urn:microsoft.com/office/officeart/2008/layout/VerticalCurvedList"/>
    <dgm:cxn modelId="{E488600B-ABFD-4400-B342-99B754D36469}" type="presParOf" srcId="{4DEE34CD-9E05-4EAE-892E-DCDFE68F18C2}" destId="{BEB76710-9B4B-4BE8-A126-FA1CE393593F}" srcOrd="12" destOrd="0" presId="urn:microsoft.com/office/officeart/2008/layout/VerticalCurvedList"/>
    <dgm:cxn modelId="{D0D3DE7B-72FF-4411-A1ED-7BC98556B433}" type="presParOf" srcId="{BEB76710-9B4B-4BE8-A126-FA1CE393593F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MVS in the context of E-Land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MVS development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Outlook: Next steps of the tool development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Requirements (WP3.2)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Use cases (WP3.1)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Current status of development of the MVS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6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6"/>
      <dgm:spPr/>
    </dgm:pt>
    <dgm:pt modelId="{C956D72E-AB0A-486A-88F8-17287E77C9C0}" type="pres">
      <dgm:prSet presAssocID="{B6813A49-D63D-4CB6-BD9E-8210BEF8732B}" presName="dstNode" presStyleLbl="node1" presStyleIdx="0" presStyleCnt="6"/>
      <dgm:spPr/>
    </dgm:pt>
    <dgm:pt modelId="{6E0B8608-9CAE-4B83-B0A5-3D7FDC6E258F}" type="pres">
      <dgm:prSet presAssocID="{AC45A8E1-22C5-4ED3-8B4C-E4A1538E11B7}" presName="text_1" presStyleLbl="node1" presStyleIdx="0" presStyleCnt="6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6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2C6BEB3-EA4D-4D2C-A61C-AE7F52F55821}" type="pres">
      <dgm:prSet presAssocID="{921F6591-1D8E-4C78-9C71-07183601AF9C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1C32D2-8267-4F1C-AAA2-54B3B01FC4D4}" type="pres">
      <dgm:prSet presAssocID="{921F6591-1D8E-4C78-9C71-07183601AF9C}" presName="accent_5" presStyleCnt="0"/>
      <dgm:spPr/>
    </dgm:pt>
    <dgm:pt modelId="{D8FCDA30-7F6C-40CF-AE78-D3C2463B4408}" type="pres">
      <dgm:prSet presAssocID="{921F6591-1D8E-4C78-9C71-07183601AF9C}" presName="accentRepeatNode" presStyleLbl="solidFgAcc1" presStyleIdx="4" presStyleCnt="6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66C1AAF8-3DAF-455A-A14C-910F301EF2D0}" type="pres">
      <dgm:prSet presAssocID="{99B1E2E9-05C1-42CF-ADC7-707C5720F23D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EB76710-9B4B-4BE8-A126-FA1CE393593F}" type="pres">
      <dgm:prSet presAssocID="{99B1E2E9-05C1-42CF-ADC7-707C5720F23D}" presName="accent_6" presStyleCnt="0"/>
      <dgm:spPr/>
    </dgm:pt>
    <dgm:pt modelId="{789B16A4-6702-4D8A-8B3A-9A68C1617B77}" type="pres">
      <dgm:prSet presAssocID="{99B1E2E9-05C1-42CF-ADC7-707C5720F23D}" presName="accentRepeatNode" presStyleLbl="solidFgAcc1" presStyleIdx="5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A068774F-EAC6-47FD-8FFD-4C7F2C154C1A}" type="presOf" srcId="{921F6591-1D8E-4C78-9C71-07183601AF9C}" destId="{A2C6BEB3-EA4D-4D2C-A61C-AE7F52F55821}" srcOrd="0" destOrd="0" presId="urn:microsoft.com/office/officeart/2008/layout/VerticalCurvedList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2BFB1F17-CF95-44D7-BCAE-3940EF28803A}" srcId="{B6813A49-D63D-4CB6-BD9E-8210BEF8732B}" destId="{99B1E2E9-05C1-42CF-ADC7-707C5720F23D}" srcOrd="5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C89C293A-5D55-483B-894D-AD674717E0F2}" srcId="{B6813A49-D63D-4CB6-BD9E-8210BEF8732B}" destId="{921F6591-1D8E-4C78-9C71-07183601AF9C}" srcOrd="4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825F726D-3D5B-478B-BCB7-D477E51AE442}" type="presOf" srcId="{99B1E2E9-05C1-42CF-ADC7-707C5720F23D}" destId="{66C1AAF8-3DAF-455A-A14C-910F301EF2D0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208A7161-F429-4FDB-9ACF-7A78FE1A4B84}" type="presParOf" srcId="{4DEE34CD-9E05-4EAE-892E-DCDFE68F18C2}" destId="{A2C6BEB3-EA4D-4D2C-A61C-AE7F52F55821}" srcOrd="9" destOrd="0" presId="urn:microsoft.com/office/officeart/2008/layout/VerticalCurvedList"/>
    <dgm:cxn modelId="{B09554D1-8DB4-4EEB-ACC9-FFDF4CF1EF35}" type="presParOf" srcId="{4DEE34CD-9E05-4EAE-892E-DCDFE68F18C2}" destId="{201C32D2-8267-4F1C-AAA2-54B3B01FC4D4}" srcOrd="10" destOrd="0" presId="urn:microsoft.com/office/officeart/2008/layout/VerticalCurvedList"/>
    <dgm:cxn modelId="{D52F1D6D-1997-4B8F-8F65-1A67E692EEAF}" type="presParOf" srcId="{201C32D2-8267-4F1C-AAA2-54B3B01FC4D4}" destId="{D8FCDA30-7F6C-40CF-AE78-D3C2463B4408}" srcOrd="0" destOrd="0" presId="urn:microsoft.com/office/officeart/2008/layout/VerticalCurvedList"/>
    <dgm:cxn modelId="{9567115E-6651-4D1E-AE99-6416982EBCED}" type="presParOf" srcId="{4DEE34CD-9E05-4EAE-892E-DCDFE68F18C2}" destId="{66C1AAF8-3DAF-455A-A14C-910F301EF2D0}" srcOrd="11" destOrd="0" presId="urn:microsoft.com/office/officeart/2008/layout/VerticalCurvedList"/>
    <dgm:cxn modelId="{E488600B-ABFD-4400-B342-99B754D36469}" type="presParOf" srcId="{4DEE34CD-9E05-4EAE-892E-DCDFE68F18C2}" destId="{BEB76710-9B4B-4BE8-A126-FA1CE393593F}" srcOrd="12" destOrd="0" presId="urn:microsoft.com/office/officeart/2008/layout/VerticalCurvedList"/>
    <dgm:cxn modelId="{D0D3DE7B-72FF-4411-A1ED-7BC98556B433}" type="presParOf" srcId="{BEB76710-9B4B-4BE8-A126-FA1CE393593F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MVS in the context of E-Land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MVS development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Outlook: Next steps of the tool development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Requirements (WP3.2)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Use cases (WP3.1)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Current status of development of the MVS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6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6"/>
      <dgm:spPr/>
    </dgm:pt>
    <dgm:pt modelId="{C956D72E-AB0A-486A-88F8-17287E77C9C0}" type="pres">
      <dgm:prSet presAssocID="{B6813A49-D63D-4CB6-BD9E-8210BEF8732B}" presName="dstNode" presStyleLbl="node1" presStyleIdx="0" presStyleCnt="6"/>
      <dgm:spPr/>
    </dgm:pt>
    <dgm:pt modelId="{6E0B8608-9CAE-4B83-B0A5-3D7FDC6E258F}" type="pres">
      <dgm:prSet presAssocID="{AC45A8E1-22C5-4ED3-8B4C-E4A1538E11B7}" presName="text_1" presStyleLbl="node1" presStyleIdx="0" presStyleCnt="6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6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2C6BEB3-EA4D-4D2C-A61C-AE7F52F55821}" type="pres">
      <dgm:prSet presAssocID="{921F6591-1D8E-4C78-9C71-07183601AF9C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1C32D2-8267-4F1C-AAA2-54B3B01FC4D4}" type="pres">
      <dgm:prSet presAssocID="{921F6591-1D8E-4C78-9C71-07183601AF9C}" presName="accent_5" presStyleCnt="0"/>
      <dgm:spPr/>
    </dgm:pt>
    <dgm:pt modelId="{D8FCDA30-7F6C-40CF-AE78-D3C2463B4408}" type="pres">
      <dgm:prSet presAssocID="{921F6591-1D8E-4C78-9C71-07183601AF9C}" presName="accentRepeatNode" presStyleLbl="solidFgAcc1" presStyleIdx="4" presStyleCnt="6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66C1AAF8-3DAF-455A-A14C-910F301EF2D0}" type="pres">
      <dgm:prSet presAssocID="{99B1E2E9-05C1-42CF-ADC7-707C5720F23D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EB76710-9B4B-4BE8-A126-FA1CE393593F}" type="pres">
      <dgm:prSet presAssocID="{99B1E2E9-05C1-42CF-ADC7-707C5720F23D}" presName="accent_6" presStyleCnt="0"/>
      <dgm:spPr/>
    </dgm:pt>
    <dgm:pt modelId="{789B16A4-6702-4D8A-8B3A-9A68C1617B77}" type="pres">
      <dgm:prSet presAssocID="{99B1E2E9-05C1-42CF-ADC7-707C5720F23D}" presName="accentRepeatNode" presStyleLbl="solidFgAcc1" presStyleIdx="5" presStyleCnt="6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A068774F-EAC6-47FD-8FFD-4C7F2C154C1A}" type="presOf" srcId="{921F6591-1D8E-4C78-9C71-07183601AF9C}" destId="{A2C6BEB3-EA4D-4D2C-A61C-AE7F52F55821}" srcOrd="0" destOrd="0" presId="urn:microsoft.com/office/officeart/2008/layout/VerticalCurvedList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2BFB1F17-CF95-44D7-BCAE-3940EF28803A}" srcId="{B6813A49-D63D-4CB6-BD9E-8210BEF8732B}" destId="{99B1E2E9-05C1-42CF-ADC7-707C5720F23D}" srcOrd="5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C89C293A-5D55-483B-894D-AD674717E0F2}" srcId="{B6813A49-D63D-4CB6-BD9E-8210BEF8732B}" destId="{921F6591-1D8E-4C78-9C71-07183601AF9C}" srcOrd="4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825F726D-3D5B-478B-BCB7-D477E51AE442}" type="presOf" srcId="{99B1E2E9-05C1-42CF-ADC7-707C5720F23D}" destId="{66C1AAF8-3DAF-455A-A14C-910F301EF2D0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208A7161-F429-4FDB-9ACF-7A78FE1A4B84}" type="presParOf" srcId="{4DEE34CD-9E05-4EAE-892E-DCDFE68F18C2}" destId="{A2C6BEB3-EA4D-4D2C-A61C-AE7F52F55821}" srcOrd="9" destOrd="0" presId="urn:microsoft.com/office/officeart/2008/layout/VerticalCurvedList"/>
    <dgm:cxn modelId="{B09554D1-8DB4-4EEB-ACC9-FFDF4CF1EF35}" type="presParOf" srcId="{4DEE34CD-9E05-4EAE-892E-DCDFE68F18C2}" destId="{201C32D2-8267-4F1C-AAA2-54B3B01FC4D4}" srcOrd="10" destOrd="0" presId="urn:microsoft.com/office/officeart/2008/layout/VerticalCurvedList"/>
    <dgm:cxn modelId="{D52F1D6D-1997-4B8F-8F65-1A67E692EEAF}" type="presParOf" srcId="{201C32D2-8267-4F1C-AAA2-54B3B01FC4D4}" destId="{D8FCDA30-7F6C-40CF-AE78-D3C2463B4408}" srcOrd="0" destOrd="0" presId="urn:microsoft.com/office/officeart/2008/layout/VerticalCurvedList"/>
    <dgm:cxn modelId="{9567115E-6651-4D1E-AE99-6416982EBCED}" type="presParOf" srcId="{4DEE34CD-9E05-4EAE-892E-DCDFE68F18C2}" destId="{66C1AAF8-3DAF-455A-A14C-910F301EF2D0}" srcOrd="11" destOrd="0" presId="urn:microsoft.com/office/officeart/2008/layout/VerticalCurvedList"/>
    <dgm:cxn modelId="{E488600B-ABFD-4400-B342-99B754D36469}" type="presParOf" srcId="{4DEE34CD-9E05-4EAE-892E-DCDFE68F18C2}" destId="{BEB76710-9B4B-4BE8-A126-FA1CE393593F}" srcOrd="12" destOrd="0" presId="urn:microsoft.com/office/officeart/2008/layout/VerticalCurvedList"/>
    <dgm:cxn modelId="{D0D3DE7B-72FF-4411-A1ED-7BC98556B433}" type="presParOf" srcId="{BEB76710-9B4B-4BE8-A126-FA1CE393593F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09410" y="229322"/>
          <a:ext cx="6698386" cy="536967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MVS in the context of E-Land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35623" y="255535"/>
        <a:ext cx="6645960" cy="484541"/>
      </dsp:txXfrm>
    </dsp:sp>
    <dsp:sp modelId="{CBFD9BEF-2C29-47DC-A1E5-B34CEE2B2C9E}">
      <dsp:nvSpPr>
        <dsp:cNvPr id="0" name=""/>
        <dsp:cNvSpPr/>
      </dsp:nvSpPr>
      <dsp:spPr>
        <a:xfrm>
          <a:off x="73805" y="201464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851102" y="1054302"/>
          <a:ext cx="6256694" cy="536967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Use cases (WP3.1)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77315" y="1080515"/>
        <a:ext cx="6204268" cy="484541"/>
      </dsp:txXfrm>
    </dsp:sp>
    <dsp:sp modelId="{1952247A-4821-407F-B013-EEEB39F88C78}">
      <dsp:nvSpPr>
        <dsp:cNvPr id="0" name=""/>
        <dsp:cNvSpPr/>
      </dsp:nvSpPr>
      <dsp:spPr>
        <a:xfrm>
          <a:off x="515497" y="1006813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53077" y="1879283"/>
          <a:ext cx="6054719" cy="536967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Requirements (WP3.2)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79290" y="1905496"/>
        <a:ext cx="6002293" cy="484541"/>
      </dsp:txXfrm>
    </dsp:sp>
    <dsp:sp modelId="{86FC79F2-DF18-487D-B562-E3BFD33701AF}">
      <dsp:nvSpPr>
        <dsp:cNvPr id="0" name=""/>
        <dsp:cNvSpPr/>
      </dsp:nvSpPr>
      <dsp:spPr>
        <a:xfrm>
          <a:off x="717472" y="1812162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53077" y="2684121"/>
          <a:ext cx="6054719" cy="536967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MVS development</a:t>
          </a:r>
        </a:p>
      </dsp:txBody>
      <dsp:txXfrm>
        <a:off x="1079290" y="2710334"/>
        <a:ext cx="6002293" cy="484541"/>
      </dsp:txXfrm>
    </dsp:sp>
    <dsp:sp modelId="{0013BDED-379B-4FE3-86B6-E90587A69C4D}">
      <dsp:nvSpPr>
        <dsp:cNvPr id="0" name=""/>
        <dsp:cNvSpPr/>
      </dsp:nvSpPr>
      <dsp:spPr>
        <a:xfrm>
          <a:off x="717472" y="2617000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82E5F-D8A8-4929-8850-2FD99B97DAD9}">
      <dsp:nvSpPr>
        <dsp:cNvPr id="0" name=""/>
        <dsp:cNvSpPr/>
      </dsp:nvSpPr>
      <dsp:spPr>
        <a:xfrm>
          <a:off x="851102" y="3489470"/>
          <a:ext cx="6256694" cy="536967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Current status of development of the MVS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51102" y="3489470"/>
        <a:ext cx="6256694" cy="536967"/>
      </dsp:txXfrm>
    </dsp:sp>
    <dsp:sp modelId="{D8FCDA30-7F6C-40CF-AE78-D3C2463B4408}">
      <dsp:nvSpPr>
        <dsp:cNvPr id="0" name=""/>
        <dsp:cNvSpPr/>
      </dsp:nvSpPr>
      <dsp:spPr>
        <a:xfrm>
          <a:off x="515497" y="3422349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D5DF2E-DCD1-4116-821B-4F2BF67764C0}">
      <dsp:nvSpPr>
        <dsp:cNvPr id="0" name=""/>
        <dsp:cNvSpPr/>
      </dsp:nvSpPr>
      <dsp:spPr>
        <a:xfrm>
          <a:off x="409410" y="4294819"/>
          <a:ext cx="6698386" cy="536967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Outlook: Next steps of the tool development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09410" y="4294819"/>
        <a:ext cx="6698386" cy="536967"/>
      </dsp:txXfrm>
    </dsp:sp>
    <dsp:sp modelId="{789B16A4-6702-4D8A-8B3A-9A68C1617B77}">
      <dsp:nvSpPr>
        <dsp:cNvPr id="0" name=""/>
        <dsp:cNvSpPr/>
      </dsp:nvSpPr>
      <dsp:spPr>
        <a:xfrm>
          <a:off x="73805" y="4227698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09410" y="229322"/>
          <a:ext cx="6698386" cy="536967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MVS in the context of E-Land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35623" y="255535"/>
        <a:ext cx="6645960" cy="484541"/>
      </dsp:txXfrm>
    </dsp:sp>
    <dsp:sp modelId="{CBFD9BEF-2C29-47DC-A1E5-B34CEE2B2C9E}">
      <dsp:nvSpPr>
        <dsp:cNvPr id="0" name=""/>
        <dsp:cNvSpPr/>
      </dsp:nvSpPr>
      <dsp:spPr>
        <a:xfrm>
          <a:off x="73805" y="201464"/>
          <a:ext cx="671208" cy="67120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851102" y="1054302"/>
          <a:ext cx="6256694" cy="536967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Use cases (WP3.1)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77315" y="1080515"/>
        <a:ext cx="6204268" cy="484541"/>
      </dsp:txXfrm>
    </dsp:sp>
    <dsp:sp modelId="{1952247A-4821-407F-B013-EEEB39F88C78}">
      <dsp:nvSpPr>
        <dsp:cNvPr id="0" name=""/>
        <dsp:cNvSpPr/>
      </dsp:nvSpPr>
      <dsp:spPr>
        <a:xfrm>
          <a:off x="515497" y="1006813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53077" y="1879283"/>
          <a:ext cx="6054719" cy="536967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Requirements (WP3.2)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79290" y="1905496"/>
        <a:ext cx="6002293" cy="484541"/>
      </dsp:txXfrm>
    </dsp:sp>
    <dsp:sp modelId="{86FC79F2-DF18-487D-B562-E3BFD33701AF}">
      <dsp:nvSpPr>
        <dsp:cNvPr id="0" name=""/>
        <dsp:cNvSpPr/>
      </dsp:nvSpPr>
      <dsp:spPr>
        <a:xfrm>
          <a:off x="717472" y="1812162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53077" y="2684121"/>
          <a:ext cx="6054719" cy="536967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MVS development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79290" y="2710334"/>
        <a:ext cx="6002293" cy="484541"/>
      </dsp:txXfrm>
    </dsp:sp>
    <dsp:sp modelId="{0013BDED-379B-4FE3-86B6-E90587A69C4D}">
      <dsp:nvSpPr>
        <dsp:cNvPr id="0" name=""/>
        <dsp:cNvSpPr/>
      </dsp:nvSpPr>
      <dsp:spPr>
        <a:xfrm>
          <a:off x="717472" y="2617000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B176E7-A7B9-48B1-BD2F-C756167628A2}">
      <dsp:nvSpPr>
        <dsp:cNvPr id="0" name=""/>
        <dsp:cNvSpPr/>
      </dsp:nvSpPr>
      <dsp:spPr>
        <a:xfrm>
          <a:off x="851102" y="3489470"/>
          <a:ext cx="6256694" cy="536967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Current status of development of the MVS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51102" y="3489470"/>
        <a:ext cx="6256694" cy="536967"/>
      </dsp:txXfrm>
    </dsp:sp>
    <dsp:sp modelId="{D8FCDA30-7F6C-40CF-AE78-D3C2463B4408}">
      <dsp:nvSpPr>
        <dsp:cNvPr id="0" name=""/>
        <dsp:cNvSpPr/>
      </dsp:nvSpPr>
      <dsp:spPr>
        <a:xfrm>
          <a:off x="515497" y="3422349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A7557-EF7D-4D92-860E-E0EA09693FCE}">
      <dsp:nvSpPr>
        <dsp:cNvPr id="0" name=""/>
        <dsp:cNvSpPr/>
      </dsp:nvSpPr>
      <dsp:spPr>
        <a:xfrm>
          <a:off x="409410" y="4294819"/>
          <a:ext cx="6698386" cy="536967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Outlook: Next steps of the tool development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09410" y="4294819"/>
        <a:ext cx="6698386" cy="536967"/>
      </dsp:txXfrm>
    </dsp:sp>
    <dsp:sp modelId="{789B16A4-6702-4D8A-8B3A-9A68C1617B77}">
      <dsp:nvSpPr>
        <dsp:cNvPr id="0" name=""/>
        <dsp:cNvSpPr/>
      </dsp:nvSpPr>
      <dsp:spPr>
        <a:xfrm>
          <a:off x="73805" y="4227698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09410" y="229322"/>
          <a:ext cx="6698386" cy="536967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MVS in the context of E-Land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35623" y="255535"/>
        <a:ext cx="6645960" cy="484541"/>
      </dsp:txXfrm>
    </dsp:sp>
    <dsp:sp modelId="{CBFD9BEF-2C29-47DC-A1E5-B34CEE2B2C9E}">
      <dsp:nvSpPr>
        <dsp:cNvPr id="0" name=""/>
        <dsp:cNvSpPr/>
      </dsp:nvSpPr>
      <dsp:spPr>
        <a:xfrm>
          <a:off x="73805" y="201464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851102" y="1054302"/>
          <a:ext cx="6256694" cy="536967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Use cases (WP3.1)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77315" y="1080515"/>
        <a:ext cx="6204268" cy="484541"/>
      </dsp:txXfrm>
    </dsp:sp>
    <dsp:sp modelId="{1952247A-4821-407F-B013-EEEB39F88C78}">
      <dsp:nvSpPr>
        <dsp:cNvPr id="0" name=""/>
        <dsp:cNvSpPr/>
      </dsp:nvSpPr>
      <dsp:spPr>
        <a:xfrm>
          <a:off x="515497" y="1006813"/>
          <a:ext cx="671208" cy="67120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53077" y="1879283"/>
          <a:ext cx="6054719" cy="536967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Requirements (WP3.2)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79290" y="1905496"/>
        <a:ext cx="6002293" cy="484541"/>
      </dsp:txXfrm>
    </dsp:sp>
    <dsp:sp modelId="{86FC79F2-DF18-487D-B562-E3BFD33701AF}">
      <dsp:nvSpPr>
        <dsp:cNvPr id="0" name=""/>
        <dsp:cNvSpPr/>
      </dsp:nvSpPr>
      <dsp:spPr>
        <a:xfrm>
          <a:off x="717472" y="1812162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53077" y="2684121"/>
          <a:ext cx="6054719" cy="536967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MVS development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79290" y="2710334"/>
        <a:ext cx="6002293" cy="484541"/>
      </dsp:txXfrm>
    </dsp:sp>
    <dsp:sp modelId="{0013BDED-379B-4FE3-86B6-E90587A69C4D}">
      <dsp:nvSpPr>
        <dsp:cNvPr id="0" name=""/>
        <dsp:cNvSpPr/>
      </dsp:nvSpPr>
      <dsp:spPr>
        <a:xfrm>
          <a:off x="717472" y="2617000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39A2C-EC4B-4B21-AFB6-87E945D73EA2}">
      <dsp:nvSpPr>
        <dsp:cNvPr id="0" name=""/>
        <dsp:cNvSpPr/>
      </dsp:nvSpPr>
      <dsp:spPr>
        <a:xfrm>
          <a:off x="851102" y="3489470"/>
          <a:ext cx="6256694" cy="536967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Current status of development of the MVS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51102" y="3489470"/>
        <a:ext cx="6256694" cy="536967"/>
      </dsp:txXfrm>
    </dsp:sp>
    <dsp:sp modelId="{D8FCDA30-7F6C-40CF-AE78-D3C2463B4408}">
      <dsp:nvSpPr>
        <dsp:cNvPr id="0" name=""/>
        <dsp:cNvSpPr/>
      </dsp:nvSpPr>
      <dsp:spPr>
        <a:xfrm>
          <a:off x="515497" y="3422349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E1852-6271-4798-B73A-23283D270253}">
      <dsp:nvSpPr>
        <dsp:cNvPr id="0" name=""/>
        <dsp:cNvSpPr/>
      </dsp:nvSpPr>
      <dsp:spPr>
        <a:xfrm>
          <a:off x="409410" y="4294819"/>
          <a:ext cx="6698386" cy="536967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Outlook: Next steps of the tool development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09410" y="4294819"/>
        <a:ext cx="6698386" cy="536967"/>
      </dsp:txXfrm>
    </dsp:sp>
    <dsp:sp modelId="{789B16A4-6702-4D8A-8B3A-9A68C1617B77}">
      <dsp:nvSpPr>
        <dsp:cNvPr id="0" name=""/>
        <dsp:cNvSpPr/>
      </dsp:nvSpPr>
      <dsp:spPr>
        <a:xfrm>
          <a:off x="73805" y="4227698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09410" y="229322"/>
          <a:ext cx="6698386" cy="536967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MVS in the context of E-Land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35623" y="255535"/>
        <a:ext cx="6645960" cy="484541"/>
      </dsp:txXfrm>
    </dsp:sp>
    <dsp:sp modelId="{CBFD9BEF-2C29-47DC-A1E5-B34CEE2B2C9E}">
      <dsp:nvSpPr>
        <dsp:cNvPr id="0" name=""/>
        <dsp:cNvSpPr/>
      </dsp:nvSpPr>
      <dsp:spPr>
        <a:xfrm>
          <a:off x="73805" y="201464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851102" y="1054302"/>
          <a:ext cx="6256694" cy="536967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Use cases (WP3.1)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77315" y="1080515"/>
        <a:ext cx="6204268" cy="484541"/>
      </dsp:txXfrm>
    </dsp:sp>
    <dsp:sp modelId="{1952247A-4821-407F-B013-EEEB39F88C78}">
      <dsp:nvSpPr>
        <dsp:cNvPr id="0" name=""/>
        <dsp:cNvSpPr/>
      </dsp:nvSpPr>
      <dsp:spPr>
        <a:xfrm>
          <a:off x="515497" y="1006813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53077" y="1879283"/>
          <a:ext cx="6054719" cy="536967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Requirements (WP3.2)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79290" y="1905496"/>
        <a:ext cx="6002293" cy="484541"/>
      </dsp:txXfrm>
    </dsp:sp>
    <dsp:sp modelId="{86FC79F2-DF18-487D-B562-E3BFD33701AF}">
      <dsp:nvSpPr>
        <dsp:cNvPr id="0" name=""/>
        <dsp:cNvSpPr/>
      </dsp:nvSpPr>
      <dsp:spPr>
        <a:xfrm>
          <a:off x="717472" y="1812162"/>
          <a:ext cx="671208" cy="67120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53077" y="2684121"/>
          <a:ext cx="6054719" cy="536967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MVS development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79290" y="2710334"/>
        <a:ext cx="6002293" cy="484541"/>
      </dsp:txXfrm>
    </dsp:sp>
    <dsp:sp modelId="{0013BDED-379B-4FE3-86B6-E90587A69C4D}">
      <dsp:nvSpPr>
        <dsp:cNvPr id="0" name=""/>
        <dsp:cNvSpPr/>
      </dsp:nvSpPr>
      <dsp:spPr>
        <a:xfrm>
          <a:off x="717472" y="2617000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EFC603-019E-4F24-A61F-0007FA8DDB8B}">
      <dsp:nvSpPr>
        <dsp:cNvPr id="0" name=""/>
        <dsp:cNvSpPr/>
      </dsp:nvSpPr>
      <dsp:spPr>
        <a:xfrm>
          <a:off x="851102" y="3489470"/>
          <a:ext cx="6256694" cy="536967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Current status of development of the MVS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51102" y="3489470"/>
        <a:ext cx="6256694" cy="536967"/>
      </dsp:txXfrm>
    </dsp:sp>
    <dsp:sp modelId="{D8FCDA30-7F6C-40CF-AE78-D3C2463B4408}">
      <dsp:nvSpPr>
        <dsp:cNvPr id="0" name=""/>
        <dsp:cNvSpPr/>
      </dsp:nvSpPr>
      <dsp:spPr>
        <a:xfrm>
          <a:off x="515497" y="3422349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138550-9CFA-4DA7-B884-377A711B7162}">
      <dsp:nvSpPr>
        <dsp:cNvPr id="0" name=""/>
        <dsp:cNvSpPr/>
      </dsp:nvSpPr>
      <dsp:spPr>
        <a:xfrm>
          <a:off x="409410" y="4294819"/>
          <a:ext cx="6698386" cy="536967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Outlook: Next steps of the tool development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09410" y="4294819"/>
        <a:ext cx="6698386" cy="536967"/>
      </dsp:txXfrm>
    </dsp:sp>
    <dsp:sp modelId="{789B16A4-6702-4D8A-8B3A-9A68C1617B77}">
      <dsp:nvSpPr>
        <dsp:cNvPr id="0" name=""/>
        <dsp:cNvSpPr/>
      </dsp:nvSpPr>
      <dsp:spPr>
        <a:xfrm>
          <a:off x="73805" y="4227698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09410" y="229322"/>
          <a:ext cx="6698386" cy="536967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MVS in the context of E-Land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35623" y="255535"/>
        <a:ext cx="6645960" cy="484541"/>
      </dsp:txXfrm>
    </dsp:sp>
    <dsp:sp modelId="{CBFD9BEF-2C29-47DC-A1E5-B34CEE2B2C9E}">
      <dsp:nvSpPr>
        <dsp:cNvPr id="0" name=""/>
        <dsp:cNvSpPr/>
      </dsp:nvSpPr>
      <dsp:spPr>
        <a:xfrm>
          <a:off x="73805" y="201464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851102" y="1054302"/>
          <a:ext cx="6256694" cy="536967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Use cases (WP3.1)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77315" y="1080515"/>
        <a:ext cx="6204268" cy="484541"/>
      </dsp:txXfrm>
    </dsp:sp>
    <dsp:sp modelId="{1952247A-4821-407F-B013-EEEB39F88C78}">
      <dsp:nvSpPr>
        <dsp:cNvPr id="0" name=""/>
        <dsp:cNvSpPr/>
      </dsp:nvSpPr>
      <dsp:spPr>
        <a:xfrm>
          <a:off x="515497" y="1006813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53077" y="1879283"/>
          <a:ext cx="6054719" cy="536967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Requirements (WP3.2)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79290" y="1905496"/>
        <a:ext cx="6002293" cy="484541"/>
      </dsp:txXfrm>
    </dsp:sp>
    <dsp:sp modelId="{86FC79F2-DF18-487D-B562-E3BFD33701AF}">
      <dsp:nvSpPr>
        <dsp:cNvPr id="0" name=""/>
        <dsp:cNvSpPr/>
      </dsp:nvSpPr>
      <dsp:spPr>
        <a:xfrm>
          <a:off x="717472" y="1812162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53077" y="2684121"/>
          <a:ext cx="6054719" cy="536967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MVS development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79290" y="2710334"/>
        <a:ext cx="6002293" cy="484541"/>
      </dsp:txXfrm>
    </dsp:sp>
    <dsp:sp modelId="{0013BDED-379B-4FE3-86B6-E90587A69C4D}">
      <dsp:nvSpPr>
        <dsp:cNvPr id="0" name=""/>
        <dsp:cNvSpPr/>
      </dsp:nvSpPr>
      <dsp:spPr>
        <a:xfrm>
          <a:off x="717472" y="2617000"/>
          <a:ext cx="671208" cy="67120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6BEB3-EA4D-4D2C-A61C-AE7F52F55821}">
      <dsp:nvSpPr>
        <dsp:cNvPr id="0" name=""/>
        <dsp:cNvSpPr/>
      </dsp:nvSpPr>
      <dsp:spPr>
        <a:xfrm>
          <a:off x="851102" y="3489470"/>
          <a:ext cx="6256694" cy="536967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Current status of development of the MVS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51102" y="3489470"/>
        <a:ext cx="6256694" cy="536967"/>
      </dsp:txXfrm>
    </dsp:sp>
    <dsp:sp modelId="{D8FCDA30-7F6C-40CF-AE78-D3C2463B4408}">
      <dsp:nvSpPr>
        <dsp:cNvPr id="0" name=""/>
        <dsp:cNvSpPr/>
      </dsp:nvSpPr>
      <dsp:spPr>
        <a:xfrm>
          <a:off x="515497" y="3422349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1AAF8-3DAF-455A-A14C-910F301EF2D0}">
      <dsp:nvSpPr>
        <dsp:cNvPr id="0" name=""/>
        <dsp:cNvSpPr/>
      </dsp:nvSpPr>
      <dsp:spPr>
        <a:xfrm>
          <a:off x="409410" y="4294819"/>
          <a:ext cx="6698386" cy="536967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Outlook: Next steps of the tool development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09410" y="4294819"/>
        <a:ext cx="6698386" cy="536967"/>
      </dsp:txXfrm>
    </dsp:sp>
    <dsp:sp modelId="{789B16A4-6702-4D8A-8B3A-9A68C1617B77}">
      <dsp:nvSpPr>
        <dsp:cNvPr id="0" name=""/>
        <dsp:cNvSpPr/>
      </dsp:nvSpPr>
      <dsp:spPr>
        <a:xfrm>
          <a:off x="73805" y="4227698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09410" y="229322"/>
          <a:ext cx="6698386" cy="536967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MVS in the context of E-Land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35623" y="255535"/>
        <a:ext cx="6645960" cy="484541"/>
      </dsp:txXfrm>
    </dsp:sp>
    <dsp:sp modelId="{CBFD9BEF-2C29-47DC-A1E5-B34CEE2B2C9E}">
      <dsp:nvSpPr>
        <dsp:cNvPr id="0" name=""/>
        <dsp:cNvSpPr/>
      </dsp:nvSpPr>
      <dsp:spPr>
        <a:xfrm>
          <a:off x="73805" y="201464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851102" y="1054302"/>
          <a:ext cx="6256694" cy="536967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Use cases (WP3.1)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77315" y="1080515"/>
        <a:ext cx="6204268" cy="484541"/>
      </dsp:txXfrm>
    </dsp:sp>
    <dsp:sp modelId="{1952247A-4821-407F-B013-EEEB39F88C78}">
      <dsp:nvSpPr>
        <dsp:cNvPr id="0" name=""/>
        <dsp:cNvSpPr/>
      </dsp:nvSpPr>
      <dsp:spPr>
        <a:xfrm>
          <a:off x="515497" y="1006813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53077" y="1879283"/>
          <a:ext cx="6054719" cy="536967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Requirements (WP3.2)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79290" y="1905496"/>
        <a:ext cx="6002293" cy="484541"/>
      </dsp:txXfrm>
    </dsp:sp>
    <dsp:sp modelId="{86FC79F2-DF18-487D-B562-E3BFD33701AF}">
      <dsp:nvSpPr>
        <dsp:cNvPr id="0" name=""/>
        <dsp:cNvSpPr/>
      </dsp:nvSpPr>
      <dsp:spPr>
        <a:xfrm>
          <a:off x="717472" y="1812162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53077" y="2684121"/>
          <a:ext cx="6054719" cy="536967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MVS development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79290" y="2710334"/>
        <a:ext cx="6002293" cy="484541"/>
      </dsp:txXfrm>
    </dsp:sp>
    <dsp:sp modelId="{0013BDED-379B-4FE3-86B6-E90587A69C4D}">
      <dsp:nvSpPr>
        <dsp:cNvPr id="0" name=""/>
        <dsp:cNvSpPr/>
      </dsp:nvSpPr>
      <dsp:spPr>
        <a:xfrm>
          <a:off x="717472" y="2617000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6BEB3-EA4D-4D2C-A61C-AE7F52F55821}">
      <dsp:nvSpPr>
        <dsp:cNvPr id="0" name=""/>
        <dsp:cNvSpPr/>
      </dsp:nvSpPr>
      <dsp:spPr>
        <a:xfrm>
          <a:off x="851102" y="3489470"/>
          <a:ext cx="6256694" cy="536967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Current status of development of the MVS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51102" y="3489470"/>
        <a:ext cx="6256694" cy="536967"/>
      </dsp:txXfrm>
    </dsp:sp>
    <dsp:sp modelId="{D8FCDA30-7F6C-40CF-AE78-D3C2463B4408}">
      <dsp:nvSpPr>
        <dsp:cNvPr id="0" name=""/>
        <dsp:cNvSpPr/>
      </dsp:nvSpPr>
      <dsp:spPr>
        <a:xfrm>
          <a:off x="515497" y="3422349"/>
          <a:ext cx="671208" cy="67120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1AAF8-3DAF-455A-A14C-910F301EF2D0}">
      <dsp:nvSpPr>
        <dsp:cNvPr id="0" name=""/>
        <dsp:cNvSpPr/>
      </dsp:nvSpPr>
      <dsp:spPr>
        <a:xfrm>
          <a:off x="409410" y="4294819"/>
          <a:ext cx="6698386" cy="536967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Outlook: Next steps of the tool development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09410" y="4294819"/>
        <a:ext cx="6698386" cy="536967"/>
      </dsp:txXfrm>
    </dsp:sp>
    <dsp:sp modelId="{789B16A4-6702-4D8A-8B3A-9A68C1617B77}">
      <dsp:nvSpPr>
        <dsp:cNvPr id="0" name=""/>
        <dsp:cNvSpPr/>
      </dsp:nvSpPr>
      <dsp:spPr>
        <a:xfrm>
          <a:off x="73805" y="4227698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09410" y="229322"/>
          <a:ext cx="6698386" cy="536967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MVS in the context of E-Land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35623" y="255535"/>
        <a:ext cx="6645960" cy="484541"/>
      </dsp:txXfrm>
    </dsp:sp>
    <dsp:sp modelId="{CBFD9BEF-2C29-47DC-A1E5-B34CEE2B2C9E}">
      <dsp:nvSpPr>
        <dsp:cNvPr id="0" name=""/>
        <dsp:cNvSpPr/>
      </dsp:nvSpPr>
      <dsp:spPr>
        <a:xfrm>
          <a:off x="73805" y="201464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851102" y="1054302"/>
          <a:ext cx="6256694" cy="536967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Use cases (WP3.1)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77315" y="1080515"/>
        <a:ext cx="6204268" cy="484541"/>
      </dsp:txXfrm>
    </dsp:sp>
    <dsp:sp modelId="{1952247A-4821-407F-B013-EEEB39F88C78}">
      <dsp:nvSpPr>
        <dsp:cNvPr id="0" name=""/>
        <dsp:cNvSpPr/>
      </dsp:nvSpPr>
      <dsp:spPr>
        <a:xfrm>
          <a:off x="515497" y="1006813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53077" y="1879283"/>
          <a:ext cx="6054719" cy="536967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Requirements (WP3.2)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79290" y="1905496"/>
        <a:ext cx="6002293" cy="484541"/>
      </dsp:txXfrm>
    </dsp:sp>
    <dsp:sp modelId="{86FC79F2-DF18-487D-B562-E3BFD33701AF}">
      <dsp:nvSpPr>
        <dsp:cNvPr id="0" name=""/>
        <dsp:cNvSpPr/>
      </dsp:nvSpPr>
      <dsp:spPr>
        <a:xfrm>
          <a:off x="717472" y="1812162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53077" y="2684121"/>
          <a:ext cx="6054719" cy="536967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MVS development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79290" y="2710334"/>
        <a:ext cx="6002293" cy="484541"/>
      </dsp:txXfrm>
    </dsp:sp>
    <dsp:sp modelId="{0013BDED-379B-4FE3-86B6-E90587A69C4D}">
      <dsp:nvSpPr>
        <dsp:cNvPr id="0" name=""/>
        <dsp:cNvSpPr/>
      </dsp:nvSpPr>
      <dsp:spPr>
        <a:xfrm>
          <a:off x="717472" y="2617000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6BEB3-EA4D-4D2C-A61C-AE7F52F55821}">
      <dsp:nvSpPr>
        <dsp:cNvPr id="0" name=""/>
        <dsp:cNvSpPr/>
      </dsp:nvSpPr>
      <dsp:spPr>
        <a:xfrm>
          <a:off x="851102" y="3489470"/>
          <a:ext cx="6256694" cy="536967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Current status of development of the MVS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51102" y="3489470"/>
        <a:ext cx="6256694" cy="536967"/>
      </dsp:txXfrm>
    </dsp:sp>
    <dsp:sp modelId="{D8FCDA30-7F6C-40CF-AE78-D3C2463B4408}">
      <dsp:nvSpPr>
        <dsp:cNvPr id="0" name=""/>
        <dsp:cNvSpPr/>
      </dsp:nvSpPr>
      <dsp:spPr>
        <a:xfrm>
          <a:off x="515497" y="3422349"/>
          <a:ext cx="671208" cy="67120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1AAF8-3DAF-455A-A14C-910F301EF2D0}">
      <dsp:nvSpPr>
        <dsp:cNvPr id="0" name=""/>
        <dsp:cNvSpPr/>
      </dsp:nvSpPr>
      <dsp:spPr>
        <a:xfrm>
          <a:off x="409410" y="4294819"/>
          <a:ext cx="6698386" cy="536967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21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Outlook: Next steps of the tool development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09410" y="4294819"/>
        <a:ext cx="6698386" cy="536967"/>
      </dsp:txXfrm>
    </dsp:sp>
    <dsp:sp modelId="{789B16A4-6702-4D8A-8B3A-9A68C1617B77}">
      <dsp:nvSpPr>
        <dsp:cNvPr id="0" name=""/>
        <dsp:cNvSpPr/>
      </dsp:nvSpPr>
      <dsp:spPr>
        <a:xfrm>
          <a:off x="73805" y="4227698"/>
          <a:ext cx="671208" cy="67120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19.09.2019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25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399" y="1277258"/>
            <a:ext cx="7886699" cy="4717143"/>
          </a:xfrm>
        </p:spPr>
        <p:txBody>
          <a:bodyPr vert="horz" tIns="0"/>
          <a:lstStyle>
            <a:lvl1pPr marL="342900" indent="-342900">
              <a:buFont typeface="Wingdings 3" panose="05040102010807070707" pitchFamily="18" charset="2"/>
              <a:buChar char=""/>
              <a:defRPr/>
            </a:lvl1pPr>
            <a:lvl2pPr marL="533400" indent="-174625">
              <a:buFont typeface="Wingdings 3" panose="05040102010807070707" pitchFamily="18" charset="2"/>
              <a:buChar char=""/>
              <a:defRPr/>
            </a:lvl2pPr>
            <a:lvl3pPr marL="719138" indent="-185738">
              <a:buFont typeface="Wingdings 3" panose="05040102010807070707" pitchFamily="18" charset="2"/>
              <a:buChar char=""/>
              <a:defRPr/>
            </a:lvl3pPr>
            <a:lvl4pPr marL="892175" indent="-173038">
              <a:buFont typeface="Wingdings 3" panose="05040102010807070707" pitchFamily="18" charset="2"/>
              <a:buChar char=""/>
              <a:defRPr/>
            </a:lvl4pPr>
            <a:lvl5pPr marL="1077913" indent="-185738">
              <a:buFont typeface="Wingdings 3" panose="05040102010807070707" pitchFamily="18" charset="2"/>
              <a:buChar char="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53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  <a:prstGeom prst="rect">
            <a:avLst/>
          </a:prstGeom>
        </p:spPr>
        <p:txBody>
          <a:bodyPr wrap="square" t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8815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C02D564-9B0D-4850-BC70-9FC01B3492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smtClean="0"/>
              <a:t>October 9, 2018</a:t>
            </a:r>
            <a:endParaRPr lang="x-non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1BA710-9ABF-4A93-BD61-B2E4A12A2D5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F09B49-897F-424F-A9FB-1317C5918F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E8280D-E490-4715-9404-EE35100F2E7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1321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smtClean="0"/>
              <a:t>October 9, 2018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699" r:id="rId23"/>
    <p:sldLayoutId id="2147483702" r:id="rId24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martie2076/mvs_eland" TargetMode="Externa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martie2076/mvs_eland/blob/master/inputs/test_input_file_v1.xlsx" TargetMode="Externa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martie2076/mvs_eland" TargetMode="Externa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Martha Hoffmann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Session 5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19.09.2019</a:t>
            </a:r>
            <a:endParaRPr lang="en-US" sz="3200" i="1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797144" y="1219201"/>
            <a:ext cx="4354959" cy="2866022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E-Lands MVS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 smtClean="0"/>
              <a:t>“</a:t>
            </a:r>
            <a:r>
              <a:rPr lang="en-GB" dirty="0" smtClean="0"/>
              <a:t>Energy Management System (EMS) </a:t>
            </a:r>
            <a:r>
              <a:rPr lang="en-GB" dirty="0"/>
              <a:t>integration with DER and </a:t>
            </a:r>
            <a:r>
              <a:rPr lang="en-GB" dirty="0" smtClean="0"/>
              <a:t>BMS”:</a:t>
            </a:r>
          </a:p>
          <a:p>
            <a:pPr lvl="1"/>
            <a:r>
              <a:rPr lang="de-DE" sz="2000" dirty="0" smtClean="0"/>
              <a:t>Integration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various</a:t>
            </a:r>
            <a:r>
              <a:rPr lang="de-DE" sz="2000" dirty="0" smtClean="0"/>
              <a:t> </a:t>
            </a:r>
            <a:r>
              <a:rPr lang="de-DE" sz="2000" dirty="0" err="1" smtClean="0"/>
              <a:t>systems</a:t>
            </a:r>
            <a:endParaRPr lang="de-DE" sz="2000" dirty="0" smtClean="0"/>
          </a:p>
          <a:p>
            <a:pPr lvl="1"/>
            <a:r>
              <a:rPr lang="de-DE" sz="2000" dirty="0" err="1" smtClean="0"/>
              <a:t>Modelling</a:t>
            </a:r>
            <a:r>
              <a:rPr lang="de-DE" sz="2000" dirty="0" smtClean="0"/>
              <a:t> </a:t>
            </a:r>
            <a:r>
              <a:rPr lang="de-DE" sz="2000" dirty="0" err="1" smtClean="0"/>
              <a:t>interoperability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ES</a:t>
            </a:r>
          </a:p>
          <a:p>
            <a:pPr marL="358775" lvl="1" indent="0">
              <a:buNone/>
            </a:pPr>
            <a:endParaRPr lang="en-GB" sz="2000" dirty="0"/>
          </a:p>
          <a:p>
            <a:r>
              <a:rPr lang="en-GB" dirty="0" smtClean="0"/>
              <a:t>Optimization </a:t>
            </a:r>
            <a:r>
              <a:rPr lang="en-GB" dirty="0"/>
              <a:t>of operation of LES </a:t>
            </a:r>
            <a:r>
              <a:rPr lang="en-GB" dirty="0" smtClean="0"/>
              <a:t>	</a:t>
            </a:r>
          </a:p>
          <a:p>
            <a:pPr lvl="1"/>
            <a:r>
              <a:rPr lang="de-DE" sz="2000" dirty="0" smtClean="0"/>
              <a:t>Optimal (</a:t>
            </a:r>
            <a:r>
              <a:rPr lang="de-DE" sz="2000" dirty="0" err="1" smtClean="0"/>
              <a:t>day-to-day</a:t>
            </a:r>
            <a:r>
              <a:rPr lang="de-DE" sz="2000" dirty="0" smtClean="0"/>
              <a:t>) </a:t>
            </a:r>
            <a:r>
              <a:rPr lang="de-DE" sz="2000" dirty="0" err="1" smtClean="0"/>
              <a:t>operation</a:t>
            </a:r>
            <a:endParaRPr lang="de-DE" sz="2000" dirty="0" smtClean="0"/>
          </a:p>
          <a:p>
            <a:pPr marL="358775" lvl="1" indent="0">
              <a:buNone/>
            </a:pPr>
            <a:endParaRPr lang="en-GB" sz="2000" dirty="0" smtClean="0"/>
          </a:p>
          <a:p>
            <a:r>
              <a:rPr lang="en-GB" dirty="0"/>
              <a:t> Optimal sizing of a Local </a:t>
            </a:r>
            <a:r>
              <a:rPr lang="en-GB" dirty="0" smtClean="0"/>
              <a:t>Energy </a:t>
            </a:r>
            <a:r>
              <a:rPr lang="en-GB" dirty="0"/>
              <a:t>System </a:t>
            </a:r>
            <a:endParaRPr lang="en-GB" dirty="0" smtClean="0"/>
          </a:p>
          <a:p>
            <a:pPr lvl="1"/>
            <a:r>
              <a:rPr lang="de-DE" sz="2000" dirty="0" smtClean="0"/>
              <a:t>New </a:t>
            </a:r>
            <a:r>
              <a:rPr lang="de-DE" sz="2000" dirty="0" err="1" smtClean="0"/>
              <a:t>investments</a:t>
            </a:r>
            <a:r>
              <a:rPr lang="de-DE" sz="2000" dirty="0" smtClean="0"/>
              <a:t> </a:t>
            </a:r>
            <a:r>
              <a:rPr lang="de-DE" sz="2000" dirty="0" err="1" smtClean="0"/>
              <a:t>into</a:t>
            </a:r>
            <a:r>
              <a:rPr lang="de-DE" sz="2000" dirty="0" smtClean="0"/>
              <a:t> </a:t>
            </a:r>
            <a:r>
              <a:rPr lang="de-DE" sz="2000" dirty="0" err="1" smtClean="0"/>
              <a:t>assets</a:t>
            </a:r>
            <a:r>
              <a:rPr lang="en-GB" sz="2000" dirty="0"/>
              <a:t> </a:t>
            </a:r>
            <a:r>
              <a:rPr lang="en-GB" sz="2000" dirty="0" smtClean="0"/>
              <a:t>(energy production, storage)</a:t>
            </a:r>
            <a:endParaRPr lang="de-DE" sz="2000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High-Level </a:t>
            </a:r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34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Primary </a:t>
            </a:r>
            <a:r>
              <a:rPr lang="de-DE" dirty="0" err="1" smtClean="0"/>
              <a:t>Use</a:t>
            </a:r>
            <a:r>
              <a:rPr lang="de-DE" dirty="0" smtClean="0"/>
              <a:t> Cases (PUCs)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pilots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88" y="1339204"/>
            <a:ext cx="6779424" cy="4882429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258529" y="5240594"/>
            <a:ext cx="6607277" cy="412954"/>
          </a:xfrm>
          <a:prstGeom prst="rect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1258528" y="5653548"/>
            <a:ext cx="6607277" cy="481780"/>
          </a:xfrm>
          <a:prstGeom prst="rect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15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t="3918"/>
          <a:stretch/>
        </p:blipFill>
        <p:spPr>
          <a:xfrm>
            <a:off x="882289" y="1185517"/>
            <a:ext cx="7379422" cy="5182546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Walqa</a:t>
            </a:r>
            <a:r>
              <a:rPr lang="en-GB" dirty="0"/>
              <a:t> Technology </a:t>
            </a:r>
            <a:r>
              <a:rPr lang="en-GB" dirty="0" smtClean="0"/>
              <a:t>Park, Spain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358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t="788"/>
          <a:stretch/>
        </p:blipFill>
        <p:spPr>
          <a:xfrm>
            <a:off x="1128156" y="1228419"/>
            <a:ext cx="6887688" cy="5103999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UVTgv</a:t>
            </a:r>
            <a:r>
              <a:rPr lang="en-GB" dirty="0"/>
              <a:t> University </a:t>
            </a:r>
            <a:r>
              <a:rPr lang="en-GB" dirty="0" smtClean="0"/>
              <a:t>Campus, Romania 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4982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Port of </a:t>
            </a:r>
            <a:r>
              <a:rPr lang="en-GB" dirty="0" smtClean="0"/>
              <a:t>Borg, Norway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t="2413" b="1"/>
          <a:stretch/>
        </p:blipFill>
        <p:spPr>
          <a:xfrm>
            <a:off x="1044254" y="1256272"/>
            <a:ext cx="7055491" cy="508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14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573980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28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smtClean="0"/>
              <a:t>WP 3.2 </a:t>
            </a:r>
            <a:r>
              <a:rPr lang="de-DE" dirty="0" err="1" smtClean="0"/>
              <a:t>described</a:t>
            </a:r>
            <a:r>
              <a:rPr lang="de-DE" dirty="0" smtClean="0"/>
              <a:t> in </a:t>
            </a:r>
            <a:r>
              <a:rPr lang="de-DE" dirty="0" err="1" smtClean="0"/>
              <a:t>detail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MVS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perform</a:t>
            </a:r>
            <a:endParaRPr lang="de-DE" dirty="0" smtClean="0"/>
          </a:p>
          <a:p>
            <a:pPr lvl="1"/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LES</a:t>
            </a:r>
          </a:p>
          <a:p>
            <a:pPr lvl="1"/>
            <a:r>
              <a:rPr lang="de-DE" dirty="0" err="1" smtClean="0"/>
              <a:t>Solving</a:t>
            </a:r>
            <a:r>
              <a:rPr lang="de-DE" dirty="0" smtClean="0"/>
              <a:t> LES</a:t>
            </a:r>
          </a:p>
          <a:p>
            <a:pPr lvl="1"/>
            <a:r>
              <a:rPr lang="de-DE" dirty="0" smtClean="0"/>
              <a:t>Manual </a:t>
            </a:r>
            <a:r>
              <a:rPr lang="de-DE" dirty="0" err="1" smtClean="0"/>
              <a:t>set-up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LES (</a:t>
            </a:r>
            <a:r>
              <a:rPr lang="de-DE" dirty="0" err="1" smtClean="0"/>
              <a:t>custom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lvl="1"/>
            <a:r>
              <a:rPr lang="de-DE" dirty="0" smtClean="0"/>
              <a:t>Integrated </a:t>
            </a:r>
            <a:r>
              <a:rPr lang="de-DE" dirty="0" err="1" smtClean="0"/>
              <a:t>assets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production</a:t>
            </a:r>
            <a:r>
              <a:rPr lang="de-DE" dirty="0" smtClean="0"/>
              <a:t>/</a:t>
            </a:r>
            <a:r>
              <a:rPr lang="de-DE" dirty="0" err="1" smtClean="0"/>
              <a:t>conversion</a:t>
            </a:r>
            <a:endParaRPr lang="de-DE" dirty="0" smtClean="0"/>
          </a:p>
          <a:p>
            <a:pPr lvl="1"/>
            <a:r>
              <a:rPr lang="de-DE" dirty="0" smtClean="0"/>
              <a:t>Setting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endParaRPr lang="de-DE" dirty="0"/>
          </a:p>
          <a:p>
            <a:pPr lvl="1"/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cost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endParaRPr lang="de-DE" dirty="0" smtClean="0"/>
          </a:p>
          <a:p>
            <a:pPr lvl="1"/>
            <a:r>
              <a:rPr lang="de-DE" dirty="0" smtClean="0"/>
              <a:t>Load </a:t>
            </a:r>
            <a:r>
              <a:rPr lang="de-DE" dirty="0" err="1" smtClean="0"/>
              <a:t>profiles</a:t>
            </a:r>
            <a:endParaRPr lang="de-DE" dirty="0" smtClean="0"/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asset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lvl="1"/>
            <a:r>
              <a:rPr lang="de-DE" dirty="0" err="1" smtClean="0"/>
              <a:t>Introducable</a:t>
            </a:r>
            <a:r>
              <a:rPr lang="de-DE" dirty="0" smtClean="0"/>
              <a:t> </a:t>
            </a:r>
            <a:r>
              <a:rPr lang="de-DE" dirty="0" err="1" smtClean="0"/>
              <a:t>constraints</a:t>
            </a:r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354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smtClean="0"/>
              <a:t>Additional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MVS in WP 3.2</a:t>
            </a:r>
          </a:p>
          <a:p>
            <a:pPr lvl="1"/>
            <a:r>
              <a:rPr lang="de-DE" dirty="0" err="1" smtClean="0"/>
              <a:t>Preprocessing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endParaRPr lang="de-DE" dirty="0" smtClean="0"/>
          </a:p>
          <a:p>
            <a:pPr lvl="1"/>
            <a:r>
              <a:rPr lang="de-DE" dirty="0" err="1" smtClean="0"/>
              <a:t>Postprocessing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lvl="1"/>
            <a:r>
              <a:rPr lang="de-DE" dirty="0" smtClean="0"/>
              <a:t>Communication </a:t>
            </a:r>
            <a:r>
              <a:rPr lang="de-DE" dirty="0" err="1" smtClean="0"/>
              <a:t>between</a:t>
            </a:r>
            <a:r>
              <a:rPr lang="de-DE" dirty="0" smtClean="0"/>
              <a:t> MVS/ESB</a:t>
            </a:r>
          </a:p>
          <a:p>
            <a:pPr lvl="1"/>
            <a:r>
              <a:rPr lang="de-DE" dirty="0" smtClean="0"/>
              <a:t>Time-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lenghts</a:t>
            </a:r>
            <a:endParaRPr lang="de-DE" dirty="0" smtClean="0"/>
          </a:p>
          <a:p>
            <a:pPr lvl="1"/>
            <a:r>
              <a:rPr lang="de-DE" dirty="0" smtClean="0"/>
              <a:t>Interface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setting</a:t>
            </a:r>
            <a:endParaRPr lang="de-DE" dirty="0" smtClean="0"/>
          </a:p>
          <a:p>
            <a:pPr lvl="1"/>
            <a:r>
              <a:rPr lang="de-DE" dirty="0" smtClean="0"/>
              <a:t>Interface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economic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setting</a:t>
            </a:r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Non-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9284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17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241897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26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 MVS modular </a:t>
            </a:r>
            <a:r>
              <a:rPr lang="de-DE" dirty="0" err="1" smtClean="0"/>
              <a:t>structure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74" y="1174206"/>
            <a:ext cx="5346251" cy="531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7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Introducing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b="1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Getting</a:t>
            </a: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b="1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to</a:t>
            </a: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b="1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know</a:t>
            </a: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b="1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the</a:t>
            </a: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Multi-</a:t>
            </a:r>
            <a:r>
              <a:rPr lang="de-DE" sz="3200" b="1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Vector</a:t>
            </a: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Simulator (MVS)</a:t>
            </a:r>
            <a:endParaRPr lang="de-DE" sz="3200" dirty="0" smtClean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68761" y="5773161"/>
            <a:ext cx="820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All workshop contents at: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github.com/smartie2076/oemof_workshop</a:t>
            </a: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839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>
          <a:xfrm>
            <a:off x="636399" y="1277258"/>
            <a:ext cx="7886699" cy="5084213"/>
          </a:xfrm>
        </p:spPr>
        <p:txBody>
          <a:bodyPr numCol="1">
            <a:normAutofit/>
          </a:bodyPr>
          <a:lstStyle/>
          <a:p>
            <a:r>
              <a:rPr lang="en-GB" dirty="0" err="1" smtClean="0"/>
              <a:t>mvs_eland_tool</a:t>
            </a:r>
            <a:endParaRPr lang="en-GB" dirty="0"/>
          </a:p>
          <a:p>
            <a:pPr lvl="1"/>
            <a:r>
              <a:rPr lang="en-GB" sz="2800" dirty="0" err="1" smtClean="0"/>
              <a:t>A_initialization</a:t>
            </a:r>
            <a:endParaRPr lang="en-GB" sz="2800" dirty="0"/>
          </a:p>
          <a:p>
            <a:pPr lvl="1"/>
            <a:r>
              <a:rPr lang="en-GB" sz="2800" dirty="0" smtClean="0"/>
              <a:t>B0_data_input</a:t>
            </a:r>
          </a:p>
          <a:p>
            <a:pPr lvl="1"/>
            <a:r>
              <a:rPr lang="en-GB" sz="2800" dirty="0" smtClean="0"/>
              <a:t>C0_data_processing</a:t>
            </a:r>
          </a:p>
          <a:p>
            <a:pPr lvl="1"/>
            <a:r>
              <a:rPr lang="en-GB" sz="2800" dirty="0" smtClean="0"/>
              <a:t>D0_modelling_and_optimization</a:t>
            </a:r>
          </a:p>
          <a:p>
            <a:pPr lvl="1"/>
            <a:r>
              <a:rPr lang="en-GB" sz="2800" dirty="0" smtClean="0"/>
              <a:t>E0_evaluation</a:t>
            </a:r>
          </a:p>
          <a:p>
            <a:pPr lvl="1"/>
            <a:r>
              <a:rPr lang="en-GB" sz="2800" dirty="0" smtClean="0"/>
              <a:t>F0_output</a:t>
            </a:r>
            <a:endParaRPr lang="en-GB" sz="2800" dirty="0"/>
          </a:p>
          <a:p>
            <a:pPr lvl="1"/>
            <a:endParaRPr lang="de-DE" dirty="0" smtClean="0"/>
          </a:p>
          <a:p>
            <a:r>
              <a:rPr lang="de-DE" dirty="0" smtClean="0"/>
              <a:t>Tool still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. 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in: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github.com/smartie2076/mvs_eland</a:t>
            </a:r>
            <a:endParaRPr lang="de-DE" dirty="0" smtClean="0"/>
          </a:p>
          <a:p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Modular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MVS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6105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 numCol="2">
            <a:normAutofit/>
          </a:bodyPr>
          <a:lstStyle/>
          <a:p>
            <a:r>
              <a:rPr lang="en-GB" dirty="0" smtClean="0"/>
              <a:t>PV </a:t>
            </a:r>
            <a:r>
              <a:rPr lang="en-GB" dirty="0"/>
              <a:t>Generation </a:t>
            </a:r>
            <a:endParaRPr lang="en-GB" dirty="0" smtClean="0"/>
          </a:p>
          <a:p>
            <a:r>
              <a:rPr lang="en-GB" dirty="0" smtClean="0"/>
              <a:t>Wind </a:t>
            </a:r>
            <a:r>
              <a:rPr lang="en-GB" dirty="0"/>
              <a:t>Generation </a:t>
            </a:r>
          </a:p>
          <a:p>
            <a:r>
              <a:rPr lang="en-GB" dirty="0" smtClean="0"/>
              <a:t>Electricity </a:t>
            </a:r>
            <a:r>
              <a:rPr lang="en-GB" dirty="0"/>
              <a:t>Storage </a:t>
            </a:r>
            <a:r>
              <a:rPr lang="en-GB" dirty="0" smtClean="0"/>
              <a:t>Systems</a:t>
            </a:r>
          </a:p>
          <a:p>
            <a:r>
              <a:rPr lang="en-GB" dirty="0" smtClean="0"/>
              <a:t>Gas </a:t>
            </a:r>
            <a:r>
              <a:rPr lang="en-GB" dirty="0"/>
              <a:t>Boilers </a:t>
            </a:r>
            <a:endParaRPr lang="en-GB" dirty="0" smtClean="0"/>
          </a:p>
          <a:p>
            <a:r>
              <a:rPr lang="en-GB" dirty="0"/>
              <a:t>H</a:t>
            </a:r>
            <a:r>
              <a:rPr lang="en-GB" dirty="0" smtClean="0"/>
              <a:t>VAC </a:t>
            </a:r>
            <a:r>
              <a:rPr lang="en-GB" dirty="0"/>
              <a:t>Systems </a:t>
            </a:r>
          </a:p>
          <a:p>
            <a:r>
              <a:rPr lang="en-GB" dirty="0" smtClean="0"/>
              <a:t>Solar </a:t>
            </a:r>
            <a:r>
              <a:rPr lang="en-GB" dirty="0"/>
              <a:t>Thermal Generation </a:t>
            </a:r>
            <a:endParaRPr lang="en-GB" dirty="0" smtClean="0"/>
          </a:p>
          <a:p>
            <a:r>
              <a:rPr lang="en-GB" dirty="0" smtClean="0"/>
              <a:t>Hot Water Thermal Storage </a:t>
            </a:r>
          </a:p>
          <a:p>
            <a:r>
              <a:rPr lang="en-GB" dirty="0" smtClean="0"/>
              <a:t>Hydrogen-based </a:t>
            </a:r>
            <a:r>
              <a:rPr lang="en-GB" dirty="0"/>
              <a:t>Storage Systems </a:t>
            </a:r>
          </a:p>
          <a:p>
            <a:r>
              <a:rPr lang="en-GB" dirty="0" smtClean="0"/>
              <a:t>Geothermal </a:t>
            </a:r>
            <a:r>
              <a:rPr lang="en-GB" dirty="0"/>
              <a:t>Conversion </a:t>
            </a:r>
            <a:endParaRPr lang="en-GB" dirty="0" smtClean="0"/>
          </a:p>
          <a:p>
            <a:r>
              <a:rPr lang="en-GB" dirty="0" smtClean="0"/>
              <a:t>LNG </a:t>
            </a:r>
            <a:r>
              <a:rPr lang="en-GB" dirty="0"/>
              <a:t>Storage Systems </a:t>
            </a:r>
          </a:p>
          <a:p>
            <a:r>
              <a:rPr lang="en-GB" dirty="0" smtClean="0"/>
              <a:t>Electrolyser </a:t>
            </a:r>
          </a:p>
          <a:p>
            <a:endParaRPr lang="de-DE" dirty="0"/>
          </a:p>
          <a:p>
            <a:r>
              <a:rPr lang="de-DE" dirty="0" err="1" smtClean="0"/>
              <a:t>Additionally</a:t>
            </a:r>
            <a:r>
              <a:rPr lang="de-DE" dirty="0" smtClean="0"/>
              <a:t>:</a:t>
            </a:r>
            <a:r>
              <a:rPr lang="de-DE" dirty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providers</a:t>
            </a:r>
            <a:r>
              <a:rPr lang="de-DE" dirty="0" smtClean="0"/>
              <a:t>,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economic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marL="0" indent="0">
              <a:buNone/>
            </a:pPr>
            <a:endParaRPr lang="de-DE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A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lot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of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information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to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input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and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process</a:t>
            </a:r>
            <a:endParaRPr lang="de-DE" dirty="0" smtClean="0">
              <a:solidFill>
                <a:srgbClr val="FF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MVS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4031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smtClean="0"/>
              <a:t>As an </a:t>
            </a:r>
            <a:r>
              <a:rPr lang="de-DE" dirty="0" err="1" smtClean="0"/>
              <a:t>intermediary</a:t>
            </a:r>
            <a:r>
              <a:rPr lang="de-DE" dirty="0" smtClean="0"/>
              <a:t>, an Microsoft Excel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All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lvl="1"/>
            <a:r>
              <a:rPr lang="de-DE" dirty="0" smtClean="0"/>
              <a:t>Information </a:t>
            </a:r>
            <a:r>
              <a:rPr lang="de-DE" dirty="0" err="1" smtClean="0"/>
              <a:t>concerning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sectors</a:t>
            </a:r>
            <a:endParaRPr lang="de-DE" dirty="0" smtClean="0"/>
          </a:p>
          <a:p>
            <a:pPr lvl="1"/>
            <a:r>
              <a:rPr lang="de-DE" dirty="0" smtClean="0"/>
              <a:t>Technical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economic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assets</a:t>
            </a:r>
            <a:endParaRPr lang="de-DE" dirty="0" smtClean="0"/>
          </a:p>
          <a:p>
            <a:pPr lvl="1"/>
            <a:r>
              <a:rPr lang="de-DE" dirty="0" smtClean="0"/>
              <a:t>Demand </a:t>
            </a:r>
            <a:r>
              <a:rPr lang="de-DE" dirty="0" err="1" smtClean="0"/>
              <a:t>profiles</a:t>
            </a:r>
            <a:r>
              <a:rPr lang="de-DE" dirty="0" smtClean="0"/>
              <a:t> (via .</a:t>
            </a:r>
            <a:r>
              <a:rPr lang="de-DE" dirty="0" err="1" smtClean="0"/>
              <a:t>csv</a:t>
            </a:r>
            <a:r>
              <a:rPr lang="de-DE" dirty="0" smtClean="0"/>
              <a:t>-files)</a:t>
            </a:r>
          </a:p>
          <a:p>
            <a:pPr lvl="1"/>
            <a:endParaRPr lang="de-DE" dirty="0"/>
          </a:p>
          <a:p>
            <a:r>
              <a:rPr lang="de-DE" dirty="0" smtClean="0"/>
              <a:t>Excel Template: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github.com/smartie2076/mvs_eland/blob/master/inputs/test_input_file_v1.xlsx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</a:t>
            </a:r>
            <a:r>
              <a:rPr lang="de-DE" dirty="0" err="1" smtClean="0"/>
              <a:t>input</a:t>
            </a:r>
            <a:r>
              <a:rPr lang="de-DE" dirty="0" smtClean="0"/>
              <a:t>: Excel </a:t>
            </a:r>
            <a:r>
              <a:rPr lang="de-DE" dirty="0" err="1" smtClean="0"/>
              <a:t>file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843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E-Land </a:t>
            </a:r>
            <a:r>
              <a:rPr lang="de-DE" dirty="0" err="1" smtClean="0"/>
              <a:t>collegues</a:t>
            </a:r>
            <a:r>
              <a:rPr lang="de-DE" dirty="0" smtClean="0"/>
              <a:t> ICOM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Greece</a:t>
            </a:r>
            <a:r>
              <a:rPr lang="de-DE" dirty="0" smtClean="0"/>
              <a:t> </a:t>
            </a:r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web-</a:t>
            </a:r>
            <a:r>
              <a:rPr lang="de-DE" dirty="0" err="1" smtClean="0"/>
              <a:t>application</a:t>
            </a:r>
            <a:endParaRPr lang="de-DE" dirty="0" smtClean="0"/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input</a:t>
            </a:r>
            <a:endParaRPr lang="de-DE" dirty="0" smtClean="0"/>
          </a:p>
          <a:p>
            <a:pPr lvl="1"/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MVS (</a:t>
            </a:r>
            <a:r>
              <a:rPr lang="de-DE" dirty="0" err="1" smtClean="0"/>
              <a:t>stored</a:t>
            </a:r>
            <a:r>
              <a:rPr lang="de-DE" dirty="0" smtClean="0"/>
              <a:t> on </a:t>
            </a:r>
            <a:r>
              <a:rPr lang="de-DE" dirty="0" err="1" smtClean="0"/>
              <a:t>server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Postprocessing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vizualization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Data </a:t>
            </a:r>
            <a:r>
              <a:rPr lang="de-DE" dirty="0" err="1" smtClean="0"/>
              <a:t>exchange</a:t>
            </a:r>
            <a:r>
              <a:rPr lang="de-DE" dirty="0" smtClean="0"/>
              <a:t> </a:t>
            </a:r>
            <a:r>
              <a:rPr lang="de-DE" dirty="0" err="1" smtClean="0"/>
              <a:t>format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MVS: JSON</a:t>
            </a:r>
            <a:endParaRPr lang="de-DE" dirty="0"/>
          </a:p>
          <a:p>
            <a:r>
              <a:rPr lang="de-DE" dirty="0" err="1" smtClean="0"/>
              <a:t>Standalone</a:t>
            </a:r>
            <a:r>
              <a:rPr lang="de-DE" dirty="0" smtClean="0"/>
              <a:t> </a:t>
            </a:r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MVS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toolbox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continued</a:t>
            </a:r>
            <a:endParaRPr lang="de-DE" dirty="0"/>
          </a:p>
          <a:p>
            <a:r>
              <a:rPr lang="de-DE" dirty="0" smtClean="0"/>
              <a:t>This </a:t>
            </a:r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just </a:t>
            </a:r>
            <a:r>
              <a:rPr lang="de-DE" dirty="0" err="1" smtClean="0"/>
              <a:t>kicked</a:t>
            </a:r>
            <a:r>
              <a:rPr lang="de-DE" dirty="0" smtClean="0"/>
              <a:t>-off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Input: Web </a:t>
            </a:r>
            <a:r>
              <a:rPr lang="de-DE" dirty="0" err="1" smtClean="0"/>
              <a:t>application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361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Input: Web </a:t>
            </a:r>
            <a:r>
              <a:rPr lang="de-DE" dirty="0" err="1" smtClean="0"/>
              <a:t>application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04" y="1277258"/>
            <a:ext cx="7030192" cy="49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32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Input: Web </a:t>
            </a:r>
            <a:r>
              <a:rPr lang="de-DE" dirty="0" err="1" smtClean="0"/>
              <a:t>application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04" y="1277259"/>
            <a:ext cx="7030192" cy="49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22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Input: Web </a:t>
            </a:r>
            <a:r>
              <a:rPr lang="de-DE" dirty="0" err="1" smtClean="0"/>
              <a:t>application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04" y="1298719"/>
            <a:ext cx="7030192" cy="499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51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>
          <a:xfrm>
            <a:off x="636399" y="1277258"/>
            <a:ext cx="7886699" cy="5084213"/>
          </a:xfrm>
        </p:spPr>
        <p:txBody>
          <a:bodyPr numCol="1">
            <a:normAutofit/>
          </a:bodyPr>
          <a:lstStyle/>
          <a:p>
            <a:r>
              <a:rPr lang="en-GB" dirty="0" err="1" smtClean="0"/>
              <a:t>mvs_eland_tool</a:t>
            </a:r>
            <a:endParaRPr lang="en-GB" dirty="0"/>
          </a:p>
          <a:p>
            <a:pPr lvl="1"/>
            <a:r>
              <a:rPr lang="en-GB" sz="2800" dirty="0" err="1" smtClean="0"/>
              <a:t>A_initialization</a:t>
            </a:r>
            <a:endParaRPr lang="en-GB" sz="2800" dirty="0"/>
          </a:p>
          <a:p>
            <a:pPr lvl="1"/>
            <a:r>
              <a:rPr lang="en-GB" sz="2800" dirty="0" smtClean="0"/>
              <a:t>B0_data_input</a:t>
            </a:r>
          </a:p>
          <a:p>
            <a:pPr lvl="1"/>
            <a:r>
              <a:rPr lang="en-GB" sz="2800" dirty="0" smtClean="0"/>
              <a:t>C0_data_processing</a:t>
            </a:r>
          </a:p>
          <a:p>
            <a:pPr lvl="1"/>
            <a:r>
              <a:rPr lang="en-GB" sz="2800" dirty="0" smtClean="0"/>
              <a:t>D0_modelling_and_optimization</a:t>
            </a:r>
          </a:p>
          <a:p>
            <a:pPr lvl="1"/>
            <a:r>
              <a:rPr lang="en-GB" sz="2800" dirty="0" smtClean="0"/>
              <a:t>E0_evaluation</a:t>
            </a:r>
          </a:p>
          <a:p>
            <a:pPr lvl="1"/>
            <a:r>
              <a:rPr lang="en-GB" sz="2800" dirty="0" smtClean="0"/>
              <a:t>F0_output</a:t>
            </a:r>
            <a:endParaRPr lang="en-GB" sz="2800" dirty="0"/>
          </a:p>
          <a:p>
            <a:pPr lvl="1"/>
            <a:endParaRPr lang="de-DE" dirty="0" smtClean="0"/>
          </a:p>
          <a:p>
            <a:r>
              <a:rPr lang="de-DE" dirty="0" smtClean="0"/>
              <a:t>Tool still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. 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in: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github.com/smartie2076/mvs_eland</a:t>
            </a:r>
            <a:endParaRPr lang="de-DE" dirty="0" smtClean="0"/>
          </a:p>
          <a:p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Modular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MVS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3085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27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4678549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38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err="1" smtClean="0"/>
              <a:t>Adapted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simulate</a:t>
            </a:r>
            <a:r>
              <a:rPr lang="de-DE" dirty="0" smtClean="0"/>
              <a:t> BIKS (1st </a:t>
            </a:r>
            <a:r>
              <a:rPr lang="de-DE" dirty="0" err="1" smtClean="0"/>
              <a:t>step</a:t>
            </a:r>
            <a:r>
              <a:rPr lang="de-DE" dirty="0" smtClean="0"/>
              <a:t>)</a:t>
            </a:r>
          </a:p>
          <a:p>
            <a:r>
              <a:rPr lang="de-DE" dirty="0" smtClean="0"/>
              <a:t>Sole </a:t>
            </a:r>
            <a:r>
              <a:rPr lang="de-DE" dirty="0" err="1" smtClean="0"/>
              <a:t>electricity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r>
              <a:rPr lang="de-DE" dirty="0" smtClean="0"/>
              <a:t>: </a:t>
            </a:r>
            <a:r>
              <a:rPr lang="de-DE" dirty="0" err="1" smtClean="0"/>
              <a:t>Decrease</a:t>
            </a:r>
            <a:r>
              <a:rPr lang="de-DE" dirty="0" smtClean="0"/>
              <a:t> </a:t>
            </a:r>
            <a:r>
              <a:rPr lang="de-DE" dirty="0" err="1" smtClean="0"/>
              <a:t>peak</a:t>
            </a:r>
            <a:r>
              <a:rPr lang="de-DE" dirty="0" smtClean="0"/>
              <a:t> </a:t>
            </a:r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 smtClean="0"/>
              <a:t>pricing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installing</a:t>
            </a:r>
            <a:r>
              <a:rPr lang="de-DE" dirty="0" smtClean="0"/>
              <a:t> PV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storage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Development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MVS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88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7619695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511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BIKS: </a:t>
            </a:r>
            <a:r>
              <a:rPr lang="de-DE" dirty="0" err="1" smtClean="0"/>
              <a:t>Current</a:t>
            </a:r>
            <a:r>
              <a:rPr lang="de-DE" dirty="0" smtClean="0"/>
              <a:t> intermediate </a:t>
            </a:r>
            <a:r>
              <a:rPr lang="de-DE" dirty="0" err="1" smtClean="0"/>
              <a:t>output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2" y="1700896"/>
            <a:ext cx="7886698" cy="399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56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30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4776640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954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Implement</a:t>
            </a:r>
            <a:r>
              <a:rPr lang="de-DE" dirty="0" smtClean="0"/>
              <a:t> multiple </a:t>
            </a:r>
            <a:r>
              <a:rPr lang="de-DE" dirty="0" err="1" smtClean="0"/>
              <a:t>transformer</a:t>
            </a:r>
            <a:r>
              <a:rPr lang="de-DE" dirty="0" smtClean="0"/>
              <a:t> </a:t>
            </a:r>
            <a:r>
              <a:rPr lang="de-DE" dirty="0" err="1" smtClean="0"/>
              <a:t>stations</a:t>
            </a:r>
            <a:r>
              <a:rPr lang="en-GB" dirty="0" smtClean="0"/>
              <a:t> to mirror peak demand pricing of BIKS</a:t>
            </a:r>
          </a:p>
          <a:p>
            <a:r>
              <a:rPr lang="de-DE" dirty="0" smtClean="0"/>
              <a:t>Add post-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Graphs</a:t>
            </a:r>
          </a:p>
          <a:p>
            <a:pPr lvl="1"/>
            <a:r>
              <a:rPr lang="de-DE" dirty="0" err="1" smtClean="0"/>
              <a:t>Scalar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Key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indicators</a:t>
            </a:r>
            <a:r>
              <a:rPr lang="de-DE" dirty="0" smtClean="0"/>
              <a:t> (KPI)</a:t>
            </a:r>
            <a:endParaRPr lang="de-DE" dirty="0"/>
          </a:p>
          <a:p>
            <a:r>
              <a:rPr lang="de-DE" dirty="0" smtClean="0"/>
              <a:t>Change </a:t>
            </a:r>
            <a:r>
              <a:rPr lang="de-DE" dirty="0"/>
              <a:t>input-format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 smtClean="0"/>
              <a:t>json</a:t>
            </a:r>
            <a:endParaRPr lang="en-GB" dirty="0" smtClean="0"/>
          </a:p>
          <a:p>
            <a:r>
              <a:rPr lang="de-DE" dirty="0" err="1" smtClean="0"/>
              <a:t>Restructure</a:t>
            </a:r>
            <a:r>
              <a:rPr lang="de-DE" dirty="0" smtClean="0"/>
              <a:t>/clean </a:t>
            </a:r>
            <a:r>
              <a:rPr lang="de-DE" dirty="0" err="1" smtClean="0"/>
              <a:t>automatized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endParaRPr lang="de-DE" dirty="0" smtClean="0"/>
          </a:p>
          <a:p>
            <a:r>
              <a:rPr lang="de-DE" dirty="0" smtClean="0"/>
              <a:t>Clean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dictionary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Reach</a:t>
            </a:r>
            <a:r>
              <a:rPr lang="de-DE" dirty="0" smtClean="0"/>
              <a:t> out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pilots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integrate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extension</a:t>
            </a:r>
            <a:r>
              <a:rPr lang="de-DE" dirty="0" err="1"/>
              <a:t>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4358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32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5069540" y="4472325"/>
            <a:ext cx="3590365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1208 434 0 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sarah.berendes@rl-institut.de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8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>
                <a:solidFill>
                  <a:srgbClr val="002E50"/>
                </a:solidFill>
              </a:rPr>
              <a:t>October 9, 2018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“PRESENTATION TITLE”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3744658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06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err="1" smtClean="0"/>
              <a:t>Sector-coupling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electricity</a:t>
            </a:r>
            <a:r>
              <a:rPr lang="de-DE" dirty="0" smtClean="0"/>
              <a:t>, gas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heat</a:t>
            </a:r>
            <a:r>
              <a:rPr lang="de-DE" dirty="0" smtClean="0"/>
              <a:t> </a:t>
            </a:r>
            <a:endParaRPr lang="de-DE" dirty="0"/>
          </a:p>
          <a:p>
            <a:pPr lvl="1"/>
            <a:r>
              <a:rPr lang="de-DE" dirty="0" smtClean="0"/>
              <a:t>…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overall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efficiency</a:t>
            </a:r>
            <a:endParaRPr lang="de-DE" dirty="0" smtClean="0"/>
          </a:p>
          <a:p>
            <a:pPr lvl="1"/>
            <a:r>
              <a:rPr lang="de-DE" dirty="0" smtClean="0"/>
              <a:t>…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flexibility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storage</a:t>
            </a:r>
            <a:endParaRPr lang="de-DE" dirty="0" smtClean="0"/>
          </a:p>
          <a:p>
            <a:pPr lvl="1"/>
            <a:r>
              <a:rPr lang="de-DE" dirty="0" smtClean="0"/>
              <a:t>…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autonomy</a:t>
            </a:r>
          </a:p>
          <a:p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sectors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analyzed</a:t>
            </a:r>
            <a:r>
              <a:rPr lang="de-DE" dirty="0" smtClean="0"/>
              <a:t>, </a:t>
            </a:r>
            <a:r>
              <a:rPr lang="de-DE" dirty="0" err="1" smtClean="0"/>
              <a:t>planned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operated</a:t>
            </a:r>
            <a:r>
              <a:rPr lang="de-DE" dirty="0" smtClean="0"/>
              <a:t> in an </a:t>
            </a:r>
            <a:r>
              <a:rPr lang="de-DE" dirty="0" err="1" smtClean="0"/>
              <a:t>integrated</a:t>
            </a:r>
            <a:r>
              <a:rPr lang="de-DE" dirty="0" smtClean="0"/>
              <a:t> </a:t>
            </a:r>
            <a:r>
              <a:rPr lang="de-DE" dirty="0" err="1" smtClean="0"/>
              <a:t>manner</a:t>
            </a:r>
            <a:endParaRPr lang="de-DE" dirty="0" smtClean="0"/>
          </a:p>
          <a:p>
            <a:r>
              <a:rPr lang="de-DE" dirty="0" smtClean="0"/>
              <a:t>Integrated </a:t>
            </a:r>
            <a:r>
              <a:rPr lang="de-DE" dirty="0" err="1" smtClean="0"/>
              <a:t>perspective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business</a:t>
            </a:r>
            <a:r>
              <a:rPr lang="de-DE" dirty="0" smtClean="0"/>
              <a:t>, </a:t>
            </a:r>
            <a:r>
              <a:rPr lang="de-DE" dirty="0" err="1" smtClean="0"/>
              <a:t>societal</a:t>
            </a:r>
            <a:r>
              <a:rPr lang="de-DE" dirty="0" smtClean="0"/>
              <a:t>, </a:t>
            </a:r>
            <a:r>
              <a:rPr lang="de-DE" dirty="0" err="1" smtClean="0"/>
              <a:t>systems</a:t>
            </a:r>
            <a:r>
              <a:rPr lang="de-DE" dirty="0" smtClean="0"/>
              <a:t>, </a:t>
            </a:r>
            <a:r>
              <a:rPr lang="de-DE" dirty="0" err="1" smtClean="0"/>
              <a:t>operations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planning</a:t>
            </a:r>
            <a:r>
              <a:rPr lang="de-DE" dirty="0" smtClean="0"/>
              <a:t> </a:t>
            </a:r>
            <a:r>
              <a:rPr lang="de-DE" dirty="0" err="1" smtClean="0"/>
              <a:t>perspective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Challenges</a:t>
            </a:r>
            <a:r>
              <a:rPr lang="de-DE" dirty="0" smtClean="0"/>
              <a:t> </a:t>
            </a:r>
            <a:r>
              <a:rPr lang="de-DE" dirty="0" err="1" smtClean="0"/>
              <a:t>addressed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E-Land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571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smtClean="0"/>
              <a:t>Framework,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en-GB" dirty="0" smtClean="0"/>
              <a:t> couple and co-optimize sector-coupled systems</a:t>
            </a:r>
            <a:endParaRPr lang="de-DE" sz="2000" dirty="0" smtClean="0"/>
          </a:p>
          <a:p>
            <a:r>
              <a:rPr lang="de-DE" dirty="0" smtClean="0"/>
              <a:t>Multiple </a:t>
            </a:r>
            <a:r>
              <a:rPr lang="de-DE" dirty="0" err="1" smtClean="0"/>
              <a:t>layers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different </a:t>
            </a:r>
            <a:r>
              <a:rPr lang="de-DE" dirty="0" err="1" smtClean="0"/>
              <a:t>focusses</a:t>
            </a:r>
            <a:r>
              <a:rPr lang="de-DE" dirty="0" smtClean="0"/>
              <a:t>:</a:t>
            </a:r>
          </a:p>
          <a:p>
            <a:pPr lvl="1"/>
            <a:r>
              <a:rPr lang="de-DE" sz="2000" dirty="0" smtClean="0"/>
              <a:t>Community </a:t>
            </a:r>
            <a:r>
              <a:rPr lang="de-DE" sz="2000" dirty="0" err="1" smtClean="0"/>
              <a:t>engagement</a:t>
            </a:r>
            <a:endParaRPr lang="de-DE" sz="2000" dirty="0" smtClean="0"/>
          </a:p>
          <a:p>
            <a:pPr lvl="1"/>
            <a:r>
              <a:rPr lang="de-DE" sz="2000" dirty="0" smtClean="0"/>
              <a:t>Business </a:t>
            </a:r>
            <a:r>
              <a:rPr lang="de-DE" sz="2000" dirty="0" err="1" smtClean="0"/>
              <a:t>models</a:t>
            </a:r>
            <a:endParaRPr lang="de-DE" sz="2000" dirty="0" smtClean="0"/>
          </a:p>
          <a:p>
            <a:pPr lvl="1"/>
            <a:r>
              <a:rPr lang="de-DE" sz="2000" dirty="0" smtClean="0"/>
              <a:t>Technical </a:t>
            </a:r>
            <a:r>
              <a:rPr lang="de-DE" sz="2000" dirty="0" err="1" smtClean="0"/>
              <a:t>layer</a:t>
            </a:r>
            <a:r>
              <a:rPr lang="de-DE" sz="2000" dirty="0" smtClean="0"/>
              <a:t>, </a:t>
            </a:r>
            <a:r>
              <a:rPr lang="de-DE" sz="2000" dirty="0" err="1" smtClean="0"/>
              <a:t>including</a:t>
            </a:r>
            <a:r>
              <a:rPr lang="de-DE" sz="2000" dirty="0" smtClean="0"/>
              <a:t> </a:t>
            </a:r>
            <a:r>
              <a:rPr lang="de-DE" sz="2000" dirty="0" err="1" smtClean="0"/>
              <a:t>decision-making</a:t>
            </a:r>
            <a:r>
              <a:rPr lang="de-DE" sz="2000" dirty="0" smtClean="0"/>
              <a:t> </a:t>
            </a:r>
            <a:r>
              <a:rPr lang="de-DE" sz="2000" dirty="0" err="1" smtClean="0"/>
              <a:t>support</a:t>
            </a:r>
            <a:r>
              <a:rPr lang="de-DE" sz="2000" dirty="0" smtClean="0"/>
              <a:t> </a:t>
            </a:r>
            <a:r>
              <a:rPr lang="de-DE" sz="2000" dirty="0" err="1" smtClean="0"/>
              <a:t>tools</a:t>
            </a:r>
            <a:r>
              <a:rPr lang="de-DE" sz="2000" dirty="0" smtClean="0"/>
              <a:t> </a:t>
            </a:r>
          </a:p>
          <a:p>
            <a:pPr marL="358775" lvl="1" indent="0">
              <a:buNone/>
            </a:pPr>
            <a:r>
              <a:rPr lang="de-DE" sz="2000" dirty="0" smtClean="0">
                <a:sym typeface="Wingdings" panose="05000000000000000000" pitchFamily="2" charset="2"/>
              </a:rPr>
              <a:t> </a:t>
            </a:r>
            <a:r>
              <a:rPr lang="de-DE" sz="2000" dirty="0" err="1" smtClean="0">
                <a:sym typeface="Wingdings" panose="05000000000000000000" pitchFamily="2" charset="2"/>
              </a:rPr>
              <a:t>Layers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integrated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over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the</a:t>
            </a:r>
            <a:r>
              <a:rPr lang="de-DE" sz="2000" dirty="0" smtClean="0">
                <a:sym typeface="Wingdings" panose="05000000000000000000" pitchFamily="2" charset="2"/>
              </a:rPr>
              <a:t> Enterprise Service Bus ESB)</a:t>
            </a:r>
            <a:endParaRPr lang="de-DE" sz="2000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E-Land Toolbox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686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9" y="1352870"/>
            <a:ext cx="8482561" cy="4855098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E-Land Toolbox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74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7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380446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079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smtClean="0"/>
              <a:t>High-Level </a:t>
            </a:r>
            <a:r>
              <a:rPr lang="de-DE" dirty="0" err="1" smtClean="0"/>
              <a:t>Use</a:t>
            </a:r>
            <a:r>
              <a:rPr lang="de-DE" dirty="0" smtClean="0"/>
              <a:t> Case (HLUC)</a:t>
            </a:r>
          </a:p>
          <a:p>
            <a:pPr lvl="1"/>
            <a:r>
              <a:rPr lang="de-DE" sz="2000" dirty="0" err="1" smtClean="0"/>
              <a:t>Generic</a:t>
            </a:r>
            <a:r>
              <a:rPr lang="de-DE" sz="2000" dirty="0" smtClean="0"/>
              <a:t> </a:t>
            </a:r>
            <a:r>
              <a:rPr lang="de-DE" sz="2000" dirty="0" err="1" smtClean="0"/>
              <a:t>concepts</a:t>
            </a:r>
            <a:r>
              <a:rPr lang="de-DE" sz="2000" dirty="0" smtClean="0"/>
              <a:t> </a:t>
            </a:r>
            <a:r>
              <a:rPr lang="de-DE" sz="2000" dirty="0" err="1" smtClean="0"/>
              <a:t>describing</a:t>
            </a:r>
            <a:r>
              <a:rPr lang="de-DE" sz="2000" dirty="0" smtClean="0"/>
              <a:t> </a:t>
            </a:r>
            <a:r>
              <a:rPr lang="de-DE" sz="2000" dirty="0" err="1" smtClean="0"/>
              <a:t>involved</a:t>
            </a:r>
            <a:r>
              <a:rPr lang="de-DE" sz="2000" dirty="0" smtClean="0"/>
              <a:t> </a:t>
            </a:r>
            <a:r>
              <a:rPr lang="de-DE" sz="2000" dirty="0" err="1" smtClean="0"/>
              <a:t>actors</a:t>
            </a:r>
            <a:r>
              <a:rPr lang="de-DE" sz="2000" dirty="0" smtClean="0"/>
              <a:t> but not </a:t>
            </a:r>
            <a:r>
              <a:rPr lang="de-DE" sz="2000" dirty="0" err="1" smtClean="0"/>
              <a:t>processes</a:t>
            </a:r>
            <a:endParaRPr lang="de-DE" sz="2000" dirty="0" smtClean="0"/>
          </a:p>
          <a:p>
            <a:r>
              <a:rPr lang="de-DE" dirty="0" smtClean="0"/>
              <a:t>Primary </a:t>
            </a:r>
            <a:r>
              <a:rPr lang="de-DE" dirty="0" err="1" smtClean="0"/>
              <a:t>Use</a:t>
            </a:r>
            <a:r>
              <a:rPr lang="de-DE" dirty="0" smtClean="0"/>
              <a:t> Case (PUC)</a:t>
            </a:r>
          </a:p>
          <a:p>
            <a:pPr lvl="1"/>
            <a:r>
              <a:rPr lang="de-DE" sz="2000" dirty="0" smtClean="0"/>
              <a:t>UC </a:t>
            </a:r>
            <a:r>
              <a:rPr lang="de-DE" sz="2000" dirty="0" err="1" smtClean="0"/>
              <a:t>defined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clear</a:t>
            </a:r>
            <a:r>
              <a:rPr lang="de-DE" sz="2000" dirty="0" smtClean="0"/>
              <a:t> </a:t>
            </a:r>
            <a:r>
              <a:rPr lang="de-DE" sz="2000" dirty="0" err="1" smtClean="0"/>
              <a:t>boundaries</a:t>
            </a:r>
            <a:endParaRPr lang="de-DE" sz="2000" dirty="0" smtClean="0"/>
          </a:p>
          <a:p>
            <a:pPr lvl="1"/>
            <a:r>
              <a:rPr lang="de-DE" sz="2000" dirty="0" err="1" smtClean="0"/>
              <a:t>Necessary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fullfill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adress</a:t>
            </a:r>
            <a:r>
              <a:rPr lang="de-DE" sz="2000" dirty="0" smtClean="0"/>
              <a:t> HLUC</a:t>
            </a:r>
          </a:p>
          <a:p>
            <a:r>
              <a:rPr lang="de-DE" dirty="0" err="1" smtClean="0"/>
              <a:t>Secondary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Case (SUC)</a:t>
            </a:r>
          </a:p>
          <a:p>
            <a:pPr lvl="1"/>
            <a:r>
              <a:rPr lang="de-DE" sz="2000" dirty="0" smtClean="0"/>
              <a:t>More granular, </a:t>
            </a:r>
            <a:r>
              <a:rPr lang="de-DE" sz="2000" dirty="0" err="1" smtClean="0"/>
              <a:t>less</a:t>
            </a:r>
            <a:r>
              <a:rPr lang="de-DE" sz="2000" dirty="0" smtClean="0"/>
              <a:t> </a:t>
            </a:r>
            <a:r>
              <a:rPr lang="de-DE" sz="2000" dirty="0" err="1" smtClean="0"/>
              <a:t>abstract</a:t>
            </a:r>
            <a:r>
              <a:rPr lang="de-DE" sz="2000" dirty="0" smtClean="0"/>
              <a:t> </a:t>
            </a:r>
            <a:r>
              <a:rPr lang="de-DE" sz="2000" dirty="0" err="1" smtClean="0"/>
              <a:t>description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core</a:t>
            </a:r>
            <a:r>
              <a:rPr lang="de-DE" sz="2000" dirty="0" smtClean="0"/>
              <a:t> </a:t>
            </a:r>
            <a:r>
              <a:rPr lang="de-DE" sz="2000" dirty="0" err="1" smtClean="0"/>
              <a:t>functionalities</a:t>
            </a:r>
            <a:endParaRPr lang="en-GB" sz="20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r>
              <a:rPr lang="de-DE" dirty="0" smtClean="0"/>
              <a:t> (WP3.1)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2849797"/>
      </p:ext>
    </p:extLst>
  </p:cSld>
  <p:clrMapOvr>
    <a:masterClrMapping/>
  </p:clrMapOvr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1209</Words>
  <Application>Microsoft Office PowerPoint</Application>
  <PresentationFormat>Bildschirmpräsentation (4:3)</PresentationFormat>
  <Paragraphs>304</Paragraphs>
  <Slides>33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2" baseType="lpstr">
      <vt:lpstr>Arial</vt:lpstr>
      <vt:lpstr>Calibri</vt:lpstr>
      <vt:lpstr>LucidaGrande</vt:lpstr>
      <vt:lpstr>Roboto</vt:lpstr>
      <vt:lpstr>Roboto Light</vt:lpstr>
      <vt:lpstr>Roboto Medium</vt:lpstr>
      <vt:lpstr>Wingdings</vt:lpstr>
      <vt:lpstr>Wingdings 3</vt:lpstr>
      <vt:lpstr>4_3_ENGLISH_OpenSource</vt:lpstr>
      <vt:lpstr>PowerPoint-Präsentation</vt:lpstr>
      <vt:lpstr>Introducing words</vt:lpstr>
      <vt:lpstr>Agenda</vt:lpstr>
      <vt:lpstr>Agenda</vt:lpstr>
      <vt:lpstr>Challenges addressed by E-Land</vt:lpstr>
      <vt:lpstr>The E-Land Toolbox</vt:lpstr>
      <vt:lpstr>The E-Land Toolbox</vt:lpstr>
      <vt:lpstr>Agenda</vt:lpstr>
      <vt:lpstr>Use case definition (WP3.1)</vt:lpstr>
      <vt:lpstr>High-Level Use Cases</vt:lpstr>
      <vt:lpstr>Primary Use Cases (PUCs) and the pilots</vt:lpstr>
      <vt:lpstr> Walqa Technology Park, Spain</vt:lpstr>
      <vt:lpstr>UVTgv University Campus, Romania </vt:lpstr>
      <vt:lpstr> Port of Borg, Norway</vt:lpstr>
      <vt:lpstr>Agenda</vt:lpstr>
      <vt:lpstr>Functional requirements</vt:lpstr>
      <vt:lpstr>Non-Functional requirements</vt:lpstr>
      <vt:lpstr>Agenda</vt:lpstr>
      <vt:lpstr>General MVS modular structure</vt:lpstr>
      <vt:lpstr>Modular structure of the MVS</vt:lpstr>
      <vt:lpstr>Possible components of the MVS</vt:lpstr>
      <vt:lpstr>User input: Excel file</vt:lpstr>
      <vt:lpstr>User Input: Web application</vt:lpstr>
      <vt:lpstr>User Input: Web application</vt:lpstr>
      <vt:lpstr>User Input: Web application</vt:lpstr>
      <vt:lpstr>User Input: Web application</vt:lpstr>
      <vt:lpstr>Modular structure of the MVS</vt:lpstr>
      <vt:lpstr>Agenda</vt:lpstr>
      <vt:lpstr>Development status of the MVS</vt:lpstr>
      <vt:lpstr>BIKS: Current intermediate output</vt:lpstr>
      <vt:lpstr>Agenda</vt:lpstr>
      <vt:lpstr>Next extensions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Martha Hoffmann</cp:lastModifiedBy>
  <cp:revision>45</cp:revision>
  <cp:lastPrinted>2017-12-10T08:48:30Z</cp:lastPrinted>
  <dcterms:created xsi:type="dcterms:W3CDTF">2018-10-08T09:51:01Z</dcterms:created>
  <dcterms:modified xsi:type="dcterms:W3CDTF">2019-09-19T07:03:03Z</dcterms:modified>
</cp:coreProperties>
</file>