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0" r:id="rId4"/>
    <p:sldId id="261" r:id="rId5"/>
    <p:sldId id="263" r:id="rId6"/>
    <p:sldId id="262" r:id="rId7"/>
    <p:sldId id="258"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2" autoAdjust="0"/>
    <p:restoredTop sz="68421" autoAdjust="0"/>
  </p:normalViewPr>
  <p:slideViewPr>
    <p:cSldViewPr snapToGrid="0">
      <p:cViewPr varScale="1">
        <p:scale>
          <a:sx n="69" d="100"/>
          <a:sy n="69" d="100"/>
        </p:scale>
        <p:origin x="10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F1A923-F909-45A2-B399-A6A200795FAF}" type="datetimeFigureOut">
              <a:rPr lang="en-US" smtClean="0"/>
              <a:t>6/4/2022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9E5067-ECE3-4094-BB97-624521C078DE}" type="slidenum">
              <a:rPr lang="en-US" smtClean="0"/>
              <a:t>‹#›</a:t>
            </a:fld>
            <a:endParaRPr lang="en-US"/>
          </a:p>
        </p:txBody>
      </p:sp>
    </p:spTree>
    <p:extLst>
      <p:ext uri="{BB962C8B-B14F-4D97-AF65-F5344CB8AC3E}">
        <p14:creationId xmlns:p14="http://schemas.microsoft.com/office/powerpoint/2010/main" val="239755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zure.microsoft.com/support/faq/"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aka.ms/azstoragedeals"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zure.microsoft.com/support/faq/"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aka.ms/azstoragedeals"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9E5067-ECE3-4094-BB97-624521C078DE}" type="slidenum">
              <a:rPr lang="en-US" smtClean="0"/>
              <a:t>3</a:t>
            </a:fld>
            <a:endParaRPr lang="en-US"/>
          </a:p>
        </p:txBody>
      </p:sp>
    </p:spTree>
    <p:extLst>
      <p:ext uri="{BB962C8B-B14F-4D97-AF65-F5344CB8AC3E}">
        <p14:creationId xmlns:p14="http://schemas.microsoft.com/office/powerpoint/2010/main" val="565367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9E5067-ECE3-4094-BB97-624521C078DE}" type="slidenum">
              <a:rPr lang="en-US" smtClean="0"/>
              <a:t>4</a:t>
            </a:fld>
            <a:endParaRPr lang="en-US"/>
          </a:p>
        </p:txBody>
      </p:sp>
    </p:spTree>
    <p:extLst>
      <p:ext uri="{BB962C8B-B14F-4D97-AF65-F5344CB8AC3E}">
        <p14:creationId xmlns:p14="http://schemas.microsoft.com/office/powerpoint/2010/main" val="201050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Seems that Metrics (Classic) does not work with Premium storage accounts. </a:t>
            </a:r>
          </a:p>
          <a:p>
            <a:endParaRPr lang="en-US" dirty="0"/>
          </a:p>
          <a:p>
            <a:r>
              <a:rPr lang="en-US" dirty="0"/>
              <a:t>Standard performance is 50% of premium performance in this case. Storage team indicates it would be faster for smaller files….but there is no need to use premium in these cases as it will just cost more. </a:t>
            </a:r>
          </a:p>
          <a:p>
            <a:endParaRPr lang="en-US" dirty="0"/>
          </a:p>
          <a:p>
            <a:r>
              <a:rPr lang="en-US" dirty="0"/>
              <a:t>10 ACI , 1000 each</a:t>
            </a:r>
          </a:p>
          <a:p>
            <a:r>
              <a:rPr lang="en-US" dirty="0"/>
              <a:t>Standard Storage: Average time (1410-1470) = 1457.9 minutes = 1.45 min each avg = 24.29 hours total</a:t>
            </a:r>
          </a:p>
          <a:p>
            <a:r>
              <a:rPr lang="en-US" dirty="0"/>
              <a:t>    1000 Files at 100.99 GB = 100,990 GB = 98.62 TB = 69.27 GB/Min</a:t>
            </a:r>
          </a:p>
          <a:p>
            <a:endParaRPr lang="en-US" dirty="0"/>
          </a:p>
          <a:p>
            <a:r>
              <a:rPr lang="en-US" dirty="0"/>
              <a:t>Premium Storage: Average Time 3182 minutes = 3.18 min each average = 53.04 hours total</a:t>
            </a:r>
          </a:p>
          <a:p>
            <a:r>
              <a:rPr lang="en-US" dirty="0"/>
              <a:t>  1000 Files at 100.99 GB = 100,990 GB = 98.62 TB = 31.73 GB/Min </a:t>
            </a:r>
          </a:p>
          <a:p>
            <a:pPr marL="171450" indent="-171450">
              <a:buFont typeface="Arial" panose="020B0604020202020204" pitchFamily="34" charset="0"/>
              <a:buChar char="•"/>
            </a:pPr>
            <a:r>
              <a:rPr lang="en-US" dirty="0"/>
              <a:t>Interestingly towards the end as some processes fell off (finished) the remaining ones had super fast completion times for a couple of records : 1 min, but not many</a:t>
            </a:r>
          </a:p>
          <a:p>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"Elapsed Time (Minutes): 1.0338"</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"Number of File Transfers: 1"</a:t>
            </a:r>
            <a:r>
              <a:rPr lang="en-US" b="0" dirty="0">
                <a:solidFill>
                  <a:srgbClr val="D4D4D4"/>
                </a:solidFill>
                <a:effectLst/>
                <a:latin typeface="Consolas" panose="020B0609020204030204" pitchFamily="49" charset="0"/>
              </a:rPr>
              <a: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endParaRPr lang="en-US" dirty="0"/>
          </a:p>
          <a:p>
            <a:r>
              <a:rPr lang="en-US" dirty="0"/>
              <a:t>4 ACI, 2500 each</a:t>
            </a:r>
          </a:p>
          <a:p>
            <a:r>
              <a:rPr lang="en-US" dirty="0"/>
              <a:t>- Not seeing times </a:t>
            </a:r>
          </a:p>
        </p:txBody>
      </p:sp>
      <p:sp>
        <p:nvSpPr>
          <p:cNvPr id="4" name="Slide Number Placeholder 3"/>
          <p:cNvSpPr>
            <a:spLocks noGrp="1"/>
          </p:cNvSpPr>
          <p:nvPr>
            <p:ph type="sldNum" sz="quarter" idx="5"/>
          </p:nvPr>
        </p:nvSpPr>
        <p:spPr/>
        <p:txBody>
          <a:bodyPr/>
          <a:lstStyle/>
          <a:p>
            <a:fld id="{5C9E5067-ECE3-4094-BB97-624521C078DE}" type="slidenum">
              <a:rPr lang="en-US" smtClean="0"/>
              <a:t>5</a:t>
            </a:fld>
            <a:endParaRPr lang="en-US"/>
          </a:p>
        </p:txBody>
      </p:sp>
    </p:spTree>
    <p:extLst>
      <p:ext uri="{BB962C8B-B14F-4D97-AF65-F5344CB8AC3E}">
        <p14:creationId xmlns:p14="http://schemas.microsoft.com/office/powerpoint/2010/main" val="1020329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AZCOPY with Azure Data Lake https://docs.microsoft.com/en-us/azure/storage/blobs/data-lake-storage-known-issues</a:t>
            </a:r>
          </a:p>
          <a:p>
            <a:r>
              <a:rPr lang="en-US" dirty="0"/>
              <a:t>Have to test move/</a:t>
            </a:r>
            <a:r>
              <a:rPr lang="en-US" dirty="0" err="1"/>
              <a:t>azcopy</a:t>
            </a:r>
            <a:r>
              <a:rPr lang="en-US" dirty="0"/>
              <a:t> with data lake. </a:t>
            </a:r>
          </a:p>
          <a:p>
            <a:endParaRPr lang="en-US" dirty="0"/>
          </a:p>
          <a:p>
            <a:r>
              <a:rPr lang="en-US" dirty="0"/>
              <a:t>Blob Storage File Size Limit: 190.7TiB</a:t>
            </a:r>
          </a:p>
          <a:p>
            <a:r>
              <a:rPr lang="en-US" dirty="0"/>
              <a:t>https://docs.microsoft.com/en-us/azure/azure-resource-manager/management/azure-subscription-service-limits#azure-blob-storage-limits</a:t>
            </a:r>
          </a:p>
          <a:p>
            <a:endParaRPr lang="en-US" dirty="0"/>
          </a:p>
          <a:p>
            <a:r>
              <a:rPr lang="en-US" dirty="0"/>
              <a:t>https://docs.microsoft.com/en-us/rest/api/storageservices/Understanding-Block-Blobs--Append-Blobs--and-Page-Blobs?redirectedfrom=MSDN</a:t>
            </a:r>
          </a:p>
          <a:p>
            <a:endParaRPr lang="en-US" dirty="0"/>
          </a:p>
          <a:p>
            <a:r>
              <a:rPr lang="en-US" dirty="0"/>
              <a:t>Azure Storage Ingress/Egress</a:t>
            </a:r>
          </a:p>
          <a:p>
            <a:r>
              <a:rPr lang="en-US" dirty="0"/>
              <a:t>https://docs.microsoft.com/en-us/azure/storage/common/scalability-targets-standard-account#scale-targets-for-standard-storage-accounts</a:t>
            </a:r>
          </a:p>
          <a:p>
            <a:endParaRPr lang="en-US" dirty="0"/>
          </a:p>
          <a:p>
            <a:r>
              <a:rPr lang="en-US" dirty="0"/>
              <a:t>“</a:t>
            </a:r>
            <a:r>
              <a:rPr lang="en-US" b="0" i="0" dirty="0">
                <a:solidFill>
                  <a:srgbClr val="E6E6E6"/>
                </a:solidFill>
                <a:effectLst/>
                <a:latin typeface="Segoe UI" panose="020B0502040204020203" pitchFamily="34" charset="0"/>
              </a:rPr>
              <a:t>Azure Storage standard accounts support higher capacity limits and higher limits for ingress and egress by request. To request an increase in account limits, contact </a:t>
            </a:r>
            <a:r>
              <a:rPr lang="en-US" b="0" i="0" u="none" strike="noStrike" dirty="0">
                <a:effectLst/>
                <a:latin typeface="Segoe UI" panose="020B0502040204020203" pitchFamily="34" charset="0"/>
                <a:hlinkClick r:id="rId3"/>
              </a:rPr>
              <a:t>Azure Support</a:t>
            </a:r>
            <a:r>
              <a:rPr lang="en-US" dirty="0"/>
              <a:t>”</a:t>
            </a:r>
          </a:p>
          <a:p>
            <a:endParaRPr lang="en-US" dirty="0"/>
          </a:p>
          <a:p>
            <a:r>
              <a:rPr lang="en-US" dirty="0"/>
              <a:t>Azure Storage File Share Limit: 100TiB</a:t>
            </a:r>
          </a:p>
          <a:p>
            <a:r>
              <a:rPr lang="en-US" dirty="0"/>
              <a:t>https://docs.microsoft.com/en-us/azure/storage/files/storage-files-scale-targets</a:t>
            </a:r>
          </a:p>
          <a:p>
            <a:endParaRPr lang="en-US" dirty="0"/>
          </a:p>
          <a:p>
            <a:r>
              <a:rPr lang="en-US" dirty="0"/>
              <a:t>Data Lake Gen 1:</a:t>
            </a:r>
          </a:p>
          <a:p>
            <a:r>
              <a:rPr lang="en-US" dirty="0"/>
              <a:t>https://azure.microsoft.com/en-us/solutions/data-lake/</a:t>
            </a:r>
          </a:p>
          <a:p>
            <a:endParaRPr lang="en-US" dirty="0"/>
          </a:p>
          <a:p>
            <a:r>
              <a:rPr lang="en-US" dirty="0"/>
              <a:t>Data Lake Gen 2:</a:t>
            </a:r>
          </a:p>
          <a:p>
            <a:r>
              <a:rPr lang="en-US" dirty="0"/>
              <a:t>https://azure.microsoft.com/en-us/services/storage/data-lake-storage/</a:t>
            </a:r>
          </a:p>
          <a:p>
            <a:endParaRPr lang="en-US" dirty="0"/>
          </a:p>
          <a:p>
            <a:r>
              <a:rPr lang="en-US" dirty="0"/>
              <a:t>Transferring Data (Data Lake Documentation): </a:t>
            </a:r>
          </a:p>
          <a:p>
            <a:r>
              <a:rPr lang="en-US" dirty="0"/>
              <a:t>https://docs.microsoft.com/en-us/azure/storage/blobs/data-lake-storage-introduction</a:t>
            </a:r>
          </a:p>
          <a:p>
            <a:endParaRPr lang="en-US" dirty="0"/>
          </a:p>
          <a:p>
            <a:r>
              <a:rPr lang="en-US" dirty="0"/>
              <a:t>For generating interest in Storage:</a:t>
            </a:r>
            <a:br>
              <a:rPr lang="en-US" dirty="0"/>
            </a:br>
            <a:r>
              <a:rPr lang="en-US" b="0" i="0" dirty="0">
                <a:solidFill>
                  <a:srgbClr val="242424"/>
                </a:solidFill>
                <a:effectLst/>
                <a:latin typeface="-apple-system"/>
              </a:rPr>
              <a:t>them </a:t>
            </a:r>
            <a:r>
              <a:rPr lang="en-US" b="0" i="0" u="none" strike="noStrike" dirty="0">
                <a:solidFill>
                  <a:srgbClr val="4F52B2"/>
                </a:solidFill>
                <a:effectLst/>
                <a:latin typeface="-apple-system"/>
                <a:hlinkClick r:id="rId4" tooltip="https://aka.ms/azstoragedeals"/>
              </a:rPr>
              <a:t>https://aka.ms/azstoragedeals</a:t>
            </a:r>
            <a:endParaRPr lang="en-US" dirty="0"/>
          </a:p>
        </p:txBody>
      </p:sp>
      <p:sp>
        <p:nvSpPr>
          <p:cNvPr id="4" name="Slide Number Placeholder 3"/>
          <p:cNvSpPr>
            <a:spLocks noGrp="1"/>
          </p:cNvSpPr>
          <p:nvPr>
            <p:ph type="sldNum" sz="quarter" idx="5"/>
          </p:nvPr>
        </p:nvSpPr>
        <p:spPr/>
        <p:txBody>
          <a:bodyPr/>
          <a:lstStyle/>
          <a:p>
            <a:fld id="{5C9E5067-ECE3-4094-BB97-624521C078DE}" type="slidenum">
              <a:rPr lang="en-US" smtClean="0"/>
              <a:t>7</a:t>
            </a:fld>
            <a:endParaRPr lang="en-US"/>
          </a:p>
        </p:txBody>
      </p:sp>
    </p:spTree>
    <p:extLst>
      <p:ext uri="{BB962C8B-B14F-4D97-AF65-F5344CB8AC3E}">
        <p14:creationId xmlns:p14="http://schemas.microsoft.com/office/powerpoint/2010/main" val="266409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AZCOPY with Azure Data Lake https://docs.microsoft.com/en-us/azure/storage/blobs/data-lake-storage-known-issues</a:t>
            </a:r>
          </a:p>
          <a:p>
            <a:r>
              <a:rPr lang="en-US" dirty="0"/>
              <a:t>Have to test move/</a:t>
            </a:r>
            <a:r>
              <a:rPr lang="en-US" dirty="0" err="1"/>
              <a:t>azcopy</a:t>
            </a:r>
            <a:r>
              <a:rPr lang="en-US" dirty="0"/>
              <a:t> with data lake. </a:t>
            </a:r>
          </a:p>
          <a:p>
            <a:endParaRPr lang="en-US" dirty="0"/>
          </a:p>
          <a:p>
            <a:r>
              <a:rPr lang="en-US" dirty="0"/>
              <a:t>Blob Storage File Size Limit: 190.7TiB</a:t>
            </a:r>
          </a:p>
          <a:p>
            <a:r>
              <a:rPr lang="en-US" dirty="0"/>
              <a:t>https://docs.microsoft.com/en-us/azure/azure-resource-manager/management/azure-subscription-service-limits#azure-blob-storage-limits</a:t>
            </a:r>
          </a:p>
          <a:p>
            <a:endParaRPr lang="en-US" dirty="0"/>
          </a:p>
          <a:p>
            <a:r>
              <a:rPr lang="en-US" dirty="0"/>
              <a:t>https://docs.microsoft.com/en-us/rest/api/storageservices/Understanding-Block-Blobs--Append-Blobs--and-Page-Blobs?redirectedfrom=MSDN</a:t>
            </a:r>
          </a:p>
          <a:p>
            <a:endParaRPr lang="en-US" dirty="0"/>
          </a:p>
          <a:p>
            <a:r>
              <a:rPr lang="en-US" dirty="0"/>
              <a:t>Azure Storage Ingress/Egress</a:t>
            </a:r>
          </a:p>
          <a:p>
            <a:r>
              <a:rPr lang="en-US" dirty="0"/>
              <a:t>https://docs.microsoft.com/en-us/azure/storage/common/scalability-targets-standard-account#scale-targets-for-standard-storage-accounts</a:t>
            </a:r>
          </a:p>
          <a:p>
            <a:endParaRPr lang="en-US" dirty="0"/>
          </a:p>
          <a:p>
            <a:r>
              <a:rPr lang="en-US" dirty="0"/>
              <a:t>“</a:t>
            </a:r>
            <a:r>
              <a:rPr lang="en-US" b="0" i="0" dirty="0">
                <a:solidFill>
                  <a:srgbClr val="E6E6E6"/>
                </a:solidFill>
                <a:effectLst/>
                <a:latin typeface="Segoe UI" panose="020B0502040204020203" pitchFamily="34" charset="0"/>
              </a:rPr>
              <a:t>Azure Storage standard accounts support higher capacity limits and higher limits for ingress and egress by request. To request an increase in account limits, contact </a:t>
            </a:r>
            <a:r>
              <a:rPr lang="en-US" b="0" i="0" u="none" strike="noStrike" dirty="0">
                <a:effectLst/>
                <a:latin typeface="Segoe UI" panose="020B0502040204020203" pitchFamily="34" charset="0"/>
                <a:hlinkClick r:id="rId3"/>
              </a:rPr>
              <a:t>Azure Support</a:t>
            </a:r>
            <a:r>
              <a:rPr lang="en-US" dirty="0"/>
              <a:t>”</a:t>
            </a:r>
          </a:p>
          <a:p>
            <a:endParaRPr lang="en-US" dirty="0"/>
          </a:p>
          <a:p>
            <a:r>
              <a:rPr lang="en-US" dirty="0"/>
              <a:t>Azure Storage File Share Limit: 100TiB</a:t>
            </a:r>
          </a:p>
          <a:p>
            <a:r>
              <a:rPr lang="en-US" dirty="0"/>
              <a:t>https://docs.microsoft.com/en-us/azure/storage/files/storage-files-scale-targets</a:t>
            </a:r>
          </a:p>
          <a:p>
            <a:endParaRPr lang="en-US" dirty="0"/>
          </a:p>
          <a:p>
            <a:r>
              <a:rPr lang="en-US" dirty="0"/>
              <a:t>Data Lake Gen 1:</a:t>
            </a:r>
          </a:p>
          <a:p>
            <a:r>
              <a:rPr lang="en-US" dirty="0"/>
              <a:t>https://azure.microsoft.com/en-us/solutions/data-lake/</a:t>
            </a:r>
          </a:p>
          <a:p>
            <a:endParaRPr lang="en-US" dirty="0"/>
          </a:p>
          <a:p>
            <a:r>
              <a:rPr lang="en-US" dirty="0"/>
              <a:t>Data Lake Gen 2:</a:t>
            </a:r>
          </a:p>
          <a:p>
            <a:r>
              <a:rPr lang="en-US" dirty="0"/>
              <a:t>https://azure.microsoft.com/en-us/services/storage/data-lake-storage/</a:t>
            </a:r>
          </a:p>
          <a:p>
            <a:endParaRPr lang="en-US" dirty="0"/>
          </a:p>
          <a:p>
            <a:r>
              <a:rPr lang="en-US" dirty="0"/>
              <a:t>Transferring Data (Data Lake Documentation): </a:t>
            </a:r>
          </a:p>
          <a:p>
            <a:r>
              <a:rPr lang="en-US" dirty="0"/>
              <a:t>https://docs.microsoft.com/en-us/azure/storage/blobs/data-lake-storage-introduction</a:t>
            </a:r>
          </a:p>
          <a:p>
            <a:endParaRPr lang="en-US" dirty="0"/>
          </a:p>
          <a:p>
            <a:r>
              <a:rPr lang="en-US" dirty="0"/>
              <a:t>For generating interest in Storage:</a:t>
            </a:r>
            <a:br>
              <a:rPr lang="en-US" dirty="0"/>
            </a:br>
            <a:r>
              <a:rPr lang="en-US" b="0" i="0" dirty="0">
                <a:solidFill>
                  <a:srgbClr val="242424"/>
                </a:solidFill>
                <a:effectLst/>
                <a:latin typeface="-apple-system"/>
              </a:rPr>
              <a:t>them </a:t>
            </a:r>
            <a:r>
              <a:rPr lang="en-US" b="0" i="0" u="none" strike="noStrike" dirty="0">
                <a:solidFill>
                  <a:srgbClr val="4F52B2"/>
                </a:solidFill>
                <a:effectLst/>
                <a:latin typeface="-apple-system"/>
                <a:hlinkClick r:id="rId4" tooltip="https://aka.ms/azstoragedeals"/>
              </a:rPr>
              <a:t>https://aka.ms/azstoragedeals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9E5067-ECE3-4094-BB97-624521C078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0288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What does it cost to move data in region?</a:t>
            </a:r>
          </a:p>
          <a:p>
            <a:pPr marL="628650" lvl="1" indent="-171450">
              <a:buFontTx/>
              <a:buChar char="-"/>
            </a:pPr>
            <a:r>
              <a:rPr lang="en-US" dirty="0"/>
              <a:t>Prices seem to be pretty high just for moving data (really copying) </a:t>
            </a:r>
          </a:p>
          <a:p>
            <a:pPr marL="628650" lvl="1" indent="-171450">
              <a:buFontTx/>
              <a:buChar char="-"/>
            </a:pPr>
            <a:r>
              <a:rPr lang="en-US" dirty="0"/>
              <a:t>These prices reflect movement of about 4PB, is this right?	</a:t>
            </a:r>
          </a:p>
          <a:p>
            <a:pPr marL="628650" lvl="1" indent="-171450">
              <a:buFontTx/>
              <a:buChar char="-"/>
            </a:pPr>
            <a:r>
              <a:rPr lang="en-US" dirty="0"/>
              <a:t>Premium storage moves had significant impact here, slower and SUPER expensive. </a:t>
            </a:r>
          </a:p>
          <a:p>
            <a:pPr marL="171450" indent="-171450">
              <a:buFontTx/>
              <a:buChar char="-"/>
            </a:pPr>
            <a:r>
              <a:rPr lang="en-US" dirty="0"/>
              <a:t>What are the costs of keeping data in storage?</a:t>
            </a:r>
          </a:p>
        </p:txBody>
      </p:sp>
      <p:sp>
        <p:nvSpPr>
          <p:cNvPr id="4" name="Slide Number Placeholder 3"/>
          <p:cNvSpPr>
            <a:spLocks noGrp="1"/>
          </p:cNvSpPr>
          <p:nvPr>
            <p:ph type="sldNum" sz="quarter" idx="5"/>
          </p:nvPr>
        </p:nvSpPr>
        <p:spPr/>
        <p:txBody>
          <a:bodyPr/>
          <a:lstStyle/>
          <a:p>
            <a:fld id="{5C9E5067-ECE3-4094-BB97-624521C078DE}" type="slidenum">
              <a:rPr lang="en-US" smtClean="0"/>
              <a:t>10</a:t>
            </a:fld>
            <a:endParaRPr lang="en-US"/>
          </a:p>
        </p:txBody>
      </p:sp>
    </p:spTree>
    <p:extLst>
      <p:ext uri="{BB962C8B-B14F-4D97-AF65-F5344CB8AC3E}">
        <p14:creationId xmlns:p14="http://schemas.microsoft.com/office/powerpoint/2010/main" val="2583605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ED471-4C0F-99BA-3501-56BBDE6AEF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20B5D5-67D0-3D61-2965-F96D51DED2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64C4A5-5316-642F-07D8-825E1EDF4FAF}"/>
              </a:ext>
            </a:extLst>
          </p:cNvPr>
          <p:cNvSpPr>
            <a:spLocks noGrp="1"/>
          </p:cNvSpPr>
          <p:nvPr>
            <p:ph type="dt" sz="half" idx="10"/>
          </p:nvPr>
        </p:nvSpPr>
        <p:spPr/>
        <p:txBody>
          <a:bodyPr/>
          <a:lstStyle/>
          <a:p>
            <a:fld id="{97B8839B-A770-41FB-B816-4F7C8CBB1951}" type="datetimeFigureOut">
              <a:rPr lang="en-US" smtClean="0"/>
              <a:t>6/4/2022</a:t>
            </a:fld>
            <a:endParaRPr lang="en-US"/>
          </a:p>
        </p:txBody>
      </p:sp>
      <p:sp>
        <p:nvSpPr>
          <p:cNvPr id="5" name="Footer Placeholder 4">
            <a:extLst>
              <a:ext uri="{FF2B5EF4-FFF2-40B4-BE49-F238E27FC236}">
                <a16:creationId xmlns:a16="http://schemas.microsoft.com/office/drawing/2014/main" id="{C6047BD3-C613-F21C-6EE5-AF2904EB67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8314F8-E9D3-5A0E-E6DF-F09EFEE1D9B8}"/>
              </a:ext>
            </a:extLst>
          </p:cNvPr>
          <p:cNvSpPr>
            <a:spLocks noGrp="1"/>
          </p:cNvSpPr>
          <p:nvPr>
            <p:ph type="sldNum" sz="quarter" idx="12"/>
          </p:nvPr>
        </p:nvSpPr>
        <p:spPr/>
        <p:txBody>
          <a:bodyPr/>
          <a:lstStyle/>
          <a:p>
            <a:fld id="{A10563FA-D0E7-4208-8846-C44BD0732602}" type="slidenum">
              <a:rPr lang="en-US" smtClean="0"/>
              <a:t>‹#›</a:t>
            </a:fld>
            <a:endParaRPr lang="en-US"/>
          </a:p>
        </p:txBody>
      </p:sp>
    </p:spTree>
    <p:extLst>
      <p:ext uri="{BB962C8B-B14F-4D97-AF65-F5344CB8AC3E}">
        <p14:creationId xmlns:p14="http://schemas.microsoft.com/office/powerpoint/2010/main" val="1917178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8D6AE-71C2-9DE8-8533-17EFB20BAA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7DB5EF-5107-0FDE-58A5-365E242864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B6A04F-05FE-7743-8F8C-40F1B256CF01}"/>
              </a:ext>
            </a:extLst>
          </p:cNvPr>
          <p:cNvSpPr>
            <a:spLocks noGrp="1"/>
          </p:cNvSpPr>
          <p:nvPr>
            <p:ph type="dt" sz="half" idx="10"/>
          </p:nvPr>
        </p:nvSpPr>
        <p:spPr/>
        <p:txBody>
          <a:bodyPr/>
          <a:lstStyle/>
          <a:p>
            <a:fld id="{97B8839B-A770-41FB-B816-4F7C8CBB1951}" type="datetimeFigureOut">
              <a:rPr lang="en-US" smtClean="0"/>
              <a:t>6/4/2022</a:t>
            </a:fld>
            <a:endParaRPr lang="en-US"/>
          </a:p>
        </p:txBody>
      </p:sp>
      <p:sp>
        <p:nvSpPr>
          <p:cNvPr id="5" name="Footer Placeholder 4">
            <a:extLst>
              <a:ext uri="{FF2B5EF4-FFF2-40B4-BE49-F238E27FC236}">
                <a16:creationId xmlns:a16="http://schemas.microsoft.com/office/drawing/2014/main" id="{88EF056B-116A-701D-22A8-38BEDD082A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C92A08-20F9-8D86-913D-8F47F2CB8F8F}"/>
              </a:ext>
            </a:extLst>
          </p:cNvPr>
          <p:cNvSpPr>
            <a:spLocks noGrp="1"/>
          </p:cNvSpPr>
          <p:nvPr>
            <p:ph type="sldNum" sz="quarter" idx="12"/>
          </p:nvPr>
        </p:nvSpPr>
        <p:spPr/>
        <p:txBody>
          <a:bodyPr/>
          <a:lstStyle/>
          <a:p>
            <a:fld id="{A10563FA-D0E7-4208-8846-C44BD0732602}" type="slidenum">
              <a:rPr lang="en-US" smtClean="0"/>
              <a:t>‹#›</a:t>
            </a:fld>
            <a:endParaRPr lang="en-US"/>
          </a:p>
        </p:txBody>
      </p:sp>
    </p:spTree>
    <p:extLst>
      <p:ext uri="{BB962C8B-B14F-4D97-AF65-F5344CB8AC3E}">
        <p14:creationId xmlns:p14="http://schemas.microsoft.com/office/powerpoint/2010/main" val="964880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A20B8C-8CE2-9AD8-9625-1A51B37AC6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BB7959-47BA-5F09-E7E6-7B2D72491B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AAAC9B-13FA-31D3-3353-EC2C50E225EB}"/>
              </a:ext>
            </a:extLst>
          </p:cNvPr>
          <p:cNvSpPr>
            <a:spLocks noGrp="1"/>
          </p:cNvSpPr>
          <p:nvPr>
            <p:ph type="dt" sz="half" idx="10"/>
          </p:nvPr>
        </p:nvSpPr>
        <p:spPr/>
        <p:txBody>
          <a:bodyPr/>
          <a:lstStyle/>
          <a:p>
            <a:fld id="{97B8839B-A770-41FB-B816-4F7C8CBB1951}" type="datetimeFigureOut">
              <a:rPr lang="en-US" smtClean="0"/>
              <a:t>6/4/2022</a:t>
            </a:fld>
            <a:endParaRPr lang="en-US"/>
          </a:p>
        </p:txBody>
      </p:sp>
      <p:sp>
        <p:nvSpPr>
          <p:cNvPr id="5" name="Footer Placeholder 4">
            <a:extLst>
              <a:ext uri="{FF2B5EF4-FFF2-40B4-BE49-F238E27FC236}">
                <a16:creationId xmlns:a16="http://schemas.microsoft.com/office/drawing/2014/main" id="{78DF5E89-DD21-76C7-0657-394D3D6E00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9A109-2C24-F4F5-9618-B811C7B64FEB}"/>
              </a:ext>
            </a:extLst>
          </p:cNvPr>
          <p:cNvSpPr>
            <a:spLocks noGrp="1"/>
          </p:cNvSpPr>
          <p:nvPr>
            <p:ph type="sldNum" sz="quarter" idx="12"/>
          </p:nvPr>
        </p:nvSpPr>
        <p:spPr/>
        <p:txBody>
          <a:bodyPr/>
          <a:lstStyle/>
          <a:p>
            <a:fld id="{A10563FA-D0E7-4208-8846-C44BD0732602}" type="slidenum">
              <a:rPr lang="en-US" smtClean="0"/>
              <a:t>‹#›</a:t>
            </a:fld>
            <a:endParaRPr lang="en-US"/>
          </a:p>
        </p:txBody>
      </p:sp>
    </p:spTree>
    <p:extLst>
      <p:ext uri="{BB962C8B-B14F-4D97-AF65-F5344CB8AC3E}">
        <p14:creationId xmlns:p14="http://schemas.microsoft.com/office/powerpoint/2010/main" val="712498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2EB2B-2742-62EA-7B2B-8919B2BB7C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B26764-B541-1C60-9251-D9C863D3C2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7D4564-FF2F-7D07-7354-8D07491DB4AA}"/>
              </a:ext>
            </a:extLst>
          </p:cNvPr>
          <p:cNvSpPr>
            <a:spLocks noGrp="1"/>
          </p:cNvSpPr>
          <p:nvPr>
            <p:ph type="dt" sz="half" idx="10"/>
          </p:nvPr>
        </p:nvSpPr>
        <p:spPr/>
        <p:txBody>
          <a:bodyPr/>
          <a:lstStyle/>
          <a:p>
            <a:fld id="{97B8839B-A770-41FB-B816-4F7C8CBB1951}" type="datetimeFigureOut">
              <a:rPr lang="en-US" smtClean="0"/>
              <a:t>6/4/2022</a:t>
            </a:fld>
            <a:endParaRPr lang="en-US"/>
          </a:p>
        </p:txBody>
      </p:sp>
      <p:sp>
        <p:nvSpPr>
          <p:cNvPr id="5" name="Footer Placeholder 4">
            <a:extLst>
              <a:ext uri="{FF2B5EF4-FFF2-40B4-BE49-F238E27FC236}">
                <a16:creationId xmlns:a16="http://schemas.microsoft.com/office/drawing/2014/main" id="{23A824AD-7E69-06EB-EDAB-AFB713825F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F0E8FC-5C59-67E0-0B9B-ACC51A5A14F9}"/>
              </a:ext>
            </a:extLst>
          </p:cNvPr>
          <p:cNvSpPr>
            <a:spLocks noGrp="1"/>
          </p:cNvSpPr>
          <p:nvPr>
            <p:ph type="sldNum" sz="quarter" idx="12"/>
          </p:nvPr>
        </p:nvSpPr>
        <p:spPr/>
        <p:txBody>
          <a:bodyPr/>
          <a:lstStyle/>
          <a:p>
            <a:fld id="{A10563FA-D0E7-4208-8846-C44BD0732602}" type="slidenum">
              <a:rPr lang="en-US" smtClean="0"/>
              <a:t>‹#›</a:t>
            </a:fld>
            <a:endParaRPr lang="en-US"/>
          </a:p>
        </p:txBody>
      </p:sp>
    </p:spTree>
    <p:extLst>
      <p:ext uri="{BB962C8B-B14F-4D97-AF65-F5344CB8AC3E}">
        <p14:creationId xmlns:p14="http://schemas.microsoft.com/office/powerpoint/2010/main" val="2721384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F67C-D16E-3E19-8411-C6CDF2CBB6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561E92-06A2-67BA-57F3-E8C2EC1928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EBE303-A63E-3834-1E00-EF1248E53F15}"/>
              </a:ext>
            </a:extLst>
          </p:cNvPr>
          <p:cNvSpPr>
            <a:spLocks noGrp="1"/>
          </p:cNvSpPr>
          <p:nvPr>
            <p:ph type="dt" sz="half" idx="10"/>
          </p:nvPr>
        </p:nvSpPr>
        <p:spPr/>
        <p:txBody>
          <a:bodyPr/>
          <a:lstStyle/>
          <a:p>
            <a:fld id="{97B8839B-A770-41FB-B816-4F7C8CBB1951}" type="datetimeFigureOut">
              <a:rPr lang="en-US" smtClean="0"/>
              <a:t>6/4/2022</a:t>
            </a:fld>
            <a:endParaRPr lang="en-US"/>
          </a:p>
        </p:txBody>
      </p:sp>
      <p:sp>
        <p:nvSpPr>
          <p:cNvPr id="5" name="Footer Placeholder 4">
            <a:extLst>
              <a:ext uri="{FF2B5EF4-FFF2-40B4-BE49-F238E27FC236}">
                <a16:creationId xmlns:a16="http://schemas.microsoft.com/office/drawing/2014/main" id="{6558EE71-F97A-5B13-986A-E84586DC9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0D6866-9ADB-1260-9722-B70304B7A371}"/>
              </a:ext>
            </a:extLst>
          </p:cNvPr>
          <p:cNvSpPr>
            <a:spLocks noGrp="1"/>
          </p:cNvSpPr>
          <p:nvPr>
            <p:ph type="sldNum" sz="quarter" idx="12"/>
          </p:nvPr>
        </p:nvSpPr>
        <p:spPr/>
        <p:txBody>
          <a:bodyPr/>
          <a:lstStyle/>
          <a:p>
            <a:fld id="{A10563FA-D0E7-4208-8846-C44BD0732602}" type="slidenum">
              <a:rPr lang="en-US" smtClean="0"/>
              <a:t>‹#›</a:t>
            </a:fld>
            <a:endParaRPr lang="en-US"/>
          </a:p>
        </p:txBody>
      </p:sp>
    </p:spTree>
    <p:extLst>
      <p:ext uri="{BB962C8B-B14F-4D97-AF65-F5344CB8AC3E}">
        <p14:creationId xmlns:p14="http://schemas.microsoft.com/office/powerpoint/2010/main" val="888949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39BDA-BA77-5820-D839-B226F6FD55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6E4A64-2CC8-7E55-5714-2B791F2038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8F084C-CF98-38A6-6F2D-79F5081DE7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97A518-E889-957B-D62E-BD58AC19245E}"/>
              </a:ext>
            </a:extLst>
          </p:cNvPr>
          <p:cNvSpPr>
            <a:spLocks noGrp="1"/>
          </p:cNvSpPr>
          <p:nvPr>
            <p:ph type="dt" sz="half" idx="10"/>
          </p:nvPr>
        </p:nvSpPr>
        <p:spPr/>
        <p:txBody>
          <a:bodyPr/>
          <a:lstStyle/>
          <a:p>
            <a:fld id="{97B8839B-A770-41FB-B816-4F7C8CBB1951}" type="datetimeFigureOut">
              <a:rPr lang="en-US" smtClean="0"/>
              <a:t>6/4/2022</a:t>
            </a:fld>
            <a:endParaRPr lang="en-US"/>
          </a:p>
        </p:txBody>
      </p:sp>
      <p:sp>
        <p:nvSpPr>
          <p:cNvPr id="6" name="Footer Placeholder 5">
            <a:extLst>
              <a:ext uri="{FF2B5EF4-FFF2-40B4-BE49-F238E27FC236}">
                <a16:creationId xmlns:a16="http://schemas.microsoft.com/office/drawing/2014/main" id="{53265299-2458-6B2B-675F-A34B7B2ECD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69CF72-78A7-CC5A-4B18-5AF8D806B5FE}"/>
              </a:ext>
            </a:extLst>
          </p:cNvPr>
          <p:cNvSpPr>
            <a:spLocks noGrp="1"/>
          </p:cNvSpPr>
          <p:nvPr>
            <p:ph type="sldNum" sz="quarter" idx="12"/>
          </p:nvPr>
        </p:nvSpPr>
        <p:spPr/>
        <p:txBody>
          <a:bodyPr/>
          <a:lstStyle/>
          <a:p>
            <a:fld id="{A10563FA-D0E7-4208-8846-C44BD0732602}" type="slidenum">
              <a:rPr lang="en-US" smtClean="0"/>
              <a:t>‹#›</a:t>
            </a:fld>
            <a:endParaRPr lang="en-US"/>
          </a:p>
        </p:txBody>
      </p:sp>
    </p:spTree>
    <p:extLst>
      <p:ext uri="{BB962C8B-B14F-4D97-AF65-F5344CB8AC3E}">
        <p14:creationId xmlns:p14="http://schemas.microsoft.com/office/powerpoint/2010/main" val="3377841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E010-0ED8-FDAE-7CF0-81A05929F3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30050A-9212-0E21-A2D2-CAC0F6A346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C53C2E-26FF-9623-3B06-E74355D948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431E4F-466C-CA7C-3A70-A7378D1D3C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9644D9-9C8D-2C95-8527-387836CC13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035355-6C58-C5BB-7530-8753B4249F5A}"/>
              </a:ext>
            </a:extLst>
          </p:cNvPr>
          <p:cNvSpPr>
            <a:spLocks noGrp="1"/>
          </p:cNvSpPr>
          <p:nvPr>
            <p:ph type="dt" sz="half" idx="10"/>
          </p:nvPr>
        </p:nvSpPr>
        <p:spPr/>
        <p:txBody>
          <a:bodyPr/>
          <a:lstStyle/>
          <a:p>
            <a:fld id="{97B8839B-A770-41FB-B816-4F7C8CBB1951}" type="datetimeFigureOut">
              <a:rPr lang="en-US" smtClean="0"/>
              <a:t>6/4/2022</a:t>
            </a:fld>
            <a:endParaRPr lang="en-US"/>
          </a:p>
        </p:txBody>
      </p:sp>
      <p:sp>
        <p:nvSpPr>
          <p:cNvPr id="8" name="Footer Placeholder 7">
            <a:extLst>
              <a:ext uri="{FF2B5EF4-FFF2-40B4-BE49-F238E27FC236}">
                <a16:creationId xmlns:a16="http://schemas.microsoft.com/office/drawing/2014/main" id="{7B0E23F1-FF8A-27F0-6D2C-B89BB1CEB1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9C9FBF-2535-25D2-EB75-739329842C52}"/>
              </a:ext>
            </a:extLst>
          </p:cNvPr>
          <p:cNvSpPr>
            <a:spLocks noGrp="1"/>
          </p:cNvSpPr>
          <p:nvPr>
            <p:ph type="sldNum" sz="quarter" idx="12"/>
          </p:nvPr>
        </p:nvSpPr>
        <p:spPr/>
        <p:txBody>
          <a:bodyPr/>
          <a:lstStyle/>
          <a:p>
            <a:fld id="{A10563FA-D0E7-4208-8846-C44BD0732602}" type="slidenum">
              <a:rPr lang="en-US" smtClean="0"/>
              <a:t>‹#›</a:t>
            </a:fld>
            <a:endParaRPr lang="en-US"/>
          </a:p>
        </p:txBody>
      </p:sp>
    </p:spTree>
    <p:extLst>
      <p:ext uri="{BB962C8B-B14F-4D97-AF65-F5344CB8AC3E}">
        <p14:creationId xmlns:p14="http://schemas.microsoft.com/office/powerpoint/2010/main" val="1770163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973F5-C9B0-99BF-9194-9CF63017F7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6648BF-FB22-3B22-FFFB-EA1794781CCA}"/>
              </a:ext>
            </a:extLst>
          </p:cNvPr>
          <p:cNvSpPr>
            <a:spLocks noGrp="1"/>
          </p:cNvSpPr>
          <p:nvPr>
            <p:ph type="dt" sz="half" idx="10"/>
          </p:nvPr>
        </p:nvSpPr>
        <p:spPr/>
        <p:txBody>
          <a:bodyPr/>
          <a:lstStyle/>
          <a:p>
            <a:fld id="{97B8839B-A770-41FB-B816-4F7C8CBB1951}" type="datetimeFigureOut">
              <a:rPr lang="en-US" smtClean="0"/>
              <a:t>6/4/2022</a:t>
            </a:fld>
            <a:endParaRPr lang="en-US"/>
          </a:p>
        </p:txBody>
      </p:sp>
      <p:sp>
        <p:nvSpPr>
          <p:cNvPr id="4" name="Footer Placeholder 3">
            <a:extLst>
              <a:ext uri="{FF2B5EF4-FFF2-40B4-BE49-F238E27FC236}">
                <a16:creationId xmlns:a16="http://schemas.microsoft.com/office/drawing/2014/main" id="{A6D056D0-E158-8662-7316-7521408B3E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D386BA-0C88-D739-31C3-6BC79967BDEF}"/>
              </a:ext>
            </a:extLst>
          </p:cNvPr>
          <p:cNvSpPr>
            <a:spLocks noGrp="1"/>
          </p:cNvSpPr>
          <p:nvPr>
            <p:ph type="sldNum" sz="quarter" idx="12"/>
          </p:nvPr>
        </p:nvSpPr>
        <p:spPr/>
        <p:txBody>
          <a:bodyPr/>
          <a:lstStyle/>
          <a:p>
            <a:fld id="{A10563FA-D0E7-4208-8846-C44BD0732602}" type="slidenum">
              <a:rPr lang="en-US" smtClean="0"/>
              <a:t>‹#›</a:t>
            </a:fld>
            <a:endParaRPr lang="en-US"/>
          </a:p>
        </p:txBody>
      </p:sp>
    </p:spTree>
    <p:extLst>
      <p:ext uri="{BB962C8B-B14F-4D97-AF65-F5344CB8AC3E}">
        <p14:creationId xmlns:p14="http://schemas.microsoft.com/office/powerpoint/2010/main" val="3589541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C7E8DC-24B5-1A22-9657-A315B6F0E168}"/>
              </a:ext>
            </a:extLst>
          </p:cNvPr>
          <p:cNvSpPr>
            <a:spLocks noGrp="1"/>
          </p:cNvSpPr>
          <p:nvPr>
            <p:ph type="dt" sz="half" idx="10"/>
          </p:nvPr>
        </p:nvSpPr>
        <p:spPr/>
        <p:txBody>
          <a:bodyPr/>
          <a:lstStyle/>
          <a:p>
            <a:fld id="{97B8839B-A770-41FB-B816-4F7C8CBB1951}" type="datetimeFigureOut">
              <a:rPr lang="en-US" smtClean="0"/>
              <a:t>6/4/2022</a:t>
            </a:fld>
            <a:endParaRPr lang="en-US"/>
          </a:p>
        </p:txBody>
      </p:sp>
      <p:sp>
        <p:nvSpPr>
          <p:cNvPr id="3" name="Footer Placeholder 2">
            <a:extLst>
              <a:ext uri="{FF2B5EF4-FFF2-40B4-BE49-F238E27FC236}">
                <a16:creationId xmlns:a16="http://schemas.microsoft.com/office/drawing/2014/main" id="{68F607F2-2371-871C-A1B4-F8E871089F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A4ACC3-2231-D548-F904-8FA210639FEE}"/>
              </a:ext>
            </a:extLst>
          </p:cNvPr>
          <p:cNvSpPr>
            <a:spLocks noGrp="1"/>
          </p:cNvSpPr>
          <p:nvPr>
            <p:ph type="sldNum" sz="quarter" idx="12"/>
          </p:nvPr>
        </p:nvSpPr>
        <p:spPr/>
        <p:txBody>
          <a:bodyPr/>
          <a:lstStyle/>
          <a:p>
            <a:fld id="{A10563FA-D0E7-4208-8846-C44BD0732602}" type="slidenum">
              <a:rPr lang="en-US" smtClean="0"/>
              <a:t>‹#›</a:t>
            </a:fld>
            <a:endParaRPr lang="en-US"/>
          </a:p>
        </p:txBody>
      </p:sp>
    </p:spTree>
    <p:extLst>
      <p:ext uri="{BB962C8B-B14F-4D97-AF65-F5344CB8AC3E}">
        <p14:creationId xmlns:p14="http://schemas.microsoft.com/office/powerpoint/2010/main" val="2204125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87432-BE2A-1F38-5DB0-18A688B405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6004B0-1795-011A-77E3-D6DFEB87B1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942C50-E119-C449-E8EB-F371DD406F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7C57D-6376-9C77-6319-8E958356B5E7}"/>
              </a:ext>
            </a:extLst>
          </p:cNvPr>
          <p:cNvSpPr>
            <a:spLocks noGrp="1"/>
          </p:cNvSpPr>
          <p:nvPr>
            <p:ph type="dt" sz="half" idx="10"/>
          </p:nvPr>
        </p:nvSpPr>
        <p:spPr/>
        <p:txBody>
          <a:bodyPr/>
          <a:lstStyle/>
          <a:p>
            <a:fld id="{97B8839B-A770-41FB-B816-4F7C8CBB1951}" type="datetimeFigureOut">
              <a:rPr lang="en-US" smtClean="0"/>
              <a:t>6/4/2022</a:t>
            </a:fld>
            <a:endParaRPr lang="en-US"/>
          </a:p>
        </p:txBody>
      </p:sp>
      <p:sp>
        <p:nvSpPr>
          <p:cNvPr id="6" name="Footer Placeholder 5">
            <a:extLst>
              <a:ext uri="{FF2B5EF4-FFF2-40B4-BE49-F238E27FC236}">
                <a16:creationId xmlns:a16="http://schemas.microsoft.com/office/drawing/2014/main" id="{CC915F96-E52B-F594-1216-3A3E65CFD4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7C2B17-A86E-DB0A-6C6F-A21E503E6840}"/>
              </a:ext>
            </a:extLst>
          </p:cNvPr>
          <p:cNvSpPr>
            <a:spLocks noGrp="1"/>
          </p:cNvSpPr>
          <p:nvPr>
            <p:ph type="sldNum" sz="quarter" idx="12"/>
          </p:nvPr>
        </p:nvSpPr>
        <p:spPr/>
        <p:txBody>
          <a:bodyPr/>
          <a:lstStyle/>
          <a:p>
            <a:fld id="{A10563FA-D0E7-4208-8846-C44BD0732602}" type="slidenum">
              <a:rPr lang="en-US" smtClean="0"/>
              <a:t>‹#›</a:t>
            </a:fld>
            <a:endParaRPr lang="en-US"/>
          </a:p>
        </p:txBody>
      </p:sp>
    </p:spTree>
    <p:extLst>
      <p:ext uri="{BB962C8B-B14F-4D97-AF65-F5344CB8AC3E}">
        <p14:creationId xmlns:p14="http://schemas.microsoft.com/office/powerpoint/2010/main" val="2598974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6DB4F-5F2C-F3D6-EC0A-0DC37BF2D5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CCD56-238F-EB4E-C3FE-447691D731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F42E8A-AD56-6B83-9893-E7173693B2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21C29D-986D-699D-ABEE-46C539C2E443}"/>
              </a:ext>
            </a:extLst>
          </p:cNvPr>
          <p:cNvSpPr>
            <a:spLocks noGrp="1"/>
          </p:cNvSpPr>
          <p:nvPr>
            <p:ph type="dt" sz="half" idx="10"/>
          </p:nvPr>
        </p:nvSpPr>
        <p:spPr/>
        <p:txBody>
          <a:bodyPr/>
          <a:lstStyle/>
          <a:p>
            <a:fld id="{97B8839B-A770-41FB-B816-4F7C8CBB1951}" type="datetimeFigureOut">
              <a:rPr lang="en-US" smtClean="0"/>
              <a:t>6/4/2022</a:t>
            </a:fld>
            <a:endParaRPr lang="en-US"/>
          </a:p>
        </p:txBody>
      </p:sp>
      <p:sp>
        <p:nvSpPr>
          <p:cNvPr id="6" name="Footer Placeholder 5">
            <a:extLst>
              <a:ext uri="{FF2B5EF4-FFF2-40B4-BE49-F238E27FC236}">
                <a16:creationId xmlns:a16="http://schemas.microsoft.com/office/drawing/2014/main" id="{65093787-2C92-5B3A-CCBD-C70CDFA338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C76860-9973-4460-B52D-CE645F655F10}"/>
              </a:ext>
            </a:extLst>
          </p:cNvPr>
          <p:cNvSpPr>
            <a:spLocks noGrp="1"/>
          </p:cNvSpPr>
          <p:nvPr>
            <p:ph type="sldNum" sz="quarter" idx="12"/>
          </p:nvPr>
        </p:nvSpPr>
        <p:spPr/>
        <p:txBody>
          <a:bodyPr/>
          <a:lstStyle/>
          <a:p>
            <a:fld id="{A10563FA-D0E7-4208-8846-C44BD0732602}" type="slidenum">
              <a:rPr lang="en-US" smtClean="0"/>
              <a:t>‹#›</a:t>
            </a:fld>
            <a:endParaRPr lang="en-US"/>
          </a:p>
        </p:txBody>
      </p:sp>
    </p:spTree>
    <p:extLst>
      <p:ext uri="{BB962C8B-B14F-4D97-AF65-F5344CB8AC3E}">
        <p14:creationId xmlns:p14="http://schemas.microsoft.com/office/powerpoint/2010/main" val="1858837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B9BC03-A698-B547-5F25-D1E50EB79A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49E6D8-F810-62AE-A39E-F845D3A923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FDD7CF-09F9-66B1-093A-CE453C244C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B8839B-A770-41FB-B816-4F7C8CBB1951}" type="datetimeFigureOut">
              <a:rPr lang="en-US" smtClean="0"/>
              <a:t>6/4/2022</a:t>
            </a:fld>
            <a:endParaRPr lang="en-US"/>
          </a:p>
        </p:txBody>
      </p:sp>
      <p:sp>
        <p:nvSpPr>
          <p:cNvPr id="5" name="Footer Placeholder 4">
            <a:extLst>
              <a:ext uri="{FF2B5EF4-FFF2-40B4-BE49-F238E27FC236}">
                <a16:creationId xmlns:a16="http://schemas.microsoft.com/office/drawing/2014/main" id="{DA8D0EE9-C8D1-FFF9-9918-4D72894EFC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EFCA41-BA03-4E51-1C06-FCFC3B6CDE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0563FA-D0E7-4208-8846-C44BD0732602}" type="slidenum">
              <a:rPr lang="en-US" smtClean="0"/>
              <a:t>‹#›</a:t>
            </a:fld>
            <a:endParaRPr lang="en-US"/>
          </a:p>
        </p:txBody>
      </p:sp>
    </p:spTree>
    <p:extLst>
      <p:ext uri="{BB962C8B-B14F-4D97-AF65-F5344CB8AC3E}">
        <p14:creationId xmlns:p14="http://schemas.microsoft.com/office/powerpoint/2010/main" val="652344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A31E8-830C-20DF-163D-5D688166D6C2}"/>
              </a:ext>
            </a:extLst>
          </p:cNvPr>
          <p:cNvSpPr>
            <a:spLocks noGrp="1"/>
          </p:cNvSpPr>
          <p:nvPr>
            <p:ph type="ctrTitle"/>
          </p:nvPr>
        </p:nvSpPr>
        <p:spPr/>
        <p:txBody>
          <a:bodyPr/>
          <a:lstStyle/>
          <a:p>
            <a:r>
              <a:rPr lang="en-US" dirty="0"/>
              <a:t>Data Movement</a:t>
            </a:r>
          </a:p>
        </p:txBody>
      </p:sp>
      <p:sp>
        <p:nvSpPr>
          <p:cNvPr id="3" name="Subtitle 2">
            <a:extLst>
              <a:ext uri="{FF2B5EF4-FFF2-40B4-BE49-F238E27FC236}">
                <a16:creationId xmlns:a16="http://schemas.microsoft.com/office/drawing/2014/main" id="{99A07465-09BB-96A1-3148-42C29E9E1D72}"/>
              </a:ext>
            </a:extLst>
          </p:cNvPr>
          <p:cNvSpPr>
            <a:spLocks noGrp="1"/>
          </p:cNvSpPr>
          <p:nvPr>
            <p:ph type="subTitle" idx="1"/>
          </p:nvPr>
        </p:nvSpPr>
        <p:spPr/>
        <p:txBody>
          <a:bodyPr/>
          <a:lstStyle/>
          <a:p>
            <a:r>
              <a:rPr lang="en-US" dirty="0"/>
              <a:t>Data Movement Research</a:t>
            </a:r>
          </a:p>
        </p:txBody>
      </p:sp>
    </p:spTree>
    <p:extLst>
      <p:ext uri="{BB962C8B-B14F-4D97-AF65-F5344CB8AC3E}">
        <p14:creationId xmlns:p14="http://schemas.microsoft.com/office/powerpoint/2010/main" val="1653440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E103B-09E7-0DEA-22B6-7EEF0E87060C}"/>
              </a:ext>
            </a:extLst>
          </p:cNvPr>
          <p:cNvSpPr>
            <a:spLocks noGrp="1"/>
          </p:cNvSpPr>
          <p:nvPr>
            <p:ph type="title"/>
          </p:nvPr>
        </p:nvSpPr>
        <p:spPr/>
        <p:txBody>
          <a:bodyPr/>
          <a:lstStyle/>
          <a:p>
            <a:r>
              <a:rPr lang="en-US" dirty="0"/>
              <a:t>Summary Overview – ~1 PB Costs</a:t>
            </a:r>
          </a:p>
        </p:txBody>
      </p:sp>
      <p:sp>
        <p:nvSpPr>
          <p:cNvPr id="3" name="Content Placeholder 2">
            <a:extLst>
              <a:ext uri="{FF2B5EF4-FFF2-40B4-BE49-F238E27FC236}">
                <a16:creationId xmlns:a16="http://schemas.microsoft.com/office/drawing/2014/main" id="{435F033D-B455-59FF-E707-90F0A406F5C2}"/>
              </a:ext>
            </a:extLst>
          </p:cNvPr>
          <p:cNvSpPr>
            <a:spLocks noGrp="1"/>
          </p:cNvSpPr>
          <p:nvPr>
            <p:ph idx="1"/>
          </p:nvPr>
        </p:nvSpPr>
        <p:spPr/>
        <p:txBody>
          <a:bodyPr/>
          <a:lstStyle/>
          <a:p>
            <a:r>
              <a:rPr lang="en-US" dirty="0"/>
              <a:t>Tests 6/1-6/6 : Premium storage starts on 6/2</a:t>
            </a:r>
          </a:p>
        </p:txBody>
      </p:sp>
      <p:pic>
        <p:nvPicPr>
          <p:cNvPr id="9" name="Picture 8">
            <a:extLst>
              <a:ext uri="{FF2B5EF4-FFF2-40B4-BE49-F238E27FC236}">
                <a16:creationId xmlns:a16="http://schemas.microsoft.com/office/drawing/2014/main" id="{6D8C2811-5DB7-FBB9-6009-6457D20AD694}"/>
              </a:ext>
            </a:extLst>
          </p:cNvPr>
          <p:cNvPicPr>
            <a:picLocks noChangeAspect="1"/>
          </p:cNvPicPr>
          <p:nvPr/>
        </p:nvPicPr>
        <p:blipFill>
          <a:blip r:embed="rId3"/>
          <a:stretch>
            <a:fillRect/>
          </a:stretch>
        </p:blipFill>
        <p:spPr>
          <a:xfrm>
            <a:off x="2262909" y="2310575"/>
            <a:ext cx="6932996" cy="3866388"/>
          </a:xfrm>
          <a:prstGeom prst="rect">
            <a:avLst/>
          </a:prstGeom>
        </p:spPr>
      </p:pic>
    </p:spTree>
    <p:extLst>
      <p:ext uri="{BB962C8B-B14F-4D97-AF65-F5344CB8AC3E}">
        <p14:creationId xmlns:p14="http://schemas.microsoft.com/office/powerpoint/2010/main" val="2137947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04680-B7B9-FB2F-A234-A2050E138ECD}"/>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ABF748FA-0870-82D9-C270-DEFCD04DFCDB}"/>
              </a:ext>
            </a:extLst>
          </p:cNvPr>
          <p:cNvSpPr>
            <a:spLocks noGrp="1"/>
          </p:cNvSpPr>
          <p:nvPr>
            <p:ph idx="1"/>
          </p:nvPr>
        </p:nvSpPr>
        <p:spPr/>
        <p:txBody>
          <a:bodyPr>
            <a:normAutofit/>
          </a:bodyPr>
          <a:lstStyle/>
          <a:p>
            <a:r>
              <a:rPr lang="en-US" dirty="0"/>
              <a:t>Energy Sector customers have significant historical data stores required to be available in the OSDU system before it becomes a viable platform to switch to. </a:t>
            </a:r>
          </a:p>
          <a:p>
            <a:r>
              <a:rPr lang="en-US" dirty="0"/>
              <a:t>Historical data can be multiple petabytes in size.</a:t>
            </a:r>
          </a:p>
          <a:p>
            <a:pPr lvl="1"/>
            <a:r>
              <a:rPr lang="en-US" dirty="0"/>
              <a:t>Actual numbers have not been shared yet with regard to low, average, and high volumes of customer data.</a:t>
            </a:r>
          </a:p>
          <a:p>
            <a:r>
              <a:rPr lang="en-US" dirty="0"/>
              <a:t>Currently, all data must be ingested to the OSDU storage system. That system is backed by Azure Blob Storage making </a:t>
            </a:r>
            <a:r>
              <a:rPr lang="en-US" dirty="0" err="1"/>
              <a:t>azcopy</a:t>
            </a:r>
            <a:r>
              <a:rPr lang="en-US" dirty="0"/>
              <a:t> a viable tool for the actual data copy mechanism.</a:t>
            </a:r>
          </a:p>
        </p:txBody>
      </p:sp>
    </p:spTree>
    <p:extLst>
      <p:ext uri="{BB962C8B-B14F-4D97-AF65-F5344CB8AC3E}">
        <p14:creationId xmlns:p14="http://schemas.microsoft.com/office/powerpoint/2010/main" val="3982334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9684A-06B8-6391-5740-F48360255F8C}"/>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3B3BA93C-583B-A9C6-DE08-5E495038E6B9}"/>
              </a:ext>
            </a:extLst>
          </p:cNvPr>
          <p:cNvSpPr>
            <a:spLocks noGrp="1"/>
          </p:cNvSpPr>
          <p:nvPr>
            <p:ph idx="1"/>
          </p:nvPr>
        </p:nvSpPr>
        <p:spPr/>
        <p:txBody>
          <a:bodyPr/>
          <a:lstStyle/>
          <a:p>
            <a:r>
              <a:rPr lang="en-US" dirty="0"/>
              <a:t>Utilize Azure File Share and Azure Blob Storage as source and destination accounts. </a:t>
            </a:r>
          </a:p>
          <a:p>
            <a:r>
              <a:rPr lang="en-US" dirty="0"/>
              <a:t>Mix the source and destination locations between Azure subscriptions and Azure regions.</a:t>
            </a:r>
          </a:p>
          <a:p>
            <a:r>
              <a:rPr lang="en-US" dirty="0"/>
              <a:t>Utilize </a:t>
            </a:r>
            <a:r>
              <a:rPr lang="en-US" dirty="0" err="1"/>
              <a:t>azcopy</a:t>
            </a:r>
            <a:r>
              <a:rPr lang="en-US" dirty="0"/>
              <a:t> to perform the data movement. </a:t>
            </a:r>
          </a:p>
          <a:p>
            <a:r>
              <a:rPr lang="en-US" dirty="0"/>
              <a:t>Move a pre-defined number of 101GB files utilizing several Azure Container Instances.</a:t>
            </a:r>
          </a:p>
          <a:p>
            <a:pPr lvl="1"/>
            <a:r>
              <a:rPr lang="en-US" dirty="0"/>
              <a:t>Average out the execution time between containers to find running time.</a:t>
            </a:r>
          </a:p>
          <a:p>
            <a:pPr lvl="1"/>
            <a:r>
              <a:rPr lang="en-US" dirty="0"/>
              <a:t>Divide GB moved by running time to get GB/Minute calculations</a:t>
            </a:r>
          </a:p>
          <a:p>
            <a:pPr lvl="1"/>
            <a:r>
              <a:rPr lang="en-US" dirty="0"/>
              <a:t>Calculate an estimate of how long the process would take to move a PB.</a:t>
            </a:r>
          </a:p>
        </p:txBody>
      </p:sp>
      <p:pic>
        <p:nvPicPr>
          <p:cNvPr id="5" name="Picture 4">
            <a:extLst>
              <a:ext uri="{FF2B5EF4-FFF2-40B4-BE49-F238E27FC236}">
                <a16:creationId xmlns:a16="http://schemas.microsoft.com/office/drawing/2014/main" id="{C3B0196C-021D-A5E5-B89C-2A77B4BDCB6C}"/>
              </a:ext>
            </a:extLst>
          </p:cNvPr>
          <p:cNvPicPr>
            <a:picLocks noChangeAspect="1"/>
          </p:cNvPicPr>
          <p:nvPr/>
        </p:nvPicPr>
        <p:blipFill>
          <a:blip r:embed="rId3"/>
          <a:stretch>
            <a:fillRect/>
          </a:stretch>
        </p:blipFill>
        <p:spPr>
          <a:xfrm>
            <a:off x="6096000" y="311355"/>
            <a:ext cx="3884981" cy="1433101"/>
          </a:xfrm>
          <a:prstGeom prst="rect">
            <a:avLst/>
          </a:prstGeom>
        </p:spPr>
      </p:pic>
    </p:spTree>
    <p:extLst>
      <p:ext uri="{BB962C8B-B14F-4D97-AF65-F5344CB8AC3E}">
        <p14:creationId xmlns:p14="http://schemas.microsoft.com/office/powerpoint/2010/main" val="3782249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D92E2-4267-A1DE-ADB8-5C65863DB9E9}"/>
              </a:ext>
            </a:extLst>
          </p:cNvPr>
          <p:cNvSpPr>
            <a:spLocks noGrp="1"/>
          </p:cNvSpPr>
          <p:nvPr>
            <p:ph type="title"/>
          </p:nvPr>
        </p:nvSpPr>
        <p:spPr/>
        <p:txBody>
          <a:bodyPr/>
          <a:lstStyle/>
          <a:p>
            <a:r>
              <a:rPr lang="en-US" dirty="0"/>
              <a:t>Summary Overview*</a:t>
            </a:r>
          </a:p>
        </p:txBody>
      </p:sp>
      <p:sp>
        <p:nvSpPr>
          <p:cNvPr id="3" name="Content Placeholder 2">
            <a:extLst>
              <a:ext uri="{FF2B5EF4-FFF2-40B4-BE49-F238E27FC236}">
                <a16:creationId xmlns:a16="http://schemas.microsoft.com/office/drawing/2014/main" id="{ED887884-F71D-1340-9E8D-019CD2030C42}"/>
              </a:ext>
            </a:extLst>
          </p:cNvPr>
          <p:cNvSpPr>
            <a:spLocks noGrp="1"/>
          </p:cNvSpPr>
          <p:nvPr>
            <p:ph idx="1"/>
          </p:nvPr>
        </p:nvSpPr>
        <p:spPr/>
        <p:txBody>
          <a:bodyPr/>
          <a:lstStyle/>
          <a:p>
            <a:r>
              <a:rPr lang="en-US" dirty="0"/>
              <a:t>Azure Subscriptions (Sub): Two used delineated by A and B</a:t>
            </a:r>
          </a:p>
          <a:p>
            <a:r>
              <a:rPr lang="en-US" dirty="0"/>
              <a:t>Days to Petabyte (PBD) in whole days</a:t>
            </a:r>
          </a:p>
        </p:txBody>
      </p:sp>
      <p:graphicFrame>
        <p:nvGraphicFramePr>
          <p:cNvPr id="6" name="Table 5">
            <a:extLst>
              <a:ext uri="{FF2B5EF4-FFF2-40B4-BE49-F238E27FC236}">
                <a16:creationId xmlns:a16="http://schemas.microsoft.com/office/drawing/2014/main" id="{23672ACF-28AA-95FC-603F-5772DF5088F7}"/>
              </a:ext>
            </a:extLst>
          </p:cNvPr>
          <p:cNvGraphicFramePr>
            <a:graphicFrameLocks noGrp="1"/>
          </p:cNvGraphicFramePr>
          <p:nvPr>
            <p:extLst>
              <p:ext uri="{D42A27DB-BD31-4B8C-83A1-F6EECF244321}">
                <p14:modId xmlns:p14="http://schemas.microsoft.com/office/powerpoint/2010/main" val="1412827241"/>
              </p:ext>
            </p:extLst>
          </p:nvPr>
        </p:nvGraphicFramePr>
        <p:xfrm>
          <a:off x="914400" y="2872509"/>
          <a:ext cx="10233896" cy="2918694"/>
        </p:xfrm>
        <a:graphic>
          <a:graphicData uri="http://schemas.openxmlformats.org/drawingml/2006/table">
            <a:tbl>
              <a:tblPr firstRow="1" bandRow="1">
                <a:tableStyleId>{5C22544A-7EE6-4342-B048-85BDC9FD1C3A}</a:tableStyleId>
              </a:tblPr>
              <a:tblGrid>
                <a:gridCol w="1279237">
                  <a:extLst>
                    <a:ext uri="{9D8B030D-6E8A-4147-A177-3AD203B41FA5}">
                      <a16:colId xmlns:a16="http://schemas.microsoft.com/office/drawing/2014/main" val="1876336140"/>
                    </a:ext>
                  </a:extLst>
                </a:gridCol>
                <a:gridCol w="1279237">
                  <a:extLst>
                    <a:ext uri="{9D8B030D-6E8A-4147-A177-3AD203B41FA5}">
                      <a16:colId xmlns:a16="http://schemas.microsoft.com/office/drawing/2014/main" val="3812756134"/>
                    </a:ext>
                  </a:extLst>
                </a:gridCol>
                <a:gridCol w="1068729">
                  <a:extLst>
                    <a:ext uri="{9D8B030D-6E8A-4147-A177-3AD203B41FA5}">
                      <a16:colId xmlns:a16="http://schemas.microsoft.com/office/drawing/2014/main" val="3234074593"/>
                    </a:ext>
                  </a:extLst>
                </a:gridCol>
                <a:gridCol w="1489745">
                  <a:extLst>
                    <a:ext uri="{9D8B030D-6E8A-4147-A177-3AD203B41FA5}">
                      <a16:colId xmlns:a16="http://schemas.microsoft.com/office/drawing/2014/main" val="3494571388"/>
                    </a:ext>
                  </a:extLst>
                </a:gridCol>
                <a:gridCol w="1279237">
                  <a:extLst>
                    <a:ext uri="{9D8B030D-6E8A-4147-A177-3AD203B41FA5}">
                      <a16:colId xmlns:a16="http://schemas.microsoft.com/office/drawing/2014/main" val="3112049130"/>
                    </a:ext>
                  </a:extLst>
                </a:gridCol>
                <a:gridCol w="1108053">
                  <a:extLst>
                    <a:ext uri="{9D8B030D-6E8A-4147-A177-3AD203B41FA5}">
                      <a16:colId xmlns:a16="http://schemas.microsoft.com/office/drawing/2014/main" val="998269382"/>
                    </a:ext>
                  </a:extLst>
                </a:gridCol>
                <a:gridCol w="1450421">
                  <a:extLst>
                    <a:ext uri="{9D8B030D-6E8A-4147-A177-3AD203B41FA5}">
                      <a16:colId xmlns:a16="http://schemas.microsoft.com/office/drawing/2014/main" val="1449815797"/>
                    </a:ext>
                  </a:extLst>
                </a:gridCol>
                <a:gridCol w="1279237">
                  <a:extLst>
                    <a:ext uri="{9D8B030D-6E8A-4147-A177-3AD203B41FA5}">
                      <a16:colId xmlns:a16="http://schemas.microsoft.com/office/drawing/2014/main" val="3804055115"/>
                    </a:ext>
                  </a:extLst>
                </a:gridCol>
              </a:tblGrid>
              <a:tr h="486449">
                <a:tc>
                  <a:txBody>
                    <a:bodyPr/>
                    <a:lstStyle/>
                    <a:p>
                      <a:r>
                        <a:rPr lang="en-US" dirty="0"/>
                        <a:t>Source</a:t>
                      </a:r>
                    </a:p>
                  </a:txBody>
                  <a:tcPr/>
                </a:tc>
                <a:tc>
                  <a:txBody>
                    <a:bodyPr/>
                    <a:lstStyle/>
                    <a:p>
                      <a:r>
                        <a:rPr lang="en-US" dirty="0"/>
                        <a:t>Region</a:t>
                      </a:r>
                    </a:p>
                  </a:txBody>
                  <a:tcPr/>
                </a:tc>
                <a:tc>
                  <a:txBody>
                    <a:bodyPr/>
                    <a:lstStyle/>
                    <a:p>
                      <a:r>
                        <a:rPr lang="en-US" dirty="0"/>
                        <a:t>Sub</a:t>
                      </a:r>
                    </a:p>
                  </a:txBody>
                  <a:tcPr/>
                </a:tc>
                <a:tc>
                  <a:txBody>
                    <a:bodyPr/>
                    <a:lstStyle/>
                    <a:p>
                      <a:r>
                        <a:rPr lang="en-US" dirty="0" err="1"/>
                        <a:t>Dest</a:t>
                      </a:r>
                      <a:endParaRPr lang="en-US" dirty="0"/>
                    </a:p>
                  </a:txBody>
                  <a:tcPr/>
                </a:tc>
                <a:tc>
                  <a:txBody>
                    <a:bodyPr/>
                    <a:lstStyle/>
                    <a:p>
                      <a:r>
                        <a:rPr lang="en-US" dirty="0"/>
                        <a:t>Region</a:t>
                      </a:r>
                    </a:p>
                  </a:txBody>
                  <a:tcPr/>
                </a:tc>
                <a:tc>
                  <a:txBody>
                    <a:bodyPr/>
                    <a:lstStyle/>
                    <a:p>
                      <a:r>
                        <a:rPr lang="en-US" dirty="0"/>
                        <a:t>Sub</a:t>
                      </a:r>
                    </a:p>
                  </a:txBody>
                  <a:tcPr/>
                </a:tc>
                <a:tc>
                  <a:txBody>
                    <a:bodyPr/>
                    <a:lstStyle/>
                    <a:p>
                      <a:r>
                        <a:rPr lang="en-US" dirty="0"/>
                        <a:t>Avg GB/Min</a:t>
                      </a:r>
                    </a:p>
                  </a:txBody>
                  <a:tcPr/>
                </a:tc>
                <a:tc>
                  <a:txBody>
                    <a:bodyPr/>
                    <a:lstStyle/>
                    <a:p>
                      <a:r>
                        <a:rPr lang="en-US" dirty="0"/>
                        <a:t>PBD</a:t>
                      </a:r>
                    </a:p>
                  </a:txBody>
                  <a:tcPr/>
                </a:tc>
                <a:extLst>
                  <a:ext uri="{0D108BD9-81ED-4DB2-BD59-A6C34878D82A}">
                    <a16:rowId xmlns:a16="http://schemas.microsoft.com/office/drawing/2014/main" val="1345641303"/>
                  </a:ext>
                </a:extLst>
              </a:tr>
              <a:tr h="486449">
                <a:tc>
                  <a:txBody>
                    <a:bodyPr/>
                    <a:lstStyle/>
                    <a:p>
                      <a:r>
                        <a:rPr lang="en-US" dirty="0"/>
                        <a:t>Blob</a:t>
                      </a:r>
                    </a:p>
                  </a:txBody>
                  <a:tcPr/>
                </a:tc>
                <a:tc>
                  <a:txBody>
                    <a:bodyPr/>
                    <a:lstStyle/>
                    <a:p>
                      <a:r>
                        <a:rPr lang="en-US" dirty="0" err="1"/>
                        <a:t>EastUS</a:t>
                      </a:r>
                      <a:endParaRPr lang="en-US" dirty="0"/>
                    </a:p>
                  </a:txBody>
                  <a:tcPr/>
                </a:tc>
                <a:tc>
                  <a:txBody>
                    <a:bodyPr/>
                    <a:lstStyle/>
                    <a:p>
                      <a:r>
                        <a:rPr lang="en-US" dirty="0"/>
                        <a:t>A</a:t>
                      </a:r>
                    </a:p>
                  </a:txBody>
                  <a:tcPr/>
                </a:tc>
                <a:tc>
                  <a:txBody>
                    <a:bodyPr/>
                    <a:lstStyle/>
                    <a:p>
                      <a:r>
                        <a:rPr lang="en-US" dirty="0"/>
                        <a:t>Blob</a:t>
                      </a:r>
                    </a:p>
                  </a:txBody>
                  <a:tcPr/>
                </a:tc>
                <a:tc>
                  <a:txBody>
                    <a:bodyPr/>
                    <a:lstStyle/>
                    <a:p>
                      <a:r>
                        <a:rPr lang="en-US" dirty="0" err="1"/>
                        <a:t>EastUS</a:t>
                      </a:r>
                      <a:endParaRPr lang="en-US" dirty="0"/>
                    </a:p>
                  </a:txBody>
                  <a:tcPr/>
                </a:tc>
                <a:tc>
                  <a:txBody>
                    <a:bodyPr/>
                    <a:lstStyle/>
                    <a:p>
                      <a:r>
                        <a:rPr lang="en-US" dirty="0"/>
                        <a:t>A</a:t>
                      </a:r>
                    </a:p>
                  </a:txBody>
                  <a:tcPr/>
                </a:tc>
                <a:tc>
                  <a:txBody>
                    <a:bodyPr/>
                    <a:lstStyle/>
                    <a:p>
                      <a:r>
                        <a:rPr lang="en-US" dirty="0"/>
                        <a:t>291</a:t>
                      </a:r>
                    </a:p>
                  </a:txBody>
                  <a:tcPr/>
                </a:tc>
                <a:tc>
                  <a:txBody>
                    <a:bodyPr/>
                    <a:lstStyle/>
                    <a:p>
                      <a:r>
                        <a:rPr lang="en-US" dirty="0"/>
                        <a:t>2.50</a:t>
                      </a:r>
                    </a:p>
                  </a:txBody>
                  <a:tcPr/>
                </a:tc>
                <a:extLst>
                  <a:ext uri="{0D108BD9-81ED-4DB2-BD59-A6C34878D82A}">
                    <a16:rowId xmlns:a16="http://schemas.microsoft.com/office/drawing/2014/main" val="505918523"/>
                  </a:ext>
                </a:extLst>
              </a:tr>
              <a:tr h="486449">
                <a:tc>
                  <a:txBody>
                    <a:bodyPr/>
                    <a:lstStyle/>
                    <a:p>
                      <a:r>
                        <a:rPr lang="en-US" dirty="0"/>
                        <a:t>Blob</a:t>
                      </a:r>
                    </a:p>
                  </a:txBody>
                  <a:tcPr/>
                </a:tc>
                <a:tc>
                  <a:txBody>
                    <a:bodyPr/>
                    <a:lstStyle/>
                    <a:p>
                      <a:r>
                        <a:rPr lang="en-US" dirty="0" err="1"/>
                        <a:t>EastUS</a:t>
                      </a:r>
                      <a:endParaRPr lang="en-US" dirty="0"/>
                    </a:p>
                  </a:txBody>
                  <a:tcPr/>
                </a:tc>
                <a:tc>
                  <a:txBody>
                    <a:bodyPr/>
                    <a:lstStyle/>
                    <a:p>
                      <a:r>
                        <a:rPr lang="en-US" dirty="0"/>
                        <a:t>A</a:t>
                      </a:r>
                    </a:p>
                  </a:txBody>
                  <a:tcPr/>
                </a:tc>
                <a:tc>
                  <a:txBody>
                    <a:bodyPr/>
                    <a:lstStyle/>
                    <a:p>
                      <a:r>
                        <a:rPr lang="en-US" dirty="0"/>
                        <a:t>Blob</a:t>
                      </a:r>
                    </a:p>
                  </a:txBody>
                  <a:tcPr/>
                </a:tc>
                <a:tc>
                  <a:txBody>
                    <a:bodyPr/>
                    <a:lstStyle/>
                    <a:p>
                      <a:r>
                        <a:rPr lang="en-US" dirty="0" err="1"/>
                        <a:t>EastUS</a:t>
                      </a:r>
                      <a:endParaRPr lang="en-US" dirty="0"/>
                    </a:p>
                  </a:txBody>
                  <a:tcPr/>
                </a:tc>
                <a:tc>
                  <a:txBody>
                    <a:bodyPr/>
                    <a:lstStyle/>
                    <a:p>
                      <a:r>
                        <a:rPr lang="en-US" dirty="0"/>
                        <a:t>B</a:t>
                      </a:r>
                    </a:p>
                  </a:txBody>
                  <a:tcPr/>
                </a:tc>
                <a:tc>
                  <a:txBody>
                    <a:bodyPr/>
                    <a:lstStyle/>
                    <a:p>
                      <a:r>
                        <a:rPr lang="en-US" dirty="0"/>
                        <a:t>176</a:t>
                      </a:r>
                    </a:p>
                  </a:txBody>
                  <a:tcPr/>
                </a:tc>
                <a:tc>
                  <a:txBody>
                    <a:bodyPr/>
                    <a:lstStyle/>
                    <a:p>
                      <a:r>
                        <a:rPr lang="en-US" dirty="0"/>
                        <a:t>4.13</a:t>
                      </a:r>
                    </a:p>
                  </a:txBody>
                  <a:tcPr/>
                </a:tc>
                <a:extLst>
                  <a:ext uri="{0D108BD9-81ED-4DB2-BD59-A6C34878D82A}">
                    <a16:rowId xmlns:a16="http://schemas.microsoft.com/office/drawing/2014/main" val="2532938948"/>
                  </a:ext>
                </a:extLst>
              </a:tr>
              <a:tr h="486449">
                <a:tc>
                  <a:txBody>
                    <a:bodyPr/>
                    <a:lstStyle/>
                    <a:p>
                      <a:r>
                        <a:rPr lang="en-US" dirty="0"/>
                        <a:t>File</a:t>
                      </a:r>
                    </a:p>
                  </a:txBody>
                  <a:tcPr/>
                </a:tc>
                <a:tc>
                  <a:txBody>
                    <a:bodyPr/>
                    <a:lstStyle/>
                    <a:p>
                      <a:r>
                        <a:rPr lang="en-US" dirty="0" err="1"/>
                        <a:t>EastUS</a:t>
                      </a:r>
                      <a:endParaRPr lang="en-US" dirty="0"/>
                    </a:p>
                  </a:txBody>
                  <a:tcPr/>
                </a:tc>
                <a:tc>
                  <a:txBody>
                    <a:bodyPr/>
                    <a:lstStyle/>
                    <a:p>
                      <a:r>
                        <a:rPr lang="en-US" dirty="0"/>
                        <a:t>A</a:t>
                      </a:r>
                    </a:p>
                  </a:txBody>
                  <a:tcPr/>
                </a:tc>
                <a:tc>
                  <a:txBody>
                    <a:bodyPr/>
                    <a:lstStyle/>
                    <a:p>
                      <a:r>
                        <a:rPr lang="en-US" dirty="0"/>
                        <a:t>Blob</a:t>
                      </a:r>
                    </a:p>
                  </a:txBody>
                  <a:tcPr/>
                </a:tc>
                <a:tc>
                  <a:txBody>
                    <a:bodyPr/>
                    <a:lstStyle/>
                    <a:p>
                      <a:r>
                        <a:rPr lang="en-US" dirty="0" err="1"/>
                        <a:t>EastUS</a:t>
                      </a:r>
                      <a:endParaRPr lang="en-US" dirty="0"/>
                    </a:p>
                  </a:txBody>
                  <a:tcPr/>
                </a:tc>
                <a:tc>
                  <a:txBody>
                    <a:bodyPr/>
                    <a:lstStyle/>
                    <a:p>
                      <a:r>
                        <a:rPr lang="en-US" dirty="0"/>
                        <a:t>A</a:t>
                      </a:r>
                    </a:p>
                  </a:txBody>
                  <a:tcPr/>
                </a:tc>
                <a:tc>
                  <a:txBody>
                    <a:bodyPr/>
                    <a:lstStyle/>
                    <a:p>
                      <a:r>
                        <a:rPr lang="en-US" dirty="0"/>
                        <a:t>130</a:t>
                      </a:r>
                    </a:p>
                  </a:txBody>
                  <a:tcPr/>
                </a:tc>
                <a:tc>
                  <a:txBody>
                    <a:bodyPr/>
                    <a:lstStyle/>
                    <a:p>
                      <a:r>
                        <a:rPr lang="en-US" dirty="0"/>
                        <a:t>5.60</a:t>
                      </a:r>
                    </a:p>
                  </a:txBody>
                  <a:tcPr/>
                </a:tc>
                <a:extLst>
                  <a:ext uri="{0D108BD9-81ED-4DB2-BD59-A6C34878D82A}">
                    <a16:rowId xmlns:a16="http://schemas.microsoft.com/office/drawing/2014/main" val="3784836366"/>
                  </a:ext>
                </a:extLst>
              </a:tr>
              <a:tr h="486449">
                <a:tc>
                  <a:txBody>
                    <a:bodyPr/>
                    <a:lstStyle/>
                    <a:p>
                      <a:r>
                        <a:rPr lang="en-US" dirty="0"/>
                        <a:t>File</a:t>
                      </a:r>
                    </a:p>
                  </a:txBody>
                  <a:tcPr/>
                </a:tc>
                <a:tc>
                  <a:txBody>
                    <a:bodyPr/>
                    <a:lstStyle/>
                    <a:p>
                      <a:r>
                        <a:rPr lang="en-US" dirty="0" err="1"/>
                        <a:t>EastUS</a:t>
                      </a:r>
                      <a:endParaRPr lang="en-US" dirty="0"/>
                    </a:p>
                  </a:txBody>
                  <a:tcPr/>
                </a:tc>
                <a:tc>
                  <a:txBody>
                    <a:bodyPr/>
                    <a:lstStyle/>
                    <a:p>
                      <a:r>
                        <a:rPr lang="en-US" dirty="0"/>
                        <a:t>A</a:t>
                      </a:r>
                    </a:p>
                  </a:txBody>
                  <a:tcPr/>
                </a:tc>
                <a:tc>
                  <a:txBody>
                    <a:bodyPr/>
                    <a:lstStyle/>
                    <a:p>
                      <a:r>
                        <a:rPr lang="en-US" dirty="0"/>
                        <a:t>File</a:t>
                      </a:r>
                    </a:p>
                  </a:txBody>
                  <a:tcPr/>
                </a:tc>
                <a:tc>
                  <a:txBody>
                    <a:bodyPr/>
                    <a:lstStyle/>
                    <a:p>
                      <a:r>
                        <a:rPr lang="en-US" dirty="0" err="1"/>
                        <a:t>EastUS</a:t>
                      </a:r>
                      <a:endParaRPr lang="en-US" dirty="0"/>
                    </a:p>
                  </a:txBody>
                  <a:tcPr/>
                </a:tc>
                <a:tc>
                  <a:txBody>
                    <a:bodyPr/>
                    <a:lstStyle/>
                    <a:p>
                      <a:r>
                        <a:rPr lang="en-US" dirty="0"/>
                        <a:t>A</a:t>
                      </a:r>
                    </a:p>
                  </a:txBody>
                  <a:tcPr/>
                </a:tc>
                <a:tc>
                  <a:txBody>
                    <a:bodyPr/>
                    <a:lstStyle/>
                    <a:p>
                      <a:r>
                        <a:rPr lang="en-US" dirty="0"/>
                        <a:t>29</a:t>
                      </a:r>
                    </a:p>
                  </a:txBody>
                  <a:tcPr/>
                </a:tc>
                <a:tc>
                  <a:txBody>
                    <a:bodyPr/>
                    <a:lstStyle/>
                    <a:p>
                      <a:r>
                        <a:rPr lang="en-US" dirty="0"/>
                        <a:t>25.14</a:t>
                      </a:r>
                    </a:p>
                  </a:txBody>
                  <a:tcPr/>
                </a:tc>
                <a:extLst>
                  <a:ext uri="{0D108BD9-81ED-4DB2-BD59-A6C34878D82A}">
                    <a16:rowId xmlns:a16="http://schemas.microsoft.com/office/drawing/2014/main" val="1283715959"/>
                  </a:ext>
                </a:extLst>
              </a:tr>
              <a:tr h="486449">
                <a:tc>
                  <a:txBody>
                    <a:bodyPr/>
                    <a:lstStyle/>
                    <a:p>
                      <a:r>
                        <a:rPr lang="en-US" dirty="0"/>
                        <a:t>Blob</a:t>
                      </a:r>
                    </a:p>
                  </a:txBody>
                  <a:tcPr/>
                </a:tc>
                <a:tc>
                  <a:txBody>
                    <a:bodyPr/>
                    <a:lstStyle/>
                    <a:p>
                      <a:r>
                        <a:rPr lang="en-US" dirty="0" err="1"/>
                        <a:t>EastUS</a:t>
                      </a:r>
                      <a:endParaRPr lang="en-US" dirty="0"/>
                    </a:p>
                  </a:txBody>
                  <a:tcPr/>
                </a:tc>
                <a:tc>
                  <a:txBody>
                    <a:bodyPr/>
                    <a:lstStyle/>
                    <a:p>
                      <a:r>
                        <a:rPr lang="en-US" dirty="0"/>
                        <a:t>A</a:t>
                      </a:r>
                    </a:p>
                  </a:txBody>
                  <a:tcPr/>
                </a:tc>
                <a:tc>
                  <a:txBody>
                    <a:bodyPr/>
                    <a:lstStyle/>
                    <a:p>
                      <a:r>
                        <a:rPr lang="en-US" dirty="0"/>
                        <a:t>Blob</a:t>
                      </a:r>
                    </a:p>
                  </a:txBody>
                  <a:tcPr/>
                </a:tc>
                <a:tc>
                  <a:txBody>
                    <a:bodyPr/>
                    <a:lstStyle/>
                    <a:p>
                      <a:r>
                        <a:rPr lang="en-US" dirty="0" err="1"/>
                        <a:t>WestUS</a:t>
                      </a:r>
                      <a:endParaRPr lang="en-US" dirty="0"/>
                    </a:p>
                  </a:txBody>
                  <a:tcPr/>
                </a:tc>
                <a:tc>
                  <a:txBody>
                    <a:bodyPr/>
                    <a:lstStyle/>
                    <a:p>
                      <a:r>
                        <a:rPr lang="en-US" dirty="0"/>
                        <a:t>A</a:t>
                      </a:r>
                    </a:p>
                  </a:txBody>
                  <a:tcPr/>
                </a:tc>
                <a:tc>
                  <a:txBody>
                    <a:bodyPr/>
                    <a:lstStyle/>
                    <a:p>
                      <a:r>
                        <a:rPr lang="en-US" dirty="0"/>
                        <a:t>7.16</a:t>
                      </a:r>
                    </a:p>
                  </a:txBody>
                  <a:tcPr/>
                </a:tc>
                <a:tc>
                  <a:txBody>
                    <a:bodyPr/>
                    <a:lstStyle/>
                    <a:p>
                      <a:r>
                        <a:rPr lang="en-US" dirty="0"/>
                        <a:t>79.24</a:t>
                      </a:r>
                    </a:p>
                  </a:txBody>
                  <a:tcPr/>
                </a:tc>
                <a:extLst>
                  <a:ext uri="{0D108BD9-81ED-4DB2-BD59-A6C34878D82A}">
                    <a16:rowId xmlns:a16="http://schemas.microsoft.com/office/drawing/2014/main" val="1177161777"/>
                  </a:ext>
                </a:extLst>
              </a:tr>
            </a:tbl>
          </a:graphicData>
        </a:graphic>
      </p:graphicFrame>
      <p:sp>
        <p:nvSpPr>
          <p:cNvPr id="7" name="TextBox 6">
            <a:extLst>
              <a:ext uri="{FF2B5EF4-FFF2-40B4-BE49-F238E27FC236}">
                <a16:creationId xmlns:a16="http://schemas.microsoft.com/office/drawing/2014/main" id="{BD485126-DC22-07FB-D8F9-8FEDB4EB44F4}"/>
              </a:ext>
            </a:extLst>
          </p:cNvPr>
          <p:cNvSpPr txBox="1"/>
          <p:nvPr/>
        </p:nvSpPr>
        <p:spPr>
          <a:xfrm>
            <a:off x="838200" y="5815845"/>
            <a:ext cx="9837886" cy="646331"/>
          </a:xfrm>
          <a:prstGeom prst="rect">
            <a:avLst/>
          </a:prstGeom>
          <a:noFill/>
        </p:spPr>
        <p:txBody>
          <a:bodyPr wrap="none" rtlCol="0">
            <a:spAutoFit/>
          </a:bodyPr>
          <a:lstStyle/>
          <a:p>
            <a:r>
              <a:rPr lang="en-US" dirty="0"/>
              <a:t>* Up to 8TB of data per test, further testing will be required for larger data sets and configurations.</a:t>
            </a:r>
          </a:p>
          <a:p>
            <a:r>
              <a:rPr lang="en-US" dirty="0"/>
              <a:t>** Multiple containers did not show significant drop off in throughput as opposed to a single container.</a:t>
            </a:r>
          </a:p>
        </p:txBody>
      </p:sp>
    </p:spTree>
    <p:extLst>
      <p:ext uri="{BB962C8B-B14F-4D97-AF65-F5344CB8AC3E}">
        <p14:creationId xmlns:p14="http://schemas.microsoft.com/office/powerpoint/2010/main" val="42533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7EA54-BBBB-5CF8-01F1-704E25605A24}"/>
              </a:ext>
            </a:extLst>
          </p:cNvPr>
          <p:cNvSpPr>
            <a:spLocks noGrp="1"/>
          </p:cNvSpPr>
          <p:nvPr>
            <p:ph type="title"/>
          </p:nvPr>
        </p:nvSpPr>
        <p:spPr/>
        <p:txBody>
          <a:bodyPr/>
          <a:lstStyle/>
          <a:p>
            <a:r>
              <a:rPr lang="en-US" dirty="0"/>
              <a:t>Summary Overview – ~1 PB</a:t>
            </a:r>
          </a:p>
        </p:txBody>
      </p:sp>
      <p:sp>
        <p:nvSpPr>
          <p:cNvPr id="3" name="Content Placeholder 2">
            <a:extLst>
              <a:ext uri="{FF2B5EF4-FFF2-40B4-BE49-F238E27FC236}">
                <a16:creationId xmlns:a16="http://schemas.microsoft.com/office/drawing/2014/main" id="{FD738B11-C92B-6653-5470-FD978D5C19F9}"/>
              </a:ext>
            </a:extLst>
          </p:cNvPr>
          <p:cNvSpPr>
            <a:spLocks noGrp="1"/>
          </p:cNvSpPr>
          <p:nvPr>
            <p:ph idx="1"/>
          </p:nvPr>
        </p:nvSpPr>
        <p:spPr/>
        <p:txBody>
          <a:bodyPr/>
          <a:lstStyle/>
          <a:p>
            <a:r>
              <a:rPr lang="en-US" dirty="0"/>
              <a:t>Using same sub/region storage accounts move ~1 PB data</a:t>
            </a:r>
          </a:p>
          <a:p>
            <a:pPr lvl="1"/>
            <a:r>
              <a:rPr lang="en-US" dirty="0"/>
              <a:t>Data consists of a single file 100.99GB in size moved over and over</a:t>
            </a:r>
          </a:p>
          <a:p>
            <a:pPr lvl="1"/>
            <a:r>
              <a:rPr lang="en-US" dirty="0"/>
              <a:t>10 ACI Containers each moving 1000 copies</a:t>
            </a:r>
          </a:p>
          <a:p>
            <a:pPr lvl="2"/>
            <a:r>
              <a:rPr lang="en-US" dirty="0"/>
              <a:t>Each container moving 1000*100.99*10 = 1,009,9000 GB == 986.23 TB (96.3% PB total)</a:t>
            </a:r>
          </a:p>
          <a:p>
            <a:r>
              <a:rPr lang="en-US" dirty="0"/>
              <a:t>Uses Standard and Premium SKU for Azure Blob Storage</a:t>
            </a:r>
          </a:p>
          <a:p>
            <a:endParaRPr lang="en-US" dirty="0"/>
          </a:p>
          <a:p>
            <a:endParaRPr lang="en-US" dirty="0"/>
          </a:p>
        </p:txBody>
      </p:sp>
      <p:graphicFrame>
        <p:nvGraphicFramePr>
          <p:cNvPr id="4" name="Table 4">
            <a:extLst>
              <a:ext uri="{FF2B5EF4-FFF2-40B4-BE49-F238E27FC236}">
                <a16:creationId xmlns:a16="http://schemas.microsoft.com/office/drawing/2014/main" id="{CF84C9F0-2E01-DE83-C5B9-3C1308BF1494}"/>
              </a:ext>
            </a:extLst>
          </p:cNvPr>
          <p:cNvGraphicFramePr>
            <a:graphicFrameLocks noGrp="1"/>
          </p:cNvGraphicFramePr>
          <p:nvPr>
            <p:extLst>
              <p:ext uri="{D42A27DB-BD31-4B8C-83A1-F6EECF244321}">
                <p14:modId xmlns:p14="http://schemas.microsoft.com/office/powerpoint/2010/main" val="1288482103"/>
              </p:ext>
            </p:extLst>
          </p:nvPr>
        </p:nvGraphicFramePr>
        <p:xfrm>
          <a:off x="914400" y="4001294"/>
          <a:ext cx="9652000" cy="2336647"/>
        </p:xfrm>
        <a:graphic>
          <a:graphicData uri="http://schemas.openxmlformats.org/drawingml/2006/table">
            <a:tbl>
              <a:tblPr firstRow="1" bandRow="1">
                <a:tableStyleId>{5C22544A-7EE6-4342-B048-85BDC9FD1C3A}</a:tableStyleId>
              </a:tblPr>
              <a:tblGrid>
                <a:gridCol w="1357745">
                  <a:extLst>
                    <a:ext uri="{9D8B030D-6E8A-4147-A177-3AD203B41FA5}">
                      <a16:colId xmlns:a16="http://schemas.microsoft.com/office/drawing/2014/main" val="2461930691"/>
                    </a:ext>
                  </a:extLst>
                </a:gridCol>
                <a:gridCol w="2272146">
                  <a:extLst>
                    <a:ext uri="{9D8B030D-6E8A-4147-A177-3AD203B41FA5}">
                      <a16:colId xmlns:a16="http://schemas.microsoft.com/office/drawing/2014/main" val="2664698737"/>
                    </a:ext>
                  </a:extLst>
                </a:gridCol>
                <a:gridCol w="1930400">
                  <a:extLst>
                    <a:ext uri="{9D8B030D-6E8A-4147-A177-3AD203B41FA5}">
                      <a16:colId xmlns:a16="http://schemas.microsoft.com/office/drawing/2014/main" val="2338609790"/>
                    </a:ext>
                  </a:extLst>
                </a:gridCol>
                <a:gridCol w="4091709">
                  <a:extLst>
                    <a:ext uri="{9D8B030D-6E8A-4147-A177-3AD203B41FA5}">
                      <a16:colId xmlns:a16="http://schemas.microsoft.com/office/drawing/2014/main" val="1860865184"/>
                    </a:ext>
                  </a:extLst>
                </a:gridCol>
              </a:tblGrid>
              <a:tr h="416407">
                <a:tc>
                  <a:txBody>
                    <a:bodyPr/>
                    <a:lstStyle/>
                    <a:p>
                      <a:r>
                        <a:rPr lang="en-US" dirty="0"/>
                        <a:t>SKU</a:t>
                      </a:r>
                    </a:p>
                  </a:txBody>
                  <a:tcPr/>
                </a:tc>
                <a:tc>
                  <a:txBody>
                    <a:bodyPr/>
                    <a:lstStyle/>
                    <a:p>
                      <a:r>
                        <a:rPr lang="en-US" dirty="0"/>
                        <a:t>Region</a:t>
                      </a:r>
                    </a:p>
                  </a:txBody>
                  <a:tcPr/>
                </a:tc>
                <a:tc>
                  <a:txBody>
                    <a:bodyPr/>
                    <a:lstStyle/>
                    <a:p>
                      <a:r>
                        <a:rPr lang="en-US" dirty="0"/>
                        <a:t>GB / Min</a:t>
                      </a:r>
                    </a:p>
                  </a:txBody>
                  <a:tcPr/>
                </a:tc>
                <a:tc>
                  <a:txBody>
                    <a:bodyPr/>
                    <a:lstStyle/>
                    <a:p>
                      <a:r>
                        <a:rPr lang="en-US" dirty="0"/>
                        <a:t>Total Time (Hours/Days)</a:t>
                      </a:r>
                    </a:p>
                  </a:txBody>
                  <a:tcPr/>
                </a:tc>
                <a:extLst>
                  <a:ext uri="{0D108BD9-81ED-4DB2-BD59-A6C34878D82A}">
                    <a16:rowId xmlns:a16="http://schemas.microsoft.com/office/drawing/2014/main" val="3317183942"/>
                  </a:ext>
                </a:extLst>
              </a:tr>
              <a:tr h="627363">
                <a:tc>
                  <a:txBody>
                    <a:bodyPr/>
                    <a:lstStyle/>
                    <a:p>
                      <a:r>
                        <a:rPr lang="en-US" dirty="0"/>
                        <a:t>Standard </a:t>
                      </a:r>
                    </a:p>
                    <a:p>
                      <a:r>
                        <a:rPr lang="en-US" dirty="0"/>
                        <a:t>(10 X 1000)</a:t>
                      </a:r>
                    </a:p>
                  </a:txBody>
                  <a:tcPr/>
                </a:tc>
                <a:tc>
                  <a:txBody>
                    <a:bodyPr/>
                    <a:lstStyle/>
                    <a:p>
                      <a:r>
                        <a:rPr lang="en-US" dirty="0"/>
                        <a:t>East US</a:t>
                      </a:r>
                    </a:p>
                  </a:txBody>
                  <a:tcPr/>
                </a:tc>
                <a:tc>
                  <a:txBody>
                    <a:bodyPr/>
                    <a:lstStyle/>
                    <a:p>
                      <a:r>
                        <a:rPr lang="en-US" dirty="0"/>
                        <a:t>Avg: 1.45 min/file</a:t>
                      </a:r>
                    </a:p>
                    <a:p>
                      <a:r>
                        <a:rPr lang="en-US" dirty="0"/>
                        <a:t>692.7 GB/Min</a:t>
                      </a:r>
                    </a:p>
                  </a:txBody>
                  <a:tcPr/>
                </a:tc>
                <a:tc>
                  <a:txBody>
                    <a:bodyPr/>
                    <a:lstStyle/>
                    <a:p>
                      <a:r>
                        <a:rPr lang="en-US" dirty="0"/>
                        <a:t>Avg: 1457.9/min = 24.29/hour</a:t>
                      </a:r>
                    </a:p>
                  </a:txBody>
                  <a:tcPr/>
                </a:tc>
                <a:extLst>
                  <a:ext uri="{0D108BD9-81ED-4DB2-BD59-A6C34878D82A}">
                    <a16:rowId xmlns:a16="http://schemas.microsoft.com/office/drawing/2014/main" val="2622936821"/>
                  </a:ext>
                </a:extLst>
              </a:tr>
              <a:tr h="627363">
                <a:tc>
                  <a:txBody>
                    <a:bodyPr/>
                    <a:lstStyle/>
                    <a:p>
                      <a:r>
                        <a:rPr lang="en-US" dirty="0"/>
                        <a:t>Standard </a:t>
                      </a:r>
                    </a:p>
                    <a:p>
                      <a:r>
                        <a:rPr lang="en-US" dirty="0"/>
                        <a:t>(4 X 2500)</a:t>
                      </a:r>
                    </a:p>
                  </a:txBody>
                  <a:tcPr/>
                </a:tc>
                <a:tc>
                  <a:txBody>
                    <a:bodyPr/>
                    <a:lstStyle/>
                    <a:p>
                      <a:r>
                        <a:rPr lang="en-US" dirty="0"/>
                        <a:t>East US</a:t>
                      </a:r>
                    </a:p>
                  </a:txBody>
                  <a:tcPr/>
                </a:tc>
                <a:tc>
                  <a:txBody>
                    <a:bodyPr/>
                    <a:lstStyle/>
                    <a:p>
                      <a:r>
                        <a:rPr lang="en-US" dirty="0"/>
                        <a:t>Avg: 2.78 min/file</a:t>
                      </a:r>
                    </a:p>
                    <a:p>
                      <a:r>
                        <a:rPr lang="en-US" dirty="0"/>
                        <a:t>281.13 GB/Min</a:t>
                      </a:r>
                    </a:p>
                  </a:txBody>
                  <a:tcPr/>
                </a:tc>
                <a:tc>
                  <a:txBody>
                    <a:bodyPr/>
                    <a:lstStyle/>
                    <a:p>
                      <a:r>
                        <a:rPr lang="en-US" dirty="0"/>
                        <a:t>Avg: 3592.25 = 59.87/hour</a:t>
                      </a:r>
                    </a:p>
                  </a:txBody>
                  <a:tcPr/>
                </a:tc>
                <a:extLst>
                  <a:ext uri="{0D108BD9-81ED-4DB2-BD59-A6C34878D82A}">
                    <a16:rowId xmlns:a16="http://schemas.microsoft.com/office/drawing/2014/main" val="3860218925"/>
                  </a:ext>
                </a:extLst>
              </a:tr>
              <a:tr h="627363">
                <a:tc>
                  <a:txBody>
                    <a:bodyPr/>
                    <a:lstStyle/>
                    <a:p>
                      <a:r>
                        <a:rPr lang="en-US" dirty="0"/>
                        <a:t>Premium </a:t>
                      </a:r>
                    </a:p>
                    <a:p>
                      <a:r>
                        <a:rPr lang="en-US" dirty="0"/>
                        <a:t>(10 X 1000)</a:t>
                      </a:r>
                    </a:p>
                  </a:txBody>
                  <a:tcPr/>
                </a:tc>
                <a:tc>
                  <a:txBody>
                    <a:bodyPr/>
                    <a:lstStyle/>
                    <a:p>
                      <a:r>
                        <a:rPr lang="en-US" dirty="0"/>
                        <a:t>East US</a:t>
                      </a:r>
                    </a:p>
                  </a:txBody>
                  <a:tcPr/>
                </a:tc>
                <a:tc>
                  <a:txBody>
                    <a:bodyPr/>
                    <a:lstStyle/>
                    <a:p>
                      <a:r>
                        <a:rPr lang="en-US" dirty="0"/>
                        <a:t>Avg: 3.18 min/file</a:t>
                      </a:r>
                    </a:p>
                    <a:p>
                      <a:r>
                        <a:rPr lang="en-US" dirty="0"/>
                        <a:t>317.373 GB/Min</a:t>
                      </a:r>
                    </a:p>
                  </a:txBody>
                  <a:tcPr/>
                </a:tc>
                <a:tc>
                  <a:txBody>
                    <a:bodyPr/>
                    <a:lstStyle/>
                    <a:p>
                      <a:r>
                        <a:rPr lang="en-US" dirty="0"/>
                        <a:t>Avg: 3182/Min = 53.04/hour</a:t>
                      </a:r>
                    </a:p>
                  </a:txBody>
                  <a:tcPr/>
                </a:tc>
                <a:extLst>
                  <a:ext uri="{0D108BD9-81ED-4DB2-BD59-A6C34878D82A}">
                    <a16:rowId xmlns:a16="http://schemas.microsoft.com/office/drawing/2014/main" val="1509345898"/>
                  </a:ext>
                </a:extLst>
              </a:tr>
            </a:tbl>
          </a:graphicData>
        </a:graphic>
      </p:graphicFrame>
    </p:spTree>
    <p:extLst>
      <p:ext uri="{BB962C8B-B14F-4D97-AF65-F5344CB8AC3E}">
        <p14:creationId xmlns:p14="http://schemas.microsoft.com/office/powerpoint/2010/main" val="1862202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B09FF-50F4-F50A-D141-2199ABD461F2}"/>
              </a:ext>
            </a:extLst>
          </p:cNvPr>
          <p:cNvSpPr>
            <a:spLocks noGrp="1"/>
          </p:cNvSpPr>
          <p:nvPr>
            <p:ph type="title"/>
          </p:nvPr>
        </p:nvSpPr>
        <p:spPr/>
        <p:txBody>
          <a:bodyPr/>
          <a:lstStyle/>
          <a:p>
            <a:r>
              <a:rPr lang="en-US" dirty="0"/>
              <a:t>Data Movement High Points	</a:t>
            </a:r>
          </a:p>
        </p:txBody>
      </p:sp>
      <p:sp>
        <p:nvSpPr>
          <p:cNvPr id="3" name="Content Placeholder 2">
            <a:extLst>
              <a:ext uri="{FF2B5EF4-FFF2-40B4-BE49-F238E27FC236}">
                <a16:creationId xmlns:a16="http://schemas.microsoft.com/office/drawing/2014/main" id="{067F9A4E-815F-5C21-AE16-E1051D53493B}"/>
              </a:ext>
            </a:extLst>
          </p:cNvPr>
          <p:cNvSpPr>
            <a:spLocks noGrp="1"/>
          </p:cNvSpPr>
          <p:nvPr>
            <p:ph idx="1"/>
          </p:nvPr>
        </p:nvSpPr>
        <p:spPr/>
        <p:txBody>
          <a:bodyPr>
            <a:normAutofit fontScale="92500" lnSpcReduction="10000"/>
          </a:bodyPr>
          <a:lstStyle/>
          <a:p>
            <a:r>
              <a:rPr lang="en-US" dirty="0"/>
              <a:t>Data is moved from its source location to a Blob Storage account owned by OSDU as part of the OSDU ingest pattern. Given that, we only need to look at file moves where the </a:t>
            </a:r>
            <a:r>
              <a:rPr lang="en-US" b="1" dirty="0"/>
              <a:t>destination </a:t>
            </a:r>
            <a:r>
              <a:rPr lang="en-US" dirty="0"/>
              <a:t>is Azure Blob Storage. </a:t>
            </a:r>
          </a:p>
          <a:p>
            <a:r>
              <a:rPr lang="en-US" dirty="0"/>
              <a:t>Blob Storage to Blob Storage in the same region is highly performant, and most effective where the source and destination accounts reside in the same subscription. </a:t>
            </a:r>
          </a:p>
          <a:p>
            <a:pPr lvl="1"/>
            <a:r>
              <a:rPr lang="en-US" dirty="0"/>
              <a:t>File Share to Blob Storage, within the same subscription and within the same region could be acceptable if the data to move isn’t larger than 100 TiB, the limit of a premium SKU storage account.</a:t>
            </a:r>
          </a:p>
          <a:p>
            <a:r>
              <a:rPr lang="en-US" dirty="0"/>
              <a:t>Cross region data movement should be avoided at all costs as it is the least performant, even when using the most performant underlying service (Azure Blob Storage). </a:t>
            </a:r>
          </a:p>
          <a:p>
            <a:endParaRPr lang="en-US" dirty="0"/>
          </a:p>
        </p:txBody>
      </p:sp>
    </p:spTree>
    <p:extLst>
      <p:ext uri="{BB962C8B-B14F-4D97-AF65-F5344CB8AC3E}">
        <p14:creationId xmlns:p14="http://schemas.microsoft.com/office/powerpoint/2010/main" val="4173646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2106C-F626-8345-3FCA-010DD38D6BA6}"/>
              </a:ext>
            </a:extLst>
          </p:cNvPr>
          <p:cNvSpPr>
            <a:spLocks noGrp="1"/>
          </p:cNvSpPr>
          <p:nvPr>
            <p:ph type="title"/>
          </p:nvPr>
        </p:nvSpPr>
        <p:spPr/>
        <p:txBody>
          <a:bodyPr/>
          <a:lstStyle/>
          <a:p>
            <a:r>
              <a:rPr lang="en-US" dirty="0"/>
              <a:t>Continuation of Investigation - External</a:t>
            </a:r>
          </a:p>
        </p:txBody>
      </p:sp>
      <p:sp>
        <p:nvSpPr>
          <p:cNvPr id="3" name="Content Placeholder 2">
            <a:extLst>
              <a:ext uri="{FF2B5EF4-FFF2-40B4-BE49-F238E27FC236}">
                <a16:creationId xmlns:a16="http://schemas.microsoft.com/office/drawing/2014/main" id="{FF617797-6E2D-458F-F826-E1739EE8D1D9}"/>
              </a:ext>
            </a:extLst>
          </p:cNvPr>
          <p:cNvSpPr>
            <a:spLocks noGrp="1"/>
          </p:cNvSpPr>
          <p:nvPr>
            <p:ph idx="1"/>
          </p:nvPr>
        </p:nvSpPr>
        <p:spPr/>
        <p:txBody>
          <a:bodyPr>
            <a:normAutofit lnSpcReduction="10000"/>
          </a:bodyPr>
          <a:lstStyle/>
          <a:p>
            <a:r>
              <a:rPr lang="en-US" dirty="0"/>
              <a:t>Data residing outside of Azure should first be ingested into Azure.</a:t>
            </a:r>
          </a:p>
          <a:p>
            <a:pPr lvl="1"/>
            <a:r>
              <a:rPr lang="en-US" dirty="0"/>
              <a:t>HTTP transfers will not suffice to move very large data sets into Azure due to time constraints.</a:t>
            </a:r>
          </a:p>
          <a:p>
            <a:pPr lvl="1"/>
            <a:r>
              <a:rPr lang="en-US" b="1" dirty="0" err="1"/>
              <a:t>azcopy</a:t>
            </a:r>
            <a:r>
              <a:rPr lang="en-US" dirty="0"/>
              <a:t> seems to be the most efficient tool at moving data around Azure. </a:t>
            </a:r>
          </a:p>
          <a:p>
            <a:pPr lvl="2"/>
            <a:r>
              <a:rPr lang="en-US" dirty="0"/>
              <a:t>A system with sufficiently large enough storage to try </a:t>
            </a:r>
            <a:r>
              <a:rPr lang="en-US" dirty="0" err="1"/>
              <a:t>azcopy</a:t>
            </a:r>
            <a:r>
              <a:rPr lang="en-US" dirty="0"/>
              <a:t> from a local source to Azure is not currently present.  </a:t>
            </a:r>
          </a:p>
          <a:p>
            <a:pPr lvl="1"/>
            <a:r>
              <a:rPr lang="en-US" dirty="0"/>
              <a:t>Azure </a:t>
            </a:r>
            <a:r>
              <a:rPr lang="en-US" dirty="0" err="1"/>
              <a:t>DataBox</a:t>
            </a:r>
            <a:r>
              <a:rPr lang="en-US" dirty="0"/>
              <a:t> is an area to investigate with regards to mass data ingestion into the Azure Ecosystem.</a:t>
            </a:r>
          </a:p>
          <a:p>
            <a:pPr lvl="1"/>
            <a:r>
              <a:rPr lang="en-US" dirty="0"/>
              <a:t>Storage team asking “how” the data is stored off site. Their primary suggestions is to network it in (tapes/drives) at about 14 days/pb but network dependent. </a:t>
            </a:r>
          </a:p>
          <a:p>
            <a:pPr lvl="1"/>
            <a:r>
              <a:rPr lang="en-US" dirty="0"/>
              <a:t>Databox can only be ordered by sub owner where storage account is located to load into. Have to look into this on OSDU side if possible. </a:t>
            </a:r>
          </a:p>
        </p:txBody>
      </p:sp>
    </p:spTree>
    <p:extLst>
      <p:ext uri="{BB962C8B-B14F-4D97-AF65-F5344CB8AC3E}">
        <p14:creationId xmlns:p14="http://schemas.microsoft.com/office/powerpoint/2010/main" val="611675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2106C-F626-8345-3FCA-010DD38D6BA6}"/>
              </a:ext>
            </a:extLst>
          </p:cNvPr>
          <p:cNvSpPr>
            <a:spLocks noGrp="1"/>
          </p:cNvSpPr>
          <p:nvPr>
            <p:ph type="title"/>
          </p:nvPr>
        </p:nvSpPr>
        <p:spPr/>
        <p:txBody>
          <a:bodyPr/>
          <a:lstStyle/>
          <a:p>
            <a:r>
              <a:rPr lang="en-US" dirty="0"/>
              <a:t>Continuation of Investigation - OSDU</a:t>
            </a:r>
          </a:p>
        </p:txBody>
      </p:sp>
      <p:sp>
        <p:nvSpPr>
          <p:cNvPr id="3" name="Content Placeholder 2">
            <a:extLst>
              <a:ext uri="{FF2B5EF4-FFF2-40B4-BE49-F238E27FC236}">
                <a16:creationId xmlns:a16="http://schemas.microsoft.com/office/drawing/2014/main" id="{FF617797-6E2D-458F-F826-E1739EE8D1D9}"/>
              </a:ext>
            </a:extLst>
          </p:cNvPr>
          <p:cNvSpPr>
            <a:spLocks noGrp="1"/>
          </p:cNvSpPr>
          <p:nvPr>
            <p:ph idx="1"/>
          </p:nvPr>
        </p:nvSpPr>
        <p:spPr/>
        <p:txBody>
          <a:bodyPr>
            <a:normAutofit/>
          </a:bodyPr>
          <a:lstStyle/>
          <a:p>
            <a:r>
              <a:rPr lang="en-US" dirty="0"/>
              <a:t>What should a target time be to move 1PB of data into OSDU? </a:t>
            </a:r>
          </a:p>
          <a:p>
            <a:pPr lvl="1"/>
            <a:r>
              <a:rPr lang="en-US" dirty="0"/>
              <a:t>Investigate with OSDU team in regard to a BYOADS (Bring your own Azure Data Store)</a:t>
            </a:r>
          </a:p>
          <a:p>
            <a:pPr lvl="2"/>
            <a:r>
              <a:rPr lang="en-US" dirty="0"/>
              <a:t>Is this on a road map?</a:t>
            </a:r>
          </a:p>
          <a:p>
            <a:pPr lvl="2"/>
            <a:r>
              <a:rPr lang="en-US" dirty="0"/>
              <a:t>Is this feasible?</a:t>
            </a:r>
          </a:p>
          <a:p>
            <a:pPr lvl="2"/>
            <a:r>
              <a:rPr lang="en-US" dirty="0"/>
              <a:t>What sort of additional work, such as generating metadata/</a:t>
            </a:r>
            <a:r>
              <a:rPr lang="en-US" dirty="0" err="1"/>
              <a:t>acl’s</a:t>
            </a:r>
            <a:r>
              <a:rPr lang="en-US" dirty="0"/>
              <a:t>/etc. would be required if it was supported?</a:t>
            </a:r>
          </a:p>
          <a:p>
            <a:pPr lvl="1"/>
            <a:r>
              <a:rPr lang="en-US" dirty="0"/>
              <a:t>Assume we have to </a:t>
            </a:r>
            <a:r>
              <a:rPr lang="en-US" dirty="0" err="1"/>
              <a:t>azcopy</a:t>
            </a:r>
            <a:r>
              <a:rPr lang="en-US" dirty="0"/>
              <a:t> into OSDU. When a record is copied and metadata is then added (in some, presumably, automated form), how long until the record is available in elastic search?</a:t>
            </a:r>
          </a:p>
          <a:p>
            <a:pPr lvl="2"/>
            <a:r>
              <a:rPr lang="en-US" dirty="0"/>
              <a:t>How can it be automated? Customer feedback on ACL/Legal Tags/</a:t>
            </a:r>
            <a:r>
              <a:rPr lang="en-US" dirty="0" err="1"/>
              <a:t>etc</a:t>
            </a:r>
            <a:r>
              <a:rPr lang="en-US" dirty="0"/>
              <a:t>? </a:t>
            </a:r>
          </a:p>
        </p:txBody>
      </p:sp>
    </p:spTree>
    <p:extLst>
      <p:ext uri="{BB962C8B-B14F-4D97-AF65-F5344CB8AC3E}">
        <p14:creationId xmlns:p14="http://schemas.microsoft.com/office/powerpoint/2010/main" val="269793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0E128-E1A7-71B9-8CB8-A722018DB1CC}"/>
              </a:ext>
            </a:extLst>
          </p:cNvPr>
          <p:cNvSpPr>
            <a:spLocks noGrp="1"/>
          </p:cNvSpPr>
          <p:nvPr>
            <p:ph type="title"/>
          </p:nvPr>
        </p:nvSpPr>
        <p:spPr/>
        <p:txBody>
          <a:bodyPr/>
          <a:lstStyle/>
          <a:p>
            <a:r>
              <a:rPr lang="en-US" dirty="0"/>
              <a:t>High Level Data Movement Costs</a:t>
            </a:r>
          </a:p>
        </p:txBody>
      </p:sp>
      <p:sp>
        <p:nvSpPr>
          <p:cNvPr id="3" name="Content Placeholder 2">
            <a:extLst>
              <a:ext uri="{FF2B5EF4-FFF2-40B4-BE49-F238E27FC236}">
                <a16:creationId xmlns:a16="http://schemas.microsoft.com/office/drawing/2014/main" id="{1BB6F0DD-BF7E-B786-5199-B56D7C23B5A8}"/>
              </a:ext>
            </a:extLst>
          </p:cNvPr>
          <p:cNvSpPr>
            <a:spLocks noGrp="1"/>
          </p:cNvSpPr>
          <p:nvPr>
            <p:ph idx="1"/>
          </p:nvPr>
        </p:nvSpPr>
        <p:spPr/>
        <p:txBody>
          <a:bodyPr/>
          <a:lstStyle/>
          <a:p>
            <a:r>
              <a:rPr lang="en-US" dirty="0"/>
              <a:t>Taken on June 3 after starting 2 processes, each moving ~1pb data in same region. </a:t>
            </a:r>
          </a:p>
          <a:p>
            <a:endParaRPr lang="en-US" dirty="0"/>
          </a:p>
        </p:txBody>
      </p:sp>
      <p:pic>
        <p:nvPicPr>
          <p:cNvPr id="5" name="Picture 4">
            <a:extLst>
              <a:ext uri="{FF2B5EF4-FFF2-40B4-BE49-F238E27FC236}">
                <a16:creationId xmlns:a16="http://schemas.microsoft.com/office/drawing/2014/main" id="{4840CAE6-4E7F-09F2-F7BC-3087828B2F25}"/>
              </a:ext>
            </a:extLst>
          </p:cNvPr>
          <p:cNvPicPr>
            <a:picLocks noChangeAspect="1"/>
          </p:cNvPicPr>
          <p:nvPr/>
        </p:nvPicPr>
        <p:blipFill>
          <a:blip r:embed="rId2"/>
          <a:stretch>
            <a:fillRect/>
          </a:stretch>
        </p:blipFill>
        <p:spPr>
          <a:xfrm>
            <a:off x="3251199" y="2293038"/>
            <a:ext cx="7795491" cy="3628389"/>
          </a:xfrm>
          <a:prstGeom prst="rect">
            <a:avLst/>
          </a:prstGeom>
        </p:spPr>
      </p:pic>
    </p:spTree>
    <p:extLst>
      <p:ext uri="{BB962C8B-B14F-4D97-AF65-F5344CB8AC3E}">
        <p14:creationId xmlns:p14="http://schemas.microsoft.com/office/powerpoint/2010/main" val="2599950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5818</TotalTime>
  <Words>1646</Words>
  <Application>Microsoft Office PowerPoint</Application>
  <PresentationFormat>Widescreen</PresentationFormat>
  <Paragraphs>202</Paragraphs>
  <Slides>10</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Arial</vt:lpstr>
      <vt:lpstr>Calibri</vt:lpstr>
      <vt:lpstr>Calibri Light</vt:lpstr>
      <vt:lpstr>Consolas</vt:lpstr>
      <vt:lpstr>Segoe UI</vt:lpstr>
      <vt:lpstr>Office Theme</vt:lpstr>
      <vt:lpstr>Data Movement</vt:lpstr>
      <vt:lpstr>Problem Statement</vt:lpstr>
      <vt:lpstr>Methodology</vt:lpstr>
      <vt:lpstr>Summary Overview*</vt:lpstr>
      <vt:lpstr>Summary Overview – ~1 PB</vt:lpstr>
      <vt:lpstr>Data Movement High Points </vt:lpstr>
      <vt:lpstr>Continuation of Investigation - External</vt:lpstr>
      <vt:lpstr>Continuation of Investigation - OSDU</vt:lpstr>
      <vt:lpstr>High Level Data Movement Costs</vt:lpstr>
      <vt:lpstr>Summary Overview – ~1 PB Costs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Movement</dc:title>
  <dc:creator>Daniel Grecoe</dc:creator>
  <cp:lastModifiedBy>Daniel Grecoe</cp:lastModifiedBy>
  <cp:revision>23</cp:revision>
  <dcterms:created xsi:type="dcterms:W3CDTF">2022-05-31T12:35:25Z</dcterms:created>
  <dcterms:modified xsi:type="dcterms:W3CDTF">2022-06-07T01:19:21Z</dcterms:modified>
</cp:coreProperties>
</file>