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68421" autoAdjust="0"/>
  </p:normalViewPr>
  <p:slideViewPr>
    <p:cSldViewPr snapToGrid="0">
      <p:cViewPr varScale="1">
        <p:scale>
          <a:sx n="69" d="100"/>
          <a:sy n="69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1A923-F909-45A2-B399-A6A200795FA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E5067-ECE3-4094-BB97-624521C0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E5067-ECE3-4094-BB97-624521C078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E5067-ECE3-4094-BB97-624521C078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AZCOPY with Azure Data Lake https://docs.microsoft.com/en-us/azure/storage/blobs/data-lake-storage-known-issues</a:t>
            </a:r>
          </a:p>
          <a:p>
            <a:r>
              <a:rPr lang="en-US" dirty="0"/>
              <a:t>Have to test move/</a:t>
            </a:r>
            <a:r>
              <a:rPr lang="en-US" dirty="0" err="1"/>
              <a:t>azcopy</a:t>
            </a:r>
            <a:r>
              <a:rPr lang="en-US" dirty="0"/>
              <a:t> with data lake. </a:t>
            </a:r>
          </a:p>
          <a:p>
            <a:endParaRPr lang="en-US" dirty="0"/>
          </a:p>
          <a:p>
            <a:r>
              <a:rPr lang="en-US" dirty="0"/>
              <a:t>Blob Storage File Size Limit: 190.7TiB</a:t>
            </a:r>
          </a:p>
          <a:p>
            <a:r>
              <a:rPr lang="en-US" dirty="0"/>
              <a:t>https://docs.microsoft.com/en-us/rest/api/storageservices/Understanding-Block-Blobs--Append-Blobs--and-Page-Blobs?redirectedfrom=MSDN</a:t>
            </a:r>
          </a:p>
          <a:p>
            <a:endParaRPr lang="en-US" dirty="0"/>
          </a:p>
          <a:p>
            <a:r>
              <a:rPr lang="en-US" dirty="0"/>
              <a:t>Azure Storage File Share Limit: 100TiB</a:t>
            </a:r>
          </a:p>
          <a:p>
            <a:r>
              <a:rPr lang="en-US" dirty="0"/>
              <a:t>https://docs.microsoft.com/en-us/azure/storage/files/storage-files-scale-targets</a:t>
            </a:r>
          </a:p>
          <a:p>
            <a:endParaRPr lang="en-US" dirty="0"/>
          </a:p>
          <a:p>
            <a:r>
              <a:rPr lang="en-US" dirty="0"/>
              <a:t>Data Lake Gen 1:</a:t>
            </a:r>
          </a:p>
          <a:p>
            <a:r>
              <a:rPr lang="en-US" dirty="0"/>
              <a:t>https://azure.microsoft.com/en-us/solutions/data-lake/</a:t>
            </a:r>
          </a:p>
          <a:p>
            <a:endParaRPr lang="en-US" dirty="0"/>
          </a:p>
          <a:p>
            <a:r>
              <a:rPr lang="en-US" dirty="0"/>
              <a:t>Data Lake Gen 2:</a:t>
            </a:r>
          </a:p>
          <a:p>
            <a:r>
              <a:rPr lang="en-US" dirty="0"/>
              <a:t>https://azure.microsoft.com/en-us/services/storage/data-lake-storage/</a:t>
            </a:r>
          </a:p>
          <a:p>
            <a:endParaRPr lang="en-US" dirty="0"/>
          </a:p>
          <a:p>
            <a:r>
              <a:rPr lang="en-US" dirty="0"/>
              <a:t>Transferring Data (Data Lake Documentation): </a:t>
            </a:r>
          </a:p>
          <a:p>
            <a:r>
              <a:rPr lang="en-US" dirty="0"/>
              <a:t>https://docs.microsoft.com/en-us/azure/storage/blobs/data-lake-storage-introduction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E5067-ECE3-4094-BB97-624521C078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D471-4C0F-99BA-3501-56BBDE6AE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0B5D5-67D0-3D61-2965-F96D51DE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C4A5-5316-642F-07D8-825E1ED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7BD3-C613-F21C-6EE5-AF2904EB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14F8-E9D3-5A0E-E6DF-F09EFEE1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D6AE-71C2-9DE8-8533-17EFB20B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DB5EF-5107-0FDE-58A5-365E2428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A04F-05FE-7743-8F8C-40F1B25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056B-116A-701D-22A8-38BEDD08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2A08-20F9-8D86-913D-8F47F2CB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20B8C-8CE2-9AD8-9625-1A51B37A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B7959-47BA-5F09-E7E6-7B2D7249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AC9B-13FA-31D3-3353-EC2C50E2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5E89-DD21-76C7-0657-394D3D6E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A109-2C24-F4F5-9618-B811C7B6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EB2B-2742-62EA-7B2B-8919B2BB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6764-B541-1C60-9251-D9C863D3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4564-FF2F-7D07-7354-8D07491D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24AD-7E69-06EB-EDAB-AFB71382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E8FC-5C59-67E0-0B9B-ACC51A5A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F67C-D16E-3E19-8411-C6CDF2CB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1E92-06A2-67BA-57F3-E8C2EC19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E303-A63E-3834-1E00-EF1248E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EE71-F97A-5B13-986A-E84586D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6866-9ADB-1260-9722-B70304B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9BDA-BA77-5820-D839-B226F6FD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4A64-2CC8-7E55-5714-2B791F20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F084C-CF98-38A6-6F2D-79F5081D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7A518-E889-957B-D62E-BD58AC19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65299-2458-6B2B-675F-A34B7B2E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9CF72-78A7-CC5A-4B18-5AF8D80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E010-0ED8-FDAE-7CF0-81A05929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050A-9212-0E21-A2D2-CAC0F6A3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53C2E-26FF-9623-3B06-E74355D9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31E4F-466C-CA7C-3A70-A7378D1D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644D9-9C8D-2C95-8527-387836CC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35355-6C58-C5BB-7530-8753B424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E23F1-FF8A-27F0-6D2C-B89BB1C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C9FBF-2535-25D2-EB75-73932984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73F5-C9B0-99BF-9194-9CF63017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648BF-FB22-3B22-FFFB-EA179478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056D0-E158-8662-7316-7521408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386BA-0C88-D739-31C3-6BC79967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E8DC-24B5-1A22-9657-A315B6F0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607F2-2371-871C-A1B4-F8E87108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ACC3-2231-D548-F904-8FA21063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432-BE2A-1F38-5DB0-18A688B4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04B0-1795-011A-77E3-D6DFEB87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42C50-E119-C449-E8EB-F371DD406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7C57D-6376-9C77-6319-8E95835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15F96-E52B-F594-1216-3A3E65C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2B17-A86E-DB0A-6C6F-A21E503E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DB4F-5F2C-F3D6-EC0A-0DC37BF2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CCD56-238F-EB4E-C3FE-447691D73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2E8A-AD56-6B83-9893-E7173693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C29D-986D-699D-ABEE-46C539C2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3787-2C92-5B3A-CCBD-C70CDFA3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76860-9973-4460-B52D-CE645F6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3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9BC03-A698-B547-5F25-D1E50EB7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E6D8-F810-62AE-A39E-F845D3A9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D7CF-09F9-66B1-093A-CE453C24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839B-A770-41FB-B816-4F7C8CBB195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0EE9-C8D1-FFF9-9918-4D72894E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CA41-BA03-4E51-1C06-FCFC3B6CD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63FA-D0E7-4208-8846-C44BD0732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31E8-830C-20DF-163D-5D688166D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7465-09BB-96A1-3148-42C29E9E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Oddyssey</a:t>
            </a:r>
            <a:r>
              <a:rPr lang="en-US" dirty="0"/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165344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4680-B7B9-FB2F-A234-A2050E13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48FA-0870-82D9-C270-DEFCD04D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Sector customers have significant historical data stores required to be available in the OSDU system before it becomes a viable platform to switch to. </a:t>
            </a:r>
          </a:p>
          <a:p>
            <a:r>
              <a:rPr lang="en-US" dirty="0"/>
              <a:t>Historical data can be multiple petabytes in size.</a:t>
            </a:r>
          </a:p>
          <a:p>
            <a:pPr lvl="1"/>
            <a:r>
              <a:rPr lang="en-US" dirty="0"/>
              <a:t>Actual numbers have not been shared yet with regard to low, average, and high volumes of customer data.</a:t>
            </a:r>
          </a:p>
          <a:p>
            <a:r>
              <a:rPr lang="en-US" dirty="0"/>
              <a:t>Currently, all data must be ingested to the OSDU storage system. That system is backed by Azure Blob Storage making </a:t>
            </a:r>
            <a:r>
              <a:rPr lang="en-US" dirty="0" err="1"/>
              <a:t>azcopy</a:t>
            </a:r>
            <a:r>
              <a:rPr lang="en-US" dirty="0"/>
              <a:t> a viable tool for the actual data copy mechanism.</a:t>
            </a:r>
          </a:p>
        </p:txBody>
      </p:sp>
    </p:spTree>
    <p:extLst>
      <p:ext uri="{BB962C8B-B14F-4D97-AF65-F5344CB8AC3E}">
        <p14:creationId xmlns:p14="http://schemas.microsoft.com/office/powerpoint/2010/main" val="39823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684A-06B8-6391-5740-F4836025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A93C-583B-A9C6-DE08-5E495038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Azure File Share and Azure Blob Storage as source and destination accounts. </a:t>
            </a:r>
          </a:p>
          <a:p>
            <a:r>
              <a:rPr lang="en-US" dirty="0"/>
              <a:t>Mix the source and destination locations between Azure subscriptions and Azure regions.</a:t>
            </a:r>
          </a:p>
          <a:p>
            <a:r>
              <a:rPr lang="en-US" dirty="0"/>
              <a:t>Utilize </a:t>
            </a:r>
            <a:r>
              <a:rPr lang="en-US" dirty="0" err="1"/>
              <a:t>azcopy</a:t>
            </a:r>
            <a:r>
              <a:rPr lang="en-US" dirty="0"/>
              <a:t> to perform the data movement. </a:t>
            </a:r>
          </a:p>
          <a:p>
            <a:r>
              <a:rPr lang="en-US" dirty="0"/>
              <a:t>Move a pre-defined number of 101GB files utilizing several Azure Container Instances.</a:t>
            </a:r>
          </a:p>
          <a:p>
            <a:pPr lvl="1"/>
            <a:r>
              <a:rPr lang="en-US" dirty="0"/>
              <a:t>Average out the execution time between containers to find running time.</a:t>
            </a:r>
          </a:p>
          <a:p>
            <a:pPr lvl="1"/>
            <a:r>
              <a:rPr lang="en-US" dirty="0"/>
              <a:t>Divide GB moved by running time to get GB/Minute calculations</a:t>
            </a:r>
          </a:p>
          <a:p>
            <a:pPr lvl="1"/>
            <a:r>
              <a:rPr lang="en-US" dirty="0"/>
              <a:t>Calculate an estimate of how long the process would take to move a PB.</a:t>
            </a:r>
          </a:p>
        </p:txBody>
      </p:sp>
    </p:spTree>
    <p:extLst>
      <p:ext uri="{BB962C8B-B14F-4D97-AF65-F5344CB8AC3E}">
        <p14:creationId xmlns:p14="http://schemas.microsoft.com/office/powerpoint/2010/main" val="37822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92E2-4267-A1DE-ADB8-5C65863D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Overview*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7884-F71D-1340-9E8D-019CD203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Subscriptions (Sub): Two used delineated by A and B</a:t>
            </a:r>
          </a:p>
          <a:p>
            <a:r>
              <a:rPr lang="en-US" dirty="0"/>
              <a:t>Days to Petabyte (PBD) in whole days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672ACF-28AA-95FC-603F-5772DF508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27241"/>
              </p:ext>
            </p:extLst>
          </p:nvPr>
        </p:nvGraphicFramePr>
        <p:xfrm>
          <a:off x="914400" y="2872509"/>
          <a:ext cx="10233896" cy="291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37">
                  <a:extLst>
                    <a:ext uri="{9D8B030D-6E8A-4147-A177-3AD203B41FA5}">
                      <a16:colId xmlns:a16="http://schemas.microsoft.com/office/drawing/2014/main" val="1876336140"/>
                    </a:ext>
                  </a:extLst>
                </a:gridCol>
                <a:gridCol w="1279237">
                  <a:extLst>
                    <a:ext uri="{9D8B030D-6E8A-4147-A177-3AD203B41FA5}">
                      <a16:colId xmlns:a16="http://schemas.microsoft.com/office/drawing/2014/main" val="3812756134"/>
                    </a:ext>
                  </a:extLst>
                </a:gridCol>
                <a:gridCol w="1068729">
                  <a:extLst>
                    <a:ext uri="{9D8B030D-6E8A-4147-A177-3AD203B41FA5}">
                      <a16:colId xmlns:a16="http://schemas.microsoft.com/office/drawing/2014/main" val="3234074593"/>
                    </a:ext>
                  </a:extLst>
                </a:gridCol>
                <a:gridCol w="1489745">
                  <a:extLst>
                    <a:ext uri="{9D8B030D-6E8A-4147-A177-3AD203B41FA5}">
                      <a16:colId xmlns:a16="http://schemas.microsoft.com/office/drawing/2014/main" val="3494571388"/>
                    </a:ext>
                  </a:extLst>
                </a:gridCol>
                <a:gridCol w="1279237">
                  <a:extLst>
                    <a:ext uri="{9D8B030D-6E8A-4147-A177-3AD203B41FA5}">
                      <a16:colId xmlns:a16="http://schemas.microsoft.com/office/drawing/2014/main" val="3112049130"/>
                    </a:ext>
                  </a:extLst>
                </a:gridCol>
                <a:gridCol w="1108053">
                  <a:extLst>
                    <a:ext uri="{9D8B030D-6E8A-4147-A177-3AD203B41FA5}">
                      <a16:colId xmlns:a16="http://schemas.microsoft.com/office/drawing/2014/main" val="998269382"/>
                    </a:ext>
                  </a:extLst>
                </a:gridCol>
                <a:gridCol w="1450421">
                  <a:extLst>
                    <a:ext uri="{9D8B030D-6E8A-4147-A177-3AD203B41FA5}">
                      <a16:colId xmlns:a16="http://schemas.microsoft.com/office/drawing/2014/main" val="1449815797"/>
                    </a:ext>
                  </a:extLst>
                </a:gridCol>
                <a:gridCol w="1279237">
                  <a:extLst>
                    <a:ext uri="{9D8B030D-6E8A-4147-A177-3AD203B41FA5}">
                      <a16:colId xmlns:a16="http://schemas.microsoft.com/office/drawing/2014/main" val="3804055115"/>
                    </a:ext>
                  </a:extLst>
                </a:gridCol>
              </a:tblGrid>
              <a:tr h="486449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GB/Min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41303"/>
                  </a:ext>
                </a:extLst>
              </a:tr>
              <a:tr h="486449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18523"/>
                  </a:ext>
                </a:extLst>
              </a:tr>
              <a:tr h="486449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8948"/>
                  </a:ext>
                </a:extLst>
              </a:tr>
              <a:tr h="486449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836366"/>
                  </a:ext>
                </a:extLst>
              </a:tr>
              <a:tr h="486449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15959"/>
                  </a:ext>
                </a:extLst>
              </a:tr>
              <a:tr h="486449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WestUS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617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485126-DC22-07FB-D8F9-8FEDB4EB44F4}"/>
              </a:ext>
            </a:extLst>
          </p:cNvPr>
          <p:cNvSpPr txBox="1"/>
          <p:nvPr/>
        </p:nvSpPr>
        <p:spPr>
          <a:xfrm>
            <a:off x="838200" y="5815845"/>
            <a:ext cx="983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Up to 8TB of data per test, further testing will be required for larger data sets and configurations.</a:t>
            </a:r>
          </a:p>
          <a:p>
            <a:r>
              <a:rPr lang="en-US" dirty="0"/>
              <a:t>** Multiple containers did not show significant drop off in throughput as opposed to a single container.</a:t>
            </a:r>
          </a:p>
        </p:txBody>
      </p:sp>
    </p:spTree>
    <p:extLst>
      <p:ext uri="{BB962C8B-B14F-4D97-AF65-F5344CB8AC3E}">
        <p14:creationId xmlns:p14="http://schemas.microsoft.com/office/powerpoint/2010/main" val="4253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09FF-50F4-F50A-D141-2199ABD4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 High Points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9A4E-815F-5C21-AE16-E1051D53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moved from its source location to a Blob Storage account owned by OSDU as part of the OSDU ingest pattern. Given that, we only need to look at file moves where the </a:t>
            </a:r>
            <a:r>
              <a:rPr lang="en-US" b="1" dirty="0"/>
              <a:t>destination </a:t>
            </a:r>
            <a:r>
              <a:rPr lang="en-US" dirty="0"/>
              <a:t>is Azure Blob Storage. </a:t>
            </a:r>
          </a:p>
          <a:p>
            <a:r>
              <a:rPr lang="en-US" dirty="0"/>
              <a:t>Blob Storage to Blob Storage in the same region is highly performant, and most effective where the source and destination accounts reside in the same subscription. </a:t>
            </a:r>
          </a:p>
          <a:p>
            <a:pPr lvl="1"/>
            <a:r>
              <a:rPr lang="en-US" dirty="0"/>
              <a:t>File Share to Blob Storage, within the same subscription and within the same region could be acceptable if the data to move isn’t larger than 100 TiB, the limit of a premium SKU storage account.</a:t>
            </a:r>
          </a:p>
          <a:p>
            <a:r>
              <a:rPr lang="en-US" dirty="0"/>
              <a:t>Cross region data movement should be avoided at all costs as it is the least performant, even when using the most performant underlying service (Azure Blob Storage).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4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106C-F626-8345-3FCA-010DD38D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of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7797-6E2D-458F-F826-E1739EE8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residing outside of Azure should first be ingested into Azure.</a:t>
            </a:r>
          </a:p>
          <a:p>
            <a:pPr lvl="1"/>
            <a:r>
              <a:rPr lang="en-US" dirty="0"/>
              <a:t>HTTP transfers will not suffice to move very large data sets into Azure due to time constraints.</a:t>
            </a:r>
          </a:p>
          <a:p>
            <a:pPr lvl="1"/>
            <a:r>
              <a:rPr lang="en-US" b="1" dirty="0" err="1"/>
              <a:t>azcopy</a:t>
            </a:r>
            <a:r>
              <a:rPr lang="en-US" dirty="0"/>
              <a:t> seems to be the most efficient tool at moving data around Azure. </a:t>
            </a:r>
          </a:p>
          <a:p>
            <a:pPr lvl="2"/>
            <a:r>
              <a:rPr lang="en-US" dirty="0"/>
              <a:t>A system with sufficiently large enough storage to try </a:t>
            </a:r>
            <a:r>
              <a:rPr lang="en-US" dirty="0" err="1"/>
              <a:t>azcopy</a:t>
            </a:r>
            <a:r>
              <a:rPr lang="en-US" dirty="0"/>
              <a:t> from a local source to Azure is not currently present.  </a:t>
            </a:r>
          </a:p>
          <a:p>
            <a:pPr lvl="1"/>
            <a:r>
              <a:rPr lang="en-US" dirty="0"/>
              <a:t>Azure </a:t>
            </a:r>
            <a:r>
              <a:rPr lang="en-US" dirty="0" err="1"/>
              <a:t>DataBox</a:t>
            </a:r>
            <a:r>
              <a:rPr lang="en-US" dirty="0"/>
              <a:t> is an area to investigate with regards to mass data ingestion.</a:t>
            </a:r>
          </a:p>
          <a:p>
            <a:r>
              <a:rPr lang="en-US" dirty="0"/>
              <a:t>What should a target time be to move 1PB of data into OSDU? </a:t>
            </a:r>
          </a:p>
          <a:p>
            <a:pPr lvl="1"/>
            <a:r>
              <a:rPr lang="en-US" dirty="0"/>
              <a:t>Investigate with OSDU team in regard to a BYOADS (Bring your own Azure Data Store)</a:t>
            </a:r>
          </a:p>
          <a:p>
            <a:pPr lvl="2"/>
            <a:r>
              <a:rPr lang="en-US" dirty="0"/>
              <a:t>Is this on a road map?</a:t>
            </a:r>
          </a:p>
          <a:p>
            <a:pPr lvl="2"/>
            <a:r>
              <a:rPr lang="en-US" dirty="0"/>
              <a:t>Is this feasible?</a:t>
            </a:r>
          </a:p>
          <a:p>
            <a:pPr lvl="2"/>
            <a:r>
              <a:rPr lang="en-US" dirty="0"/>
              <a:t>What sort of additional work, such as generating metadata/</a:t>
            </a:r>
            <a:r>
              <a:rPr lang="en-US" dirty="0" err="1"/>
              <a:t>acl’s</a:t>
            </a:r>
            <a:r>
              <a:rPr lang="en-US" dirty="0"/>
              <a:t>/etc. would be required if it was supported?</a:t>
            </a:r>
          </a:p>
        </p:txBody>
      </p:sp>
    </p:spTree>
    <p:extLst>
      <p:ext uri="{BB962C8B-B14F-4D97-AF65-F5344CB8AC3E}">
        <p14:creationId xmlns:p14="http://schemas.microsoft.com/office/powerpoint/2010/main" val="61167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742</Words>
  <Application>Microsoft Office PowerPoint</Application>
  <PresentationFormat>Widescreen</PresentationFormat>
  <Paragraphs>104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Movement</vt:lpstr>
      <vt:lpstr>Problem Statement</vt:lpstr>
      <vt:lpstr>Methodology</vt:lpstr>
      <vt:lpstr>Summary Overview*</vt:lpstr>
      <vt:lpstr>Data Movement High Points </vt:lpstr>
      <vt:lpstr>Continuation of Investigation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Movement</dc:title>
  <dc:creator>Daniel Grecoe</dc:creator>
  <cp:lastModifiedBy>Daniel Grecoe</cp:lastModifiedBy>
  <cp:revision>8</cp:revision>
  <dcterms:created xsi:type="dcterms:W3CDTF">2022-05-31T12:35:25Z</dcterms:created>
  <dcterms:modified xsi:type="dcterms:W3CDTF">2022-05-31T21:43:47Z</dcterms:modified>
</cp:coreProperties>
</file>