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sldIdLst>
    <p:sldId id="256" r:id="rId3"/>
    <p:sldId id="1574" r:id="rId4"/>
    <p:sldId id="1627" r:id="rId5"/>
    <p:sldId id="1640" r:id="rId6"/>
    <p:sldId id="1639" r:id="rId7"/>
    <p:sldId id="1629" r:id="rId8"/>
    <p:sldId id="1642" r:id="rId9"/>
    <p:sldId id="1644" r:id="rId10"/>
    <p:sldId id="1643" r:id="rId11"/>
    <p:sldId id="1634" r:id="rId12"/>
    <p:sldId id="1646" r:id="rId13"/>
    <p:sldId id="1645" r:id="rId14"/>
    <p:sldId id="16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7" d="100"/>
          <a:sy n="97" d="100"/>
        </p:scale>
        <p:origin x="48"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49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8:35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49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97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562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561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908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908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908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9082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49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5856090" cy="1754326"/>
          </a:xfrm>
          <a:prstGeom prst="rect">
            <a:avLst/>
          </a:prstGeom>
          <a:noFill/>
        </p:spPr>
        <p:txBody>
          <a:bodyPr wrap="none" rtlCol="0">
            <a:spAutoFit/>
          </a:bodyPr>
          <a:lstStyle/>
          <a:p>
            <a:r>
              <a:rPr lang="en-US" sz="5400" b="1" dirty="0">
                <a:solidFill>
                  <a:schemeClr val="bg1">
                    <a:lumMod val="95000"/>
                  </a:schemeClr>
                </a:solidFill>
              </a:rPr>
              <a:t>Divide and Conquer</a:t>
            </a:r>
          </a:p>
          <a:p>
            <a:r>
              <a:rPr lang="en-US" sz="5400" b="1" dirty="0">
                <a:solidFill>
                  <a:schemeClr val="bg1">
                    <a:lumMod val="95000"/>
                  </a:schemeClr>
                </a:solidFill>
              </a:rPr>
              <a:t>Oregon Trail</a:t>
            </a:r>
          </a:p>
        </p:txBody>
      </p:sp>
    </p:spTree>
    <p:extLst>
      <p:ext uri="{BB962C8B-B14F-4D97-AF65-F5344CB8AC3E}">
        <p14:creationId xmlns:p14="http://schemas.microsoft.com/office/powerpoint/2010/main" val="329703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Write functions (action code)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Now that you’ve broken down your actions into smaller more defined problems you start writing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Start with common (sub) functions/actions</a:t>
            </a: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lang="en-US" sz="3000" dirty="0">
                <a:solidFill>
                  <a:prstClr val="white"/>
                </a:solidFill>
                <a:latin typeface="Calibri" panose="020F0502020204030204"/>
              </a:rPr>
              <a:t>Move on to main functions/actions (i.e. travel() rest(), </a:t>
            </a:r>
            <a:r>
              <a:rPr lang="en-US" sz="3000" dirty="0" err="1">
                <a:solidFill>
                  <a:prstClr val="white"/>
                </a:solidFill>
                <a:latin typeface="Calibri" panose="020F0502020204030204"/>
              </a:rPr>
              <a:t>etc</a:t>
            </a:r>
            <a:r>
              <a:rPr lang="en-US" sz="3000" dirty="0">
                <a:solidFill>
                  <a:prstClr val="white"/>
                </a:solidFill>
                <a:latin typeface="Calibri" panose="020F0502020204030204"/>
              </a:rPr>
              <a:t>)</a:t>
            </a:r>
          </a:p>
          <a:p>
            <a:pPr marL="457200" marR="0" lvl="0" indent="-457200" algn="l" defTabSz="914400" rtl="0" eaLnBrk="1" fontAlgn="auto" latinLnBrk="0" hangingPunct="1">
              <a:lnSpc>
                <a:spcPct val="100000"/>
              </a:lnSpc>
              <a:spcBef>
                <a:spcPts val="0"/>
              </a:spcBef>
              <a:spcAft>
                <a:spcPts val="0"/>
              </a:spcAft>
              <a:buClrTx/>
              <a:buSzTx/>
              <a:buFontTx/>
              <a:buChar char="-"/>
              <a:tabLst/>
              <a:defRPr/>
            </a:pP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3000" dirty="0">
                <a:solidFill>
                  <a:prstClr val="white"/>
                </a:solidFill>
                <a:latin typeface="Calibri" panose="020F0502020204030204"/>
              </a:rPr>
              <a:t>During this phase, it’s crucially important that you are testing each function/action as you go. You want to KNOW that they are working as expected. </a:t>
            </a:r>
          </a:p>
          <a:p>
            <a:pPr marR="0" lvl="0" algn="l" defTabSz="914400" rtl="0" eaLnBrk="1" fontAlgn="auto" latinLnBrk="0" hangingPunct="1">
              <a:lnSpc>
                <a:spcPct val="100000"/>
              </a:lnSpc>
              <a:spcBef>
                <a:spcPts val="0"/>
              </a:spcBef>
              <a:spcAft>
                <a:spcPts val="0"/>
              </a:spcAft>
              <a:buClrTx/>
              <a:buSzTx/>
              <a:tabLst/>
              <a:defRPr/>
            </a:pP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3000" dirty="0">
                <a:solidFill>
                  <a:prstClr val="white"/>
                </a:solidFill>
                <a:latin typeface="Calibri" panose="020F0502020204030204"/>
              </a:rPr>
              <a:t>This might also lead you to create smaller more defined tasks. </a:t>
            </a: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49525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Game Play	</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Now that you have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Broken down what data you need</a:t>
            </a: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lang="en-US" sz="3000" dirty="0">
                <a:solidFill>
                  <a:prstClr val="white"/>
                </a:solidFill>
                <a:latin typeface="Calibri" panose="020F0502020204030204"/>
              </a:rPr>
              <a:t>Functions and actions to perform the tasks that are required</a:t>
            </a: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Tested that the functions do what you expect</a:t>
            </a:r>
          </a:p>
          <a:p>
            <a:pPr marL="457200" marR="0" lvl="0" indent="-457200" algn="l" defTabSz="914400" rtl="0" eaLnBrk="1" fontAlgn="auto" latinLnBrk="0" hangingPunct="1">
              <a:lnSpc>
                <a:spcPct val="100000"/>
              </a:lnSpc>
              <a:spcBef>
                <a:spcPts val="0"/>
              </a:spcBef>
              <a:spcAft>
                <a:spcPts val="0"/>
              </a:spcAft>
              <a:buClrTx/>
              <a:buSzTx/>
              <a:buFontTx/>
              <a:buChar char="-"/>
              <a:tabLst/>
              <a:defRPr/>
            </a:pPr>
            <a:endParaRPr lang="en-US" sz="3000" dirty="0">
              <a:solidFill>
                <a:prstClr val="white"/>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This is the time you can turn your attention to writing the application loop </a:t>
            </a:r>
            <a:r>
              <a:rPr lang="en-US" sz="3000" dirty="0">
                <a:solidFill>
                  <a:prstClr val="white"/>
                </a:solidFill>
                <a:latin typeface="Calibri" panose="020F0502020204030204"/>
              </a:rPr>
              <a:t>where you get user input and perform actions based on that. </a:t>
            </a: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136534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Conclusion	</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Programming typically comes down to a Divide and Conquer technique where we take a larger problem and break it down into smaller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smaller problems, in many cases, can further be broken down to individual tasks.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Once it’s simplified enough, you can start the actual work of building your program by picking off each of the broken down problems to create the program (or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704007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What is Divide and Conquer?</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031873"/>
          </a:xfrm>
          <a:prstGeom prst="rect">
            <a:avLst/>
          </a:prstGeom>
          <a:noFill/>
        </p:spPr>
        <p:txBody>
          <a:bodyPr wrap="square" rtlCol="0">
            <a:spAutoFit/>
          </a:bodyPr>
          <a:lstStyle/>
          <a:p>
            <a:r>
              <a:rPr lang="en-US" sz="3200" dirty="0"/>
              <a:t>In computer science, </a:t>
            </a:r>
            <a:r>
              <a:rPr lang="en-US" sz="3200" b="1" dirty="0"/>
              <a:t>divide and conquer</a:t>
            </a:r>
            <a:r>
              <a:rPr lang="en-US" sz="3200" dirty="0"/>
              <a:t> is an algorithm that works by recursively breaking down a problem into two or more sub-problems until these become simple enough to be solved directly. (Keep breaking the problem into smaller problems)</a:t>
            </a:r>
          </a:p>
          <a:p>
            <a:endParaRPr lang="en-US" sz="3200" dirty="0"/>
          </a:p>
          <a:p>
            <a:r>
              <a:rPr lang="en-US" sz="3200" dirty="0"/>
              <a:t>The solutions to the sub-problems are then combined to give a solution to the original problem.</a:t>
            </a:r>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Example : Waking up for School</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1477328"/>
          </a:xfrm>
          <a:prstGeom prst="rect">
            <a:avLst/>
          </a:prstGeom>
          <a:noFill/>
        </p:spPr>
        <p:txBody>
          <a:bodyPr wrap="square" rtlCol="0">
            <a:spAutoFit/>
          </a:bodyPr>
          <a:lstStyle/>
          <a:p>
            <a:r>
              <a:rPr lang="en-US" sz="2400" dirty="0"/>
              <a:t>Even getting ready we internally use a Divide and Conquer technique for getting ready in the morning. All of the tasks can be overwhelming so we break them down! Now this list might not be exactly what you do, but…. </a:t>
            </a:r>
          </a:p>
          <a:p>
            <a:endParaRPr lang="en-US" b="1" cap="all" dirty="0"/>
          </a:p>
        </p:txBody>
      </p:sp>
      <p:sp>
        <p:nvSpPr>
          <p:cNvPr id="4" name="TextBox 3">
            <a:extLst>
              <a:ext uri="{FF2B5EF4-FFF2-40B4-BE49-F238E27FC236}">
                <a16:creationId xmlns:a16="http://schemas.microsoft.com/office/drawing/2014/main" id="{10D3902D-EE0E-4600-BB44-2FB3AE025CB6}"/>
              </a:ext>
            </a:extLst>
          </p:cNvPr>
          <p:cNvSpPr txBox="1"/>
          <p:nvPr/>
        </p:nvSpPr>
        <p:spPr>
          <a:xfrm>
            <a:off x="1016819" y="3134465"/>
            <a:ext cx="5031346" cy="2585323"/>
          </a:xfrm>
          <a:prstGeom prst="rect">
            <a:avLst/>
          </a:prstGeom>
          <a:noFill/>
        </p:spPr>
        <p:txBody>
          <a:bodyPr wrap="square" rtlCol="0">
            <a:spAutoFit/>
          </a:bodyPr>
          <a:lstStyle/>
          <a:p>
            <a:pPr marL="342900" indent="-342900">
              <a:buAutoNum type="arabicPeriod"/>
            </a:pPr>
            <a:r>
              <a:rPr lang="en-US" sz="2400" dirty="0"/>
              <a:t>Turn off alarm</a:t>
            </a:r>
          </a:p>
          <a:p>
            <a:pPr marL="342900" indent="-342900">
              <a:buAutoNum type="arabicPeriod"/>
            </a:pPr>
            <a:r>
              <a:rPr lang="en-US" sz="2400" dirty="0"/>
              <a:t>Eat breakfast</a:t>
            </a:r>
          </a:p>
          <a:p>
            <a:pPr lvl="1"/>
            <a:r>
              <a:rPr lang="en-US" sz="2400" dirty="0"/>
              <a:t>Make breakfast?</a:t>
            </a:r>
          </a:p>
          <a:p>
            <a:pPr marL="342900" indent="-342900">
              <a:buAutoNum type="arabicPeriod"/>
            </a:pPr>
            <a:r>
              <a:rPr lang="en-US" sz="2400" dirty="0"/>
              <a:t>Clean up</a:t>
            </a:r>
          </a:p>
          <a:p>
            <a:pPr lvl="1"/>
            <a:r>
              <a:rPr lang="en-US" sz="2400" dirty="0"/>
              <a:t>Take a shower</a:t>
            </a:r>
          </a:p>
          <a:p>
            <a:pPr lvl="1"/>
            <a:r>
              <a:rPr lang="en-US" sz="2400" dirty="0"/>
              <a:t>Brush teeth</a:t>
            </a:r>
          </a:p>
          <a:p>
            <a:endParaRPr lang="en-US" b="1" cap="all" dirty="0"/>
          </a:p>
        </p:txBody>
      </p:sp>
      <p:sp>
        <p:nvSpPr>
          <p:cNvPr id="5" name="TextBox 4">
            <a:extLst>
              <a:ext uri="{FF2B5EF4-FFF2-40B4-BE49-F238E27FC236}">
                <a16:creationId xmlns:a16="http://schemas.microsoft.com/office/drawing/2014/main" id="{8CB83E44-ADA3-4BFF-8622-45E666E9C95C}"/>
              </a:ext>
            </a:extLst>
          </p:cNvPr>
          <p:cNvSpPr txBox="1"/>
          <p:nvPr/>
        </p:nvSpPr>
        <p:spPr>
          <a:xfrm>
            <a:off x="5836277" y="3134465"/>
            <a:ext cx="5031346" cy="2492990"/>
          </a:xfrm>
          <a:prstGeom prst="rect">
            <a:avLst/>
          </a:prstGeom>
          <a:noFill/>
        </p:spPr>
        <p:txBody>
          <a:bodyPr wrap="square" rtlCol="0">
            <a:spAutoFit/>
          </a:bodyPr>
          <a:lstStyle/>
          <a:p>
            <a:r>
              <a:rPr lang="en-US" sz="2400" dirty="0"/>
              <a:t>4. Change clothes</a:t>
            </a:r>
          </a:p>
          <a:p>
            <a:r>
              <a:rPr lang="en-US" sz="2400" dirty="0"/>
              <a:t>5. Make lunch</a:t>
            </a:r>
          </a:p>
          <a:p>
            <a:r>
              <a:rPr lang="en-US" sz="2400" dirty="0"/>
              <a:t>        Or lunch money?</a:t>
            </a:r>
          </a:p>
          <a:p>
            <a:r>
              <a:rPr lang="en-US" sz="2400" dirty="0"/>
              <a:t>6. Load backpack</a:t>
            </a:r>
          </a:p>
          <a:p>
            <a:r>
              <a:rPr lang="en-US" sz="2400" dirty="0"/>
              <a:t>7. Leave house</a:t>
            </a:r>
          </a:p>
          <a:p>
            <a:endParaRPr lang="en-US" dirty="0"/>
          </a:p>
          <a:p>
            <a:endParaRPr lang="en-US" b="1" cap="all" dirty="0"/>
          </a:p>
        </p:txBody>
      </p:sp>
    </p:spTree>
    <p:extLst>
      <p:ext uri="{BB962C8B-B14F-4D97-AF65-F5344CB8AC3E}">
        <p14:creationId xmlns:p14="http://schemas.microsoft.com/office/powerpoint/2010/main" val="316821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Oregon Trail Rules</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5293757"/>
          </a:xfrm>
          <a:prstGeom prst="rect">
            <a:avLst/>
          </a:prstGeom>
          <a:noFill/>
        </p:spPr>
        <p:txBody>
          <a:bodyPr wrap="square" rtlCol="0">
            <a:spAutoFit/>
          </a:bodyPr>
          <a:lstStyle/>
          <a:p>
            <a:pPr algn="l"/>
            <a:r>
              <a:rPr lang="en-US" sz="2000" b="1" i="0" dirty="0">
                <a:effectLst/>
                <a:latin typeface="-apple-system"/>
              </a:rPr>
              <a:t>Behavior</a:t>
            </a:r>
          </a:p>
          <a:p>
            <a:pPr algn="l">
              <a:buFont typeface="Arial" panose="020B0604020202020204" pitchFamily="34" charset="0"/>
              <a:buChar char="•"/>
            </a:pPr>
            <a:r>
              <a:rPr lang="en-US" sz="2000" b="0" i="0" dirty="0">
                <a:effectLst/>
                <a:latin typeface="-apple-system"/>
              </a:rPr>
              <a:t>Player starts in NYC on 03/01 with 2,000 miles to go, 500lbs of food, and 5 health.</a:t>
            </a:r>
          </a:p>
          <a:p>
            <a:pPr algn="l">
              <a:buFont typeface="Arial" panose="020B0604020202020204" pitchFamily="34" charset="0"/>
              <a:buChar char="•"/>
            </a:pPr>
            <a:r>
              <a:rPr lang="en-US" sz="2000" b="0" i="0" dirty="0">
                <a:effectLst/>
                <a:latin typeface="-apple-system"/>
              </a:rPr>
              <a:t>The player must get to Oregon by 12/31</a:t>
            </a:r>
          </a:p>
          <a:p>
            <a:pPr algn="l">
              <a:buFont typeface="Arial" panose="020B0604020202020204" pitchFamily="34" charset="0"/>
              <a:buChar char="•"/>
            </a:pPr>
            <a:r>
              <a:rPr lang="en-US" sz="2000" b="0" i="0" dirty="0">
                <a:effectLst/>
                <a:latin typeface="-apple-system"/>
              </a:rPr>
              <a:t>At the beginning of the game, user is asked their name.</a:t>
            </a:r>
          </a:p>
          <a:p>
            <a:pPr algn="l">
              <a:buFont typeface="Arial" panose="020B0604020202020204" pitchFamily="34" charset="0"/>
              <a:buChar char="•"/>
            </a:pPr>
            <a:r>
              <a:rPr lang="en-US" sz="2000" b="0" i="0" dirty="0">
                <a:effectLst/>
                <a:latin typeface="-apple-system"/>
              </a:rPr>
              <a:t>Each turn, the player is asked what action they choose, where the player can type in the following: travel, rest, hunt, status, help, quit</a:t>
            </a:r>
          </a:p>
          <a:p>
            <a:pPr algn="l">
              <a:buFont typeface="Arial" panose="020B0604020202020204" pitchFamily="34" charset="0"/>
              <a:buChar char="•"/>
            </a:pPr>
            <a:r>
              <a:rPr lang="en-US" sz="2000" b="0" i="0" dirty="0">
                <a:effectLst/>
                <a:latin typeface="-apple-system"/>
              </a:rPr>
              <a:t>Every day that passes, there should be a 5% chance that the player loses 1 health.</a:t>
            </a:r>
          </a:p>
          <a:p>
            <a:pPr algn="l">
              <a:buFont typeface="Arial" panose="020B0604020202020204" pitchFamily="34" charset="0"/>
              <a:buChar char="•"/>
            </a:pPr>
            <a:r>
              <a:rPr lang="en-US" sz="2000" b="0" i="0" dirty="0">
                <a:effectLst/>
                <a:latin typeface="-apple-system"/>
              </a:rPr>
              <a:t>The player eats 5lbs of food a day.</a:t>
            </a:r>
          </a:p>
          <a:p>
            <a:pPr algn="l">
              <a:buFont typeface="Arial" panose="020B0604020202020204" pitchFamily="34" charset="0"/>
              <a:buChar char="•"/>
            </a:pPr>
            <a:r>
              <a:rPr lang="en-US" sz="2000" b="0" i="0" dirty="0">
                <a:effectLst/>
                <a:latin typeface="-apple-system"/>
              </a:rPr>
              <a:t>Commands program accepts</a:t>
            </a:r>
          </a:p>
          <a:p>
            <a:pPr marL="742950" lvl="1" indent="-285750" algn="l">
              <a:buFont typeface="Arial" panose="020B0604020202020204" pitchFamily="34" charset="0"/>
              <a:buChar char="•"/>
            </a:pPr>
            <a:r>
              <a:rPr lang="en-US" sz="2000" b="0" i="0" dirty="0">
                <a:effectLst/>
                <a:latin typeface="-apple-system"/>
              </a:rPr>
              <a:t>travel: moves you randomly between 30-60 miles and takes 3-7 days (random).</a:t>
            </a:r>
          </a:p>
          <a:p>
            <a:pPr marL="742950" lvl="1" indent="-285750" algn="l">
              <a:buFont typeface="Arial" panose="020B0604020202020204" pitchFamily="34" charset="0"/>
              <a:buChar char="•"/>
            </a:pPr>
            <a:r>
              <a:rPr lang="en-US" sz="2000" b="0" i="0" dirty="0">
                <a:effectLst/>
                <a:latin typeface="-apple-system"/>
              </a:rPr>
              <a:t>rest: increases health 1 level (up to 5 maximum) and takes 2-5 days (random).</a:t>
            </a:r>
          </a:p>
          <a:p>
            <a:pPr marL="742950" lvl="1" indent="-285750" algn="l">
              <a:buFont typeface="Arial" panose="020B0604020202020204" pitchFamily="34" charset="0"/>
              <a:buChar char="•"/>
            </a:pPr>
            <a:r>
              <a:rPr lang="en-US" sz="2000" b="0" i="0" dirty="0">
                <a:effectLst/>
                <a:latin typeface="-apple-system"/>
              </a:rPr>
              <a:t>hunt: adds 100 </a:t>
            </a:r>
            <a:r>
              <a:rPr lang="en-US" sz="2000" b="0" i="0" dirty="0" err="1">
                <a:effectLst/>
                <a:latin typeface="-apple-system"/>
              </a:rPr>
              <a:t>lbs</a:t>
            </a:r>
            <a:r>
              <a:rPr lang="en-US" sz="2000" b="0" i="0" dirty="0">
                <a:effectLst/>
                <a:latin typeface="-apple-system"/>
              </a:rPr>
              <a:t> of food and takes 2-5 days (random).</a:t>
            </a:r>
          </a:p>
          <a:p>
            <a:pPr marL="742950" lvl="1" indent="-285750" algn="l">
              <a:buFont typeface="Arial" panose="020B0604020202020204" pitchFamily="34" charset="0"/>
              <a:buChar char="•"/>
            </a:pPr>
            <a:r>
              <a:rPr lang="en-US" sz="2000" b="0" i="0" dirty="0">
                <a:effectLst/>
                <a:latin typeface="-apple-system"/>
              </a:rPr>
              <a:t>status: lists food, health, distance traveled, and day.</a:t>
            </a:r>
          </a:p>
          <a:p>
            <a:pPr marL="742950" lvl="1" indent="-285750" algn="l">
              <a:buFont typeface="Arial" panose="020B0604020202020204" pitchFamily="34" charset="0"/>
              <a:buChar char="•"/>
            </a:pPr>
            <a:r>
              <a:rPr lang="en-US" sz="2000" b="0" i="0" dirty="0">
                <a:effectLst/>
                <a:latin typeface="-apple-system"/>
              </a:rPr>
              <a:t>help: lists all the commands.</a:t>
            </a:r>
          </a:p>
          <a:p>
            <a:pPr marL="742950" lvl="1" indent="-285750" algn="l">
              <a:buFont typeface="Arial" panose="020B0604020202020204" pitchFamily="34" charset="0"/>
              <a:buChar char="•"/>
            </a:pPr>
            <a:r>
              <a:rPr lang="en-US" sz="2000" b="0" i="0" dirty="0">
                <a:effectLst/>
                <a:latin typeface="-apple-system"/>
              </a:rPr>
              <a:t>quit: will end the game.</a:t>
            </a:r>
          </a:p>
          <a:p>
            <a:pPr marL="742950" lvl="1" indent="-285750" algn="l">
              <a:buFont typeface="Arial" panose="020B0604020202020204" pitchFamily="34" charset="0"/>
              <a:buChar char="•"/>
            </a:pPr>
            <a:r>
              <a:rPr lang="en-US" sz="2000" b="0" i="0" dirty="0">
                <a:effectLst/>
                <a:latin typeface="-apple-system"/>
              </a:rPr>
              <a:t>Any unknown command defaults to help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8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Break it Down</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3970318"/>
          </a:xfrm>
          <a:prstGeom prst="rect">
            <a:avLst/>
          </a:prstGeom>
          <a:noFill/>
        </p:spPr>
        <p:txBody>
          <a:bodyPr wrap="square" rtlCol="0">
            <a:spAutoFit/>
          </a:bodyPr>
          <a:lstStyle/>
          <a:p>
            <a:pPr marL="742950" marR="0" lvl="0" indent="-742950" algn="l" defTabSz="914400" rtl="0" eaLnBrk="1" fontAlgn="auto" latinLnBrk="0" hangingPunct="1">
              <a:lnSpc>
                <a:spcPct val="100000"/>
              </a:lnSpc>
              <a:spcBef>
                <a:spcPts val="0"/>
              </a:spcBef>
              <a:spcAft>
                <a:spcPts val="0"/>
              </a:spcAft>
              <a:buClrTx/>
              <a:buSzTx/>
              <a:buFontTx/>
              <a:buAutoNum type="arabicPeriod"/>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What types of information do you need to maintain in your program?</a:t>
            </a:r>
          </a:p>
          <a:p>
            <a:pPr marL="1200150" lvl="1" indent="-742950">
              <a:buFont typeface="Arial" panose="020B0604020202020204" pitchFamily="34" charset="0"/>
              <a:buChar char="•"/>
              <a:defRPr/>
            </a:pPr>
            <a:r>
              <a:rPr lang="en-US" sz="3600" dirty="0">
                <a:solidFill>
                  <a:prstClr val="white"/>
                </a:solidFill>
                <a:latin typeface="Calibri" panose="020F0502020204030204"/>
              </a:rPr>
              <a:t>What types of data are they?</a:t>
            </a:r>
          </a:p>
          <a:p>
            <a:pPr marL="1200150" lvl="1" indent="-742950">
              <a:buFont typeface="Arial" panose="020B0604020202020204" pitchFamily="34" charset="0"/>
              <a:buChar char="•"/>
              <a:defRPr/>
            </a:pPr>
            <a:r>
              <a:rPr lang="en-US" sz="3600" dirty="0">
                <a:solidFill>
                  <a:prstClr val="white"/>
                </a:solidFill>
                <a:latin typeface="Calibri" panose="020F0502020204030204"/>
              </a:rPr>
              <a:t>What are the defaults?</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742950" marR="0" lvl="0" indent="-742950" algn="l" defTabSz="914400" rtl="0" eaLnBrk="1" fontAlgn="auto" latinLnBrk="0" hangingPunct="1">
              <a:lnSpc>
                <a:spcPct val="100000"/>
              </a:lnSpc>
              <a:spcBef>
                <a:spcPts val="0"/>
              </a:spcBef>
              <a:spcAft>
                <a:spcPts val="0"/>
              </a:spcAft>
              <a:buClrTx/>
              <a:buSzTx/>
              <a:buFontTx/>
              <a:buAutoNum type="arabicPeriod"/>
              <a:tabLst/>
              <a:defRPr/>
            </a:pPr>
            <a:r>
              <a:rPr lang="en-US" sz="3600" dirty="0">
                <a:solidFill>
                  <a:prstClr val="white"/>
                </a:solidFill>
                <a:latin typeface="Calibri" panose="020F0502020204030204"/>
              </a:rPr>
              <a:t>What types of actions do you need to track?</a:t>
            </a:r>
          </a:p>
          <a:p>
            <a:pPr marL="1200150" lvl="1" indent="-742950">
              <a:buFont typeface="Arial" panose="020B0604020202020204" pitchFamily="34" charset="0"/>
              <a:buChar char="•"/>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Determine specific actions you have to code.</a:t>
            </a:r>
          </a:p>
          <a:p>
            <a:pPr marL="1200150" lvl="1" indent="-742950">
              <a:buFont typeface="Arial" panose="020B0604020202020204" pitchFamily="34" charset="0"/>
              <a:buChar char="•"/>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Can they be organized as functions?</a:t>
            </a:r>
          </a:p>
        </p:txBody>
      </p:sp>
    </p:spTree>
    <p:extLst>
      <p:ext uri="{BB962C8B-B14F-4D97-AF65-F5344CB8AC3E}">
        <p14:creationId xmlns:p14="http://schemas.microsoft.com/office/powerpoint/2010/main" val="38022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Data Needed</a:t>
            </a:r>
          </a:p>
        </p:txBody>
      </p:sp>
      <p:sp>
        <p:nvSpPr>
          <p:cNvPr id="6" name="TextBox 5">
            <a:extLst>
              <a:ext uri="{FF2B5EF4-FFF2-40B4-BE49-F238E27FC236}">
                <a16:creationId xmlns:a16="http://schemas.microsoft.com/office/drawing/2014/main" id="{7868BA2F-18C9-4CD3-96D8-0FA2E4B1F92B}"/>
              </a:ext>
            </a:extLst>
          </p:cNvPr>
          <p:cNvSpPr txBox="1"/>
          <p:nvPr/>
        </p:nvSpPr>
        <p:spPr>
          <a:xfrm>
            <a:off x="668322" y="1180320"/>
            <a:ext cx="10550556" cy="6740307"/>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Player Name - String</a:t>
            </a:r>
          </a:p>
          <a:p>
            <a:pPr marL="914400" lvl="1" indent="-457200">
              <a:buFontTx/>
              <a:buChar char="-"/>
              <a:defRPr/>
            </a:pPr>
            <a:r>
              <a:rPr lang="en-US" sz="2800" dirty="0">
                <a:solidFill>
                  <a:prstClr val="white"/>
                </a:solidFill>
                <a:latin typeface="Calibri" panose="020F0502020204030204"/>
              </a:rPr>
              <a:t>Game specific</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Dates – 2 Integers – Month/Day</a:t>
            </a:r>
          </a:p>
          <a:p>
            <a:pPr marL="914400" lvl="1" indent="-457200">
              <a:buFontTx/>
              <a:buChar char="-"/>
              <a:defRPr/>
            </a:pPr>
            <a:r>
              <a:rPr lang="en-US" sz="2800" dirty="0">
                <a:solidFill>
                  <a:prstClr val="white"/>
                </a:solidFill>
                <a:latin typeface="Calibri" panose="020F0502020204030204"/>
              </a:rPr>
              <a:t>What day does it start? </a:t>
            </a:r>
          </a:p>
          <a:p>
            <a:pPr marL="914400" lvl="1" indent="-457200">
              <a:buFontTx/>
              <a:buChar char="-"/>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When does it end? </a:t>
            </a:r>
          </a:p>
          <a:p>
            <a:pPr marL="914400" lvl="1" indent="-457200">
              <a:buFontTx/>
              <a:buChar char="-"/>
              <a:defRPr/>
            </a:pPr>
            <a:r>
              <a:rPr lang="en-US" sz="2800" dirty="0">
                <a:solidFill>
                  <a:prstClr val="white"/>
                </a:solidFill>
                <a:latin typeface="Calibri" panose="020F0502020204030204"/>
              </a:rPr>
              <a:t>How do you increment the day given that days roll over months?</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Distance Travelled – </a:t>
            </a:r>
            <a:r>
              <a:rPr kumimoji="0" lang="en-US" sz="3200" b="0" i="0" u="none" strike="noStrike" kern="1200" cap="none" spc="0" normalizeH="0" baseline="0" noProof="0" dirty="0" err="1">
                <a:ln>
                  <a:noFill/>
                </a:ln>
                <a:solidFill>
                  <a:prstClr val="white"/>
                </a:solidFill>
                <a:effectLst/>
                <a:uLnTx/>
                <a:uFillTx/>
                <a:latin typeface="Calibri" panose="020F0502020204030204"/>
                <a:ea typeface="+mn-ea"/>
                <a:cs typeface="+mn-cs"/>
              </a:rPr>
              <a:t>Ingeter</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lvl="1" indent="-457200">
              <a:buFontTx/>
              <a:buChar char="-"/>
              <a:defRPr/>
            </a:pPr>
            <a:r>
              <a:rPr lang="en-US" sz="2800" dirty="0">
                <a:solidFill>
                  <a:prstClr val="white"/>
                </a:solidFill>
                <a:latin typeface="Calibri" panose="020F0502020204030204"/>
              </a:rPr>
              <a:t>What is the default (starting) value?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lang="en-US" sz="3200" dirty="0">
                <a:solidFill>
                  <a:prstClr val="white"/>
                </a:solidFill>
                <a:latin typeface="Calibri" panose="020F0502020204030204"/>
              </a:rPr>
              <a:t>Health - Integer</a:t>
            </a:r>
          </a:p>
          <a:p>
            <a:pPr marL="914400" lvl="1" indent="-457200">
              <a:buFontTx/>
              <a:buChar char="-"/>
              <a:defRPr/>
            </a:pPr>
            <a:r>
              <a:rPr lang="en-US" sz="2800" dirty="0">
                <a:solidFill>
                  <a:prstClr val="white"/>
                </a:solidFill>
                <a:latin typeface="Calibri" panose="020F0502020204030204"/>
              </a:rPr>
              <a:t>What is the default (starting) value?</a:t>
            </a: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Food Rations - Integer</a:t>
            </a:r>
          </a:p>
          <a:p>
            <a:pPr marL="914400" lvl="1" indent="-457200">
              <a:buFontTx/>
              <a:buChar char="-"/>
              <a:defRPr/>
            </a:pPr>
            <a:r>
              <a:rPr lang="en-US" sz="2800" dirty="0">
                <a:solidFill>
                  <a:prstClr val="white"/>
                </a:solidFill>
                <a:latin typeface="Calibri" panose="020F0502020204030204"/>
              </a:rPr>
              <a:t>What is the default (starting) value?</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Actions Needed </a:t>
            </a:r>
          </a:p>
        </p:txBody>
      </p:sp>
      <p:sp>
        <p:nvSpPr>
          <p:cNvPr id="6" name="TextBox 5">
            <a:extLst>
              <a:ext uri="{FF2B5EF4-FFF2-40B4-BE49-F238E27FC236}">
                <a16:creationId xmlns:a16="http://schemas.microsoft.com/office/drawing/2014/main" id="{7868BA2F-18C9-4CD3-96D8-0FA2E4B1F92B}"/>
              </a:ext>
            </a:extLst>
          </p:cNvPr>
          <p:cNvSpPr txBox="1"/>
          <p:nvPr/>
        </p:nvSpPr>
        <p:spPr>
          <a:xfrm>
            <a:off x="668322" y="1180320"/>
            <a:ext cx="10550556" cy="6001643"/>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Get user name</a:t>
            </a:r>
          </a:p>
          <a:p>
            <a:pPr marL="457200" indent="-457200" algn="l">
              <a:buFont typeface="Arial" panose="020B0604020202020204" pitchFamily="34" charset="0"/>
              <a:buChar char="•"/>
            </a:pPr>
            <a:r>
              <a:rPr lang="en-US" sz="3200" b="0" i="0" dirty="0">
                <a:effectLst/>
                <a:latin typeface="-apple-system"/>
              </a:rPr>
              <a:t>travel: moves you randomly between 30-60 miles and takes 3-7 days (random).</a:t>
            </a:r>
          </a:p>
          <a:p>
            <a:pPr marL="457200" indent="-457200" algn="l">
              <a:buFont typeface="Arial" panose="020B0604020202020204" pitchFamily="34" charset="0"/>
              <a:buChar char="•"/>
            </a:pPr>
            <a:r>
              <a:rPr lang="en-US" sz="3200" b="0" i="0" dirty="0">
                <a:effectLst/>
                <a:latin typeface="-apple-system"/>
              </a:rPr>
              <a:t>rest: increases health 1 level (up to 5 maximum) and takes 2-5 days (random).</a:t>
            </a:r>
          </a:p>
          <a:p>
            <a:pPr marL="457200" indent="-457200" algn="l">
              <a:buFont typeface="Arial" panose="020B0604020202020204" pitchFamily="34" charset="0"/>
              <a:buChar char="•"/>
            </a:pPr>
            <a:r>
              <a:rPr lang="en-US" sz="3200" b="0" i="0" dirty="0">
                <a:effectLst/>
                <a:latin typeface="-apple-system"/>
              </a:rPr>
              <a:t>hunt: adds 100 </a:t>
            </a:r>
            <a:r>
              <a:rPr lang="en-US" sz="3200" b="0" i="0" dirty="0" err="1">
                <a:effectLst/>
                <a:latin typeface="-apple-system"/>
              </a:rPr>
              <a:t>lbs</a:t>
            </a:r>
            <a:r>
              <a:rPr lang="en-US" sz="3200" b="0" i="0" dirty="0">
                <a:effectLst/>
                <a:latin typeface="-apple-system"/>
              </a:rPr>
              <a:t> of food and takes 2-5 days (random).</a:t>
            </a:r>
          </a:p>
          <a:p>
            <a:pPr marL="457200" indent="-457200" algn="l">
              <a:buFont typeface="Arial" panose="020B0604020202020204" pitchFamily="34" charset="0"/>
              <a:buChar char="•"/>
            </a:pPr>
            <a:r>
              <a:rPr lang="en-US" sz="3200" b="0" i="0" dirty="0">
                <a:effectLst/>
                <a:latin typeface="-apple-system"/>
              </a:rPr>
              <a:t>status: lists food, health, distance traveled, and day.</a:t>
            </a:r>
          </a:p>
          <a:p>
            <a:pPr marL="457200" indent="-457200" algn="l">
              <a:buFont typeface="Arial" panose="020B0604020202020204" pitchFamily="34" charset="0"/>
              <a:buChar char="•"/>
            </a:pPr>
            <a:r>
              <a:rPr lang="en-US" sz="3200" b="0" i="0" dirty="0">
                <a:effectLst/>
                <a:latin typeface="-apple-system"/>
              </a:rPr>
              <a:t>help: lists all the commands.</a:t>
            </a:r>
          </a:p>
          <a:p>
            <a:pPr marL="457200" indent="-457200" algn="l">
              <a:buFont typeface="Arial" panose="020B0604020202020204" pitchFamily="34" charset="0"/>
              <a:buChar char="•"/>
            </a:pPr>
            <a:r>
              <a:rPr lang="en-US" sz="3200" b="0" i="0" dirty="0">
                <a:effectLst/>
                <a:latin typeface="-apple-system"/>
              </a:rPr>
              <a:t>quit: will end the game.</a:t>
            </a:r>
          </a:p>
          <a:p>
            <a:pPr marL="457200" indent="-457200" algn="l">
              <a:buFont typeface="Arial" panose="020B0604020202020204" pitchFamily="34" charset="0"/>
              <a:buChar char="•"/>
            </a:pPr>
            <a:r>
              <a:rPr lang="en-US" sz="3200" dirty="0">
                <a:latin typeface="-apple-system"/>
              </a:rPr>
              <a:t>Each of these steps lend themselves to using functions.</a:t>
            </a:r>
            <a:endParaRPr lang="en-US" sz="3200" b="0" i="0" dirty="0">
              <a:effectLst/>
              <a:latin typeface="-apple-system"/>
            </a:endParaRPr>
          </a:p>
          <a:p>
            <a:pPr marL="457200" marR="0" lvl="0" indent="-457200" algn="l" defTabSz="914400" rtl="0" eaLnBrk="1" fontAlgn="auto" latinLnBrk="0" hangingPunct="1">
              <a:lnSpc>
                <a:spcPct val="100000"/>
              </a:lnSpc>
              <a:spcBef>
                <a:spcPts val="0"/>
              </a:spcBef>
              <a:spcAft>
                <a:spcPts val="0"/>
              </a:spcAft>
              <a:buClrTx/>
              <a:buSzTx/>
              <a:buFontTx/>
              <a:buChar char="-"/>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3172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Common Functions</a:t>
            </a:r>
          </a:p>
        </p:txBody>
      </p:sp>
      <p:sp>
        <p:nvSpPr>
          <p:cNvPr id="6" name="TextBox 5">
            <a:extLst>
              <a:ext uri="{FF2B5EF4-FFF2-40B4-BE49-F238E27FC236}">
                <a16:creationId xmlns:a16="http://schemas.microsoft.com/office/drawing/2014/main" id="{7868BA2F-18C9-4CD3-96D8-0FA2E4B1F92B}"/>
              </a:ext>
            </a:extLst>
          </p:cNvPr>
          <p:cNvSpPr txBox="1"/>
          <p:nvPr/>
        </p:nvSpPr>
        <p:spPr>
          <a:xfrm>
            <a:off x="668322" y="1121118"/>
            <a:ext cx="10550556" cy="5878532"/>
          </a:xfrm>
          <a:prstGeom prst="rect">
            <a:avLst/>
          </a:prstGeom>
          <a:noFill/>
        </p:spPr>
        <p:txBody>
          <a:bodyPr wrap="square" rtlCol="0">
            <a:spAutoFit/>
          </a:bodyPr>
          <a:lstStyle/>
          <a:p>
            <a:pPr algn="l"/>
            <a:r>
              <a:rPr lang="en-US" sz="2800" dirty="0">
                <a:latin typeface="-apple-system"/>
              </a:rPr>
              <a:t>In most applications you need some supporting functions. When you look over the rules and actions needed, what common functions would be useful? </a:t>
            </a:r>
          </a:p>
          <a:p>
            <a:pPr algn="l"/>
            <a:endParaRPr kumimoji="0" lang="en-US" sz="2800" b="0" i="0" u="none" strike="noStrike" kern="1200" cap="none" spc="0" normalizeH="0" baseline="0" noProof="0" dirty="0">
              <a:ln>
                <a:noFill/>
              </a:ln>
              <a:solidFill>
                <a:prstClr val="white"/>
              </a:solidFill>
              <a:effectLst/>
              <a:uLnTx/>
              <a:uFillTx/>
              <a:latin typeface="-apple-system"/>
              <a:ea typeface="+mn-ea"/>
              <a:cs typeface="+mn-cs"/>
            </a:endParaRPr>
          </a:p>
          <a:p>
            <a:pPr algn="l"/>
            <a:r>
              <a:rPr kumimoji="0" lang="en-US" sz="2800" b="0" i="0" u="none" strike="noStrike" kern="1200" cap="none" spc="0" normalizeH="0" baseline="0" noProof="0" dirty="0">
                <a:ln>
                  <a:noFill/>
                </a:ln>
                <a:solidFill>
                  <a:prstClr val="white"/>
                </a:solidFill>
                <a:effectLst/>
                <a:uLnTx/>
                <a:uFillTx/>
                <a:latin typeface="-apple-system"/>
                <a:ea typeface="+mn-ea"/>
                <a:cs typeface="+mn-cs"/>
              </a:rPr>
              <a:t>What about when a day changes? Based on the rules, we know at least 2 things have to happen besides just moving the date:</a:t>
            </a:r>
          </a:p>
          <a:p>
            <a:pPr algn="l"/>
            <a:endParaRPr lang="en-US" sz="2800" dirty="0">
              <a:solidFill>
                <a:prstClr val="white"/>
              </a:solidFill>
              <a:latin typeface="-apple-system"/>
            </a:endParaRPr>
          </a:p>
          <a:p>
            <a:pPr marL="457200" indent="-457200" algn="l">
              <a:buFont typeface="Arial" panose="020B0604020202020204" pitchFamily="34" charset="0"/>
              <a:buChar char="•"/>
            </a:pPr>
            <a:r>
              <a:rPr lang="en-US" sz="2800" b="0" i="0" dirty="0">
                <a:effectLst/>
                <a:latin typeface="-apple-system"/>
              </a:rPr>
              <a:t>Every day that passes, there should be a 5% chance that the player loses 1 health.</a:t>
            </a:r>
          </a:p>
          <a:p>
            <a:pPr marL="457200" indent="-457200" algn="l">
              <a:buFont typeface="Arial" panose="020B0604020202020204" pitchFamily="34" charset="0"/>
              <a:buChar char="•"/>
            </a:pPr>
            <a:r>
              <a:rPr lang="en-US" sz="2800" b="0" i="0" dirty="0">
                <a:effectLst/>
                <a:latin typeface="-apple-system"/>
              </a:rPr>
              <a:t>The player eats 5lbs of food a day.</a:t>
            </a:r>
          </a:p>
          <a:p>
            <a:pPr algn="l"/>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algn="l"/>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Does it make sense to have one support function that moves date as well as update health and food? (hint </a:t>
            </a:r>
            <a:r>
              <a:rPr kumimoji="0" lang="en-US" sz="2800" b="0" i="0" u="none" strike="noStrike" kern="1200" cap="none" spc="0" normalizeH="0" baseline="0" noProof="0" dirty="0" err="1">
                <a:ln>
                  <a:noFill/>
                </a:ln>
                <a:solidFill>
                  <a:prstClr val="white"/>
                </a:solidFill>
                <a:effectLst/>
                <a:uLnTx/>
                <a:uFillTx/>
                <a:latin typeface="Calibri" panose="020F0502020204030204"/>
                <a:ea typeface="+mn-ea"/>
                <a:cs typeface="+mn-cs"/>
              </a:rPr>
              <a:t>hint</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white"/>
                </a:solidFill>
                <a:effectLst/>
                <a:uLnTx/>
                <a:uFillTx/>
                <a:latin typeface="Calibri" panose="020F0502020204030204"/>
                <a:ea typeface="+mn-ea"/>
                <a:cs typeface="+mn-cs"/>
              </a:rPr>
              <a:t>add_day</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303939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Break Down Actions</a:t>
            </a:r>
          </a:p>
        </p:txBody>
      </p:sp>
      <p:sp>
        <p:nvSpPr>
          <p:cNvPr id="6" name="TextBox 5">
            <a:extLst>
              <a:ext uri="{FF2B5EF4-FFF2-40B4-BE49-F238E27FC236}">
                <a16:creationId xmlns:a16="http://schemas.microsoft.com/office/drawing/2014/main" id="{7868BA2F-18C9-4CD3-96D8-0FA2E4B1F92B}"/>
              </a:ext>
            </a:extLst>
          </p:cNvPr>
          <p:cNvSpPr txBox="1"/>
          <p:nvPr/>
        </p:nvSpPr>
        <p:spPr>
          <a:xfrm>
            <a:off x="668322" y="1180320"/>
            <a:ext cx="10550556" cy="6078587"/>
          </a:xfrm>
          <a:prstGeom prst="rect">
            <a:avLst/>
          </a:prstGeom>
          <a:noFill/>
        </p:spPr>
        <p:txBody>
          <a:bodyPr wrap="square" rtlCol="0">
            <a:spAutoFit/>
          </a:bodyPr>
          <a:lstStyle/>
          <a:p>
            <a:pPr algn="l"/>
            <a:r>
              <a:rPr lang="en-US" sz="3200" dirty="0">
                <a:latin typeface="-apple-system"/>
              </a:rPr>
              <a:t>Use the travel action as just one example. </a:t>
            </a:r>
          </a:p>
          <a:p>
            <a:pPr algn="l"/>
            <a:r>
              <a:rPr lang="en-US" sz="2100" b="1" i="0" dirty="0">
                <a:effectLst/>
                <a:latin typeface="-apple-system"/>
              </a:rPr>
              <a:t>DEFINITION : travel: moves you randomly between 30-60 miles and takes 3-7 days (random).</a:t>
            </a:r>
          </a:p>
          <a:p>
            <a:pPr marL="457200" indent="-457200" algn="l">
              <a:buFont typeface="Arial" panose="020B0604020202020204" pitchFamily="34" charset="0"/>
              <a:buChar char="•"/>
            </a:pPr>
            <a:endParaRPr lang="en-US" sz="3200" b="0" i="0" dirty="0">
              <a:effectLst/>
              <a:latin typeface="-apple-system"/>
            </a:endParaRPr>
          </a:p>
          <a:p>
            <a:pPr marL="457200" indent="-457200" algn="l">
              <a:buFont typeface="Arial" panose="020B0604020202020204" pitchFamily="34" charset="0"/>
              <a:buChar char="•"/>
            </a:pPr>
            <a:r>
              <a:rPr lang="en-US" sz="3000" dirty="0">
                <a:latin typeface="-apple-system"/>
              </a:rPr>
              <a:t>The travel action becomes a function. </a:t>
            </a:r>
          </a:p>
          <a:p>
            <a:pPr marL="457200" indent="-457200" algn="l">
              <a:buFont typeface="Arial" panose="020B0604020202020204" pitchFamily="34" charset="0"/>
              <a:buChar char="•"/>
            </a:pPr>
            <a:r>
              <a:rPr lang="en-US" sz="3000" dirty="0">
                <a:latin typeface="-apple-system"/>
              </a:rPr>
              <a:t>There are two random numbers we need so that function will need the random library (used before)</a:t>
            </a:r>
          </a:p>
          <a:p>
            <a:pPr marL="914400" lvl="1" indent="-457200">
              <a:buFont typeface="Arial" panose="020B0604020202020204" pitchFamily="34" charset="0"/>
              <a:buChar char="•"/>
            </a:pPr>
            <a:r>
              <a:rPr lang="en-US" sz="3000" dirty="0">
                <a:latin typeface="-apple-system"/>
              </a:rPr>
              <a:t>Miles travelled and days taken.</a:t>
            </a:r>
          </a:p>
          <a:p>
            <a:pPr marL="457200" indent="-457200" algn="l">
              <a:buFont typeface="Arial" panose="020B0604020202020204" pitchFamily="34" charset="0"/>
              <a:buChar char="•"/>
            </a:pPr>
            <a:r>
              <a:rPr lang="en-US" sz="3000" b="0" i="0" dirty="0">
                <a:effectLst/>
                <a:latin typeface="-apple-system"/>
              </a:rPr>
              <a:t>What side effects does this have?</a:t>
            </a:r>
          </a:p>
          <a:p>
            <a:pPr marL="914400" lvl="1" indent="-457200">
              <a:buFont typeface="Arial" panose="020B0604020202020204" pitchFamily="34" charset="0"/>
              <a:buChar char="•"/>
            </a:pPr>
            <a:r>
              <a:rPr lang="en-US" sz="3000" dirty="0">
                <a:latin typeface="-apple-system"/>
              </a:rPr>
              <a:t>The date has to be moved (</a:t>
            </a:r>
            <a:r>
              <a:rPr lang="en-US" sz="3000" dirty="0" err="1">
                <a:latin typeface="-apple-system"/>
              </a:rPr>
              <a:t>add_days</a:t>
            </a:r>
            <a:r>
              <a:rPr lang="en-US" sz="3000" dirty="0">
                <a:latin typeface="-apple-system"/>
              </a:rPr>
              <a:t> which can update a few things)</a:t>
            </a:r>
          </a:p>
          <a:p>
            <a:pPr marL="914400" lvl="1" indent="-457200">
              <a:buFont typeface="Arial" panose="020B0604020202020204" pitchFamily="34" charset="0"/>
              <a:buChar char="•"/>
            </a:pPr>
            <a:r>
              <a:rPr lang="en-US" sz="3000" b="0" i="0" dirty="0">
                <a:effectLst/>
                <a:latin typeface="-apple-system"/>
              </a:rPr>
              <a:t>Distance travelled has to be moved</a:t>
            </a:r>
          </a:p>
          <a:p>
            <a:pPr marL="914400" lvl="1" indent="-457200">
              <a:buFontTx/>
              <a:buChar char="-"/>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362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354</TotalTime>
  <Words>1344</Words>
  <Application>Microsoft Office PowerPoint</Application>
  <PresentationFormat>Widescreen</PresentationFormat>
  <Paragraphs>146</Paragraphs>
  <Slides>13</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-apple-system</vt: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What is Divide and Conquer?</vt:lpstr>
      <vt:lpstr>Example : Waking up for School</vt:lpstr>
      <vt:lpstr>Oregon Trail Rules</vt:lpstr>
      <vt:lpstr>Break it Down</vt:lpstr>
      <vt:lpstr>Data Needed</vt:lpstr>
      <vt:lpstr>Actions Needed </vt:lpstr>
      <vt:lpstr>Common Functions</vt:lpstr>
      <vt:lpstr>Break Down Actions</vt:lpstr>
      <vt:lpstr>Write functions (action code)</vt:lpstr>
      <vt:lpstr>Game Play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46</cp:revision>
  <dcterms:created xsi:type="dcterms:W3CDTF">2019-09-04T15:14:20Z</dcterms:created>
  <dcterms:modified xsi:type="dcterms:W3CDTF">2021-01-28T14:02:13Z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