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sldIdLst>
    <p:sldId id="256" r:id="rId3"/>
    <p:sldId id="1574" r:id="rId4"/>
    <p:sldId id="1627" r:id="rId5"/>
    <p:sldId id="1640" r:id="rId6"/>
    <p:sldId id="1639" r:id="rId7"/>
    <p:sldId id="1629" r:id="rId8"/>
    <p:sldId id="1630" r:id="rId9"/>
    <p:sldId id="1631" r:id="rId10"/>
    <p:sldId id="1633" r:id="rId11"/>
    <p:sldId id="1632" r:id="rId12"/>
    <p:sldId id="1635" r:id="rId13"/>
    <p:sldId id="1637" r:id="rId14"/>
    <p:sldId id="1634" r:id="rId15"/>
    <p:sldId id="162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7" d="100"/>
          <a:sy n="97" d="100"/>
        </p:scale>
        <p:origin x="6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3AFA-F451-444D-BAEC-38D955773079}"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B9D4-9818-4E9B-AA05-61ED5F68A956}" type="slidenum">
              <a:rPr lang="en-US" smtClean="0"/>
              <a:t>‹#›</a:t>
            </a:fld>
            <a:endParaRPr lang="en-US"/>
          </a:p>
        </p:txBody>
      </p:sp>
    </p:spTree>
    <p:extLst>
      <p:ext uri="{BB962C8B-B14F-4D97-AF65-F5344CB8AC3E}">
        <p14:creationId xmlns:p14="http://schemas.microsoft.com/office/powerpoint/2010/main" val="112430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98973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1605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18311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049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053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9979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5627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5614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908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2876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20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575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1/28/2021 8:12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869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4A6E-74EE-430E-B9FE-0900D6459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EFB3A-D020-4543-9FA8-DB22F6D4C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40FEF-B928-4EF4-A06B-5767414A4C52}"/>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5" name="Footer Placeholder 4">
            <a:extLst>
              <a:ext uri="{FF2B5EF4-FFF2-40B4-BE49-F238E27FC236}">
                <a16:creationId xmlns:a16="http://schemas.microsoft.com/office/drawing/2014/main" id="{AD75CC78-05BD-4EB4-8578-CA8BDE2C7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ED9CA-0383-4AA1-9328-43412812DE1A}"/>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61727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DF70-9F2F-41AD-9CCF-0592E2E15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84D66-A812-4617-8391-E5029D0AAD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E53C5-3237-4099-869C-03817AF430A7}"/>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5" name="Footer Placeholder 4">
            <a:extLst>
              <a:ext uri="{FF2B5EF4-FFF2-40B4-BE49-F238E27FC236}">
                <a16:creationId xmlns:a16="http://schemas.microsoft.com/office/drawing/2014/main" id="{B825D31E-702C-4D24-8F13-883228715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9B113-83D0-4EB9-954E-A3BA0DAC120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70659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81E5-A1FC-435D-9A27-6F188A8073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C4978-2F75-4A4B-BB8F-EC58816764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4EA69-86A6-4EC5-B3C0-5C71C0891CA9}"/>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5" name="Footer Placeholder 4">
            <a:extLst>
              <a:ext uri="{FF2B5EF4-FFF2-40B4-BE49-F238E27FC236}">
                <a16:creationId xmlns:a16="http://schemas.microsoft.com/office/drawing/2014/main" id="{4892B99D-43C7-423C-9A82-E68D760C2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ADEA3-DDAA-4161-B487-930929A20C3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82160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96837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5462884"/>
          </a:xfrm>
          <a:prstGeom prst="rect">
            <a:avLst/>
          </a:prstGeom>
        </p:spPr>
      </p:pic>
      <p:sp>
        <p:nvSpPr>
          <p:cNvPr id="8" name="Rectangle 7"/>
          <p:cNvSpPr/>
          <p:nvPr userDrawn="1"/>
        </p:nvSpPr>
        <p:spPr bwMode="auto">
          <a:xfrm>
            <a:off x="1648" y="4863467"/>
            <a:ext cx="12190352" cy="1994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1633" y="5253375"/>
            <a:ext cx="2596555" cy="1146975"/>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632" y="470066"/>
            <a:ext cx="1423303" cy="303612"/>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599824" y="4863467"/>
            <a:ext cx="4592176" cy="1994533"/>
          </a:xfrm>
          <a:prstGeom prst="rect">
            <a:avLst/>
          </a:prstGeom>
        </p:spPr>
      </p:pic>
    </p:spTree>
    <p:extLst>
      <p:ext uri="{BB962C8B-B14F-4D97-AF65-F5344CB8AC3E}">
        <p14:creationId xmlns:p14="http://schemas.microsoft.com/office/powerpoint/2010/main" val="13067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599824" y="4985515"/>
            <a:ext cx="4592176" cy="1872486"/>
          </a:xfrm>
          <a:prstGeom prst="rect">
            <a:avLst/>
          </a:prstGeom>
        </p:spPr>
      </p:pic>
      <p:sp>
        <p:nvSpPr>
          <p:cNvPr id="8" name="Text Placeholder 3"/>
          <p:cNvSpPr>
            <a:spLocks noGrp="1"/>
          </p:cNvSpPr>
          <p:nvPr>
            <p:ph type="body" sz="quarter" idx="15" hasCustomPrompt="1"/>
          </p:nvPr>
        </p:nvSpPr>
        <p:spPr>
          <a:xfrm>
            <a:off x="9233488" y="291069"/>
            <a:ext cx="2689274" cy="452654"/>
          </a:xfrm>
        </p:spPr>
        <p:txBody>
          <a:bodyPr/>
          <a:lstStyle>
            <a:lvl1pPr marL="0" marR="0" indent="0" algn="r"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77180" y="5923422"/>
            <a:ext cx="1601979" cy="651821"/>
          </a:xfrm>
          <a:prstGeom prst="rect">
            <a:avLst/>
          </a:prstGeom>
        </p:spPr>
        <p:txBody>
          <a:bodyPr wrap="none" lIns="179285" tIns="143428" rIns="179285" bIns="143428">
            <a:spAutoFit/>
          </a:bodyPr>
          <a:lstStyle/>
          <a:p>
            <a:r>
              <a:rPr lang="en-US" sz="2353" dirty="0">
                <a:gradFill>
                  <a:gsLst>
                    <a:gs pos="2597">
                      <a:schemeClr val="tx1"/>
                    </a:gs>
                    <a:gs pos="18182">
                      <a:schemeClr val="tx1"/>
                    </a:gs>
                  </a:gsLst>
                  <a:lin ang="5400000" scaled="1"/>
                </a:gradFill>
              </a:rPr>
              <a:t>#</a:t>
            </a:r>
            <a:r>
              <a:rPr lang="en-US" sz="2353" dirty="0" err="1">
                <a:gradFill>
                  <a:gsLst>
                    <a:gs pos="2597">
                      <a:schemeClr val="tx1"/>
                    </a:gs>
                    <a:gs pos="18182">
                      <a:schemeClr val="tx1"/>
                    </a:gs>
                  </a:gsLst>
                  <a:lin ang="5400000" scaled="1"/>
                </a:gradFill>
              </a:rPr>
              <a:t>MSBuild</a:t>
            </a:r>
            <a:endParaRPr lang="en-US" sz="2353"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2315771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2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7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77911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2431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04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3A44-3A4D-4628-B17E-2001FC9CF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B6316-C33F-47D1-BED2-B725FF5D2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F4DCB-3A80-4EAC-A77E-910EFC2A3651}"/>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5" name="Footer Placeholder 4">
            <a:extLst>
              <a:ext uri="{FF2B5EF4-FFF2-40B4-BE49-F238E27FC236}">
                <a16:creationId xmlns:a16="http://schemas.microsoft.com/office/drawing/2014/main" id="{DB85C12B-C62D-45E0-96F5-BE6736324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D5E0A-C3CA-40D4-A57A-FDFA410620B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405926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92449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44894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0803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649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41962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50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448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73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685504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219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065C-42F9-4F27-B083-B259E62EE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901B6-8FF1-4539-8E59-9BD126C551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BD08D-4F23-4350-BA08-2924A8BA57A4}"/>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5" name="Footer Placeholder 4">
            <a:extLst>
              <a:ext uri="{FF2B5EF4-FFF2-40B4-BE49-F238E27FC236}">
                <a16:creationId xmlns:a16="http://schemas.microsoft.com/office/drawing/2014/main" id="{9F9D8D5E-A31B-49A9-BD79-1B06A2CFB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8527C-E0E9-4C1F-B4FE-14A3ABB6A900}"/>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86802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3639-66AF-4B4F-97BA-EB111D134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0796C-FB71-4F78-9C9A-F40FA14A5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D6D4B-DA41-442F-8734-AB07BC6CF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D46F8-26E1-49B7-BAFE-CD436153F4BC}"/>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6" name="Footer Placeholder 5">
            <a:extLst>
              <a:ext uri="{FF2B5EF4-FFF2-40B4-BE49-F238E27FC236}">
                <a16:creationId xmlns:a16="http://schemas.microsoft.com/office/drawing/2014/main" id="{33D634E0-6372-4E3C-9C74-17301222E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FA67D-C668-419C-AE0D-A8ACE285E743}"/>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76804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D38-A55A-43B0-9A22-9398B0CBEB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EB6E4-43C9-411F-8A2E-AC84EC296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127C4-4D5C-4196-87FD-DEA35BC4FD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B5496-7679-427B-B1E9-CBBEC9B8A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B09EC-7009-4D38-9839-2891E9959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3BEBE-DE7D-49EF-BDE2-50CD6FB73C37}"/>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8" name="Footer Placeholder 7">
            <a:extLst>
              <a:ext uri="{FF2B5EF4-FFF2-40B4-BE49-F238E27FC236}">
                <a16:creationId xmlns:a16="http://schemas.microsoft.com/office/drawing/2014/main" id="{E000B0B7-A90A-4E7D-991A-A580790F5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BBA88-F219-4A00-B999-87B00E22AB78}"/>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43683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D176-A81C-4559-A9BB-556F23BED3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B755D-E751-4769-A300-E713F34D9255}"/>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4" name="Footer Placeholder 3">
            <a:extLst>
              <a:ext uri="{FF2B5EF4-FFF2-40B4-BE49-F238E27FC236}">
                <a16:creationId xmlns:a16="http://schemas.microsoft.com/office/drawing/2014/main" id="{D884E3A5-D8A4-4613-B8C8-CB19C421C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3AA82-9CF3-4F01-99BB-09F63AF8AC65}"/>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5958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CA0B1-86F0-4244-8BB4-8AC6B6D2E3CE}"/>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3" name="Footer Placeholder 2">
            <a:extLst>
              <a:ext uri="{FF2B5EF4-FFF2-40B4-BE49-F238E27FC236}">
                <a16:creationId xmlns:a16="http://schemas.microsoft.com/office/drawing/2014/main" id="{24774AE9-D5F9-4B40-ADEA-74F8AE008B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EE564-0F09-411A-BA02-A73C9609149F}"/>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62785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FCC0-57DD-48C4-A03B-AEB6EAD28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EED23-8C18-400F-AC4C-9080A1100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EE540-5C14-49F0-938D-AD6D04783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CB84E-0189-416C-87B1-7DF1551513D9}"/>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6" name="Footer Placeholder 5">
            <a:extLst>
              <a:ext uri="{FF2B5EF4-FFF2-40B4-BE49-F238E27FC236}">
                <a16:creationId xmlns:a16="http://schemas.microsoft.com/office/drawing/2014/main" id="{9B24B085-32C3-4B63-84D5-B65FF487D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55D10-98E4-41AC-944B-55E815BC470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19631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D03-7B60-4EDF-92F4-6F648CDDB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1B413-8D7F-4ACB-B3B9-1E89D9F0A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A61B6-262F-4F99-89E4-F4208380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A6F22-95C1-4A29-AB41-018A5DED5410}"/>
              </a:ext>
            </a:extLst>
          </p:cNvPr>
          <p:cNvSpPr>
            <a:spLocks noGrp="1"/>
          </p:cNvSpPr>
          <p:nvPr>
            <p:ph type="dt" sz="half" idx="10"/>
          </p:nvPr>
        </p:nvSpPr>
        <p:spPr/>
        <p:txBody>
          <a:bodyPr/>
          <a:lstStyle/>
          <a:p>
            <a:fld id="{DFA8C626-DCFC-44B9-B53F-E89648D7BB7E}" type="datetimeFigureOut">
              <a:rPr lang="en-US" smtClean="0"/>
              <a:t>1/28/2021</a:t>
            </a:fld>
            <a:endParaRPr lang="en-US"/>
          </a:p>
        </p:txBody>
      </p:sp>
      <p:sp>
        <p:nvSpPr>
          <p:cNvPr id="6" name="Footer Placeholder 5">
            <a:extLst>
              <a:ext uri="{FF2B5EF4-FFF2-40B4-BE49-F238E27FC236}">
                <a16:creationId xmlns:a16="http://schemas.microsoft.com/office/drawing/2014/main" id="{64F52278-5D17-4CCF-97F9-2F04A0EC1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A27D0-4827-4FA9-95CA-506F593E19F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3508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36C84-E421-4745-8831-E4D6DFD16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2568D3-CF8A-4D4E-9160-A3C2EB827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D3625-FAAC-409D-878B-E740E4A24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8C626-DCFC-44B9-B53F-E89648D7BB7E}" type="datetimeFigureOut">
              <a:rPr lang="en-US" smtClean="0"/>
              <a:t>1/28/2021</a:t>
            </a:fld>
            <a:endParaRPr lang="en-US"/>
          </a:p>
        </p:txBody>
      </p:sp>
      <p:sp>
        <p:nvSpPr>
          <p:cNvPr id="5" name="Footer Placeholder 4">
            <a:extLst>
              <a:ext uri="{FF2B5EF4-FFF2-40B4-BE49-F238E27FC236}">
                <a16:creationId xmlns:a16="http://schemas.microsoft.com/office/drawing/2014/main" id="{519D48DF-7D28-45C9-AB88-C5B63E613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41469-68D6-490A-8C14-F8CB8E29A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4A0E7-0717-4213-8FE3-84E5A56D73B0}" type="slidenum">
              <a:rPr lang="en-US" smtClean="0"/>
              <a:t>‹#›</a:t>
            </a:fld>
            <a:endParaRPr lang="en-US"/>
          </a:p>
        </p:txBody>
      </p:sp>
    </p:spTree>
    <p:extLst>
      <p:ext uri="{BB962C8B-B14F-4D97-AF65-F5344CB8AC3E}">
        <p14:creationId xmlns:p14="http://schemas.microsoft.com/office/powerpoint/2010/main" val="154248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61722FD5-B985-4EAB-8C11-FD0F10C13D3E}"/>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2296271" y="0"/>
            <a:ext cx="1195233" cy="6858000"/>
          </a:xfrm>
          <a:prstGeom prst="rect">
            <a:avLst/>
          </a:prstGeom>
        </p:spPr>
      </p:pic>
    </p:spTree>
    <p:extLst>
      <p:ext uri="{BB962C8B-B14F-4D97-AF65-F5344CB8AC3E}">
        <p14:creationId xmlns:p14="http://schemas.microsoft.com/office/powerpoint/2010/main" val="23785985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recoe/teals/issues/3"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A6B8-3D8D-4547-BB18-61475777C0D3}"/>
              </a:ext>
            </a:extLst>
          </p:cNvPr>
          <p:cNvSpPr>
            <a:spLocks noGrp="1"/>
          </p:cNvSpPr>
          <p:nvPr>
            <p:ph type="ctrTitle"/>
          </p:nvPr>
        </p:nvSpPr>
        <p:spPr>
          <a:xfrm>
            <a:off x="1524000" y="1122363"/>
            <a:ext cx="9144000" cy="2387600"/>
          </a:xfrm>
        </p:spPr>
        <p:txBody>
          <a:bodyPr/>
          <a:lstStyle/>
          <a:p>
            <a:endParaRPr lang="en-US" dirty="0"/>
          </a:p>
        </p:txBody>
      </p:sp>
      <p:sp>
        <p:nvSpPr>
          <p:cNvPr id="3" name="Subtitle 2">
            <a:extLst>
              <a:ext uri="{FF2B5EF4-FFF2-40B4-BE49-F238E27FC236}">
                <a16:creationId xmlns:a16="http://schemas.microsoft.com/office/drawing/2014/main" id="{8B0C3AA9-A3D4-4A65-A901-23C1A291F36A}"/>
              </a:ext>
            </a:extLst>
          </p:cNvPr>
          <p:cNvSpPr>
            <a:spLocks noGrp="1"/>
          </p:cNvSpPr>
          <p:nvPr>
            <p:ph type="subTitle" idx="1"/>
          </p:nvPr>
        </p:nvSpPr>
        <p:spPr>
          <a:xfrm>
            <a:off x="1524000" y="3602038"/>
            <a:ext cx="9144000" cy="1655762"/>
          </a:xfrm>
        </p:spPr>
        <p:txBody>
          <a:bodyPr/>
          <a:lstStyle/>
          <a:p>
            <a:endParaRPr lang="en-US"/>
          </a:p>
        </p:txBody>
      </p:sp>
      <p:pic>
        <p:nvPicPr>
          <p:cNvPr id="5" name="Picture 4" descr="A view of a city&#10;&#10;Description automatically generated">
            <a:extLst>
              <a:ext uri="{FF2B5EF4-FFF2-40B4-BE49-F238E27FC236}">
                <a16:creationId xmlns:a16="http://schemas.microsoft.com/office/drawing/2014/main" id="{7C2A7F6A-31E5-411D-A295-7D1B1C27D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9DAA161-2F27-4B94-A69C-8FC99B56A084}"/>
              </a:ext>
            </a:extLst>
          </p:cNvPr>
          <p:cNvSpPr txBox="1"/>
          <p:nvPr/>
        </p:nvSpPr>
        <p:spPr>
          <a:xfrm>
            <a:off x="165100" y="4888210"/>
            <a:ext cx="5856090" cy="923330"/>
          </a:xfrm>
          <a:prstGeom prst="rect">
            <a:avLst/>
          </a:prstGeom>
          <a:noFill/>
        </p:spPr>
        <p:txBody>
          <a:bodyPr wrap="none" rtlCol="0">
            <a:spAutoFit/>
          </a:bodyPr>
          <a:lstStyle/>
          <a:p>
            <a:r>
              <a:rPr lang="en-US" sz="5400" b="1" dirty="0">
                <a:solidFill>
                  <a:schemeClr val="bg1">
                    <a:lumMod val="95000"/>
                  </a:schemeClr>
                </a:solidFill>
              </a:rPr>
              <a:t>Divide and Conquer</a:t>
            </a:r>
          </a:p>
        </p:txBody>
      </p:sp>
    </p:spTree>
    <p:extLst>
      <p:ext uri="{BB962C8B-B14F-4D97-AF65-F5344CB8AC3E}">
        <p14:creationId xmlns:p14="http://schemas.microsoft.com/office/powerpoint/2010/main" val="329703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P4: War</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The war part is the most complicated part of this program. We saved this for last because by doing the other parts we are almost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solidFill>
                <a:prstClr val="white"/>
              </a:solidFill>
              <a:latin typeface="Calibri" panose="020F0502020204030204"/>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200" dirty="0">
                <a:solidFill>
                  <a:prstClr val="white"/>
                </a:solidFill>
                <a:latin typeface="Calibri" panose="020F0502020204030204"/>
              </a:rPr>
              <a:t>Standard Play produces a tie</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200" dirty="0">
                <a:solidFill>
                  <a:prstClr val="white"/>
                </a:solidFill>
                <a:latin typeface="Calibri" panose="020F0502020204030204"/>
              </a:rPr>
              <a:t>Each player places 1 (or more) cards face down and finally flips another one. </a:t>
            </a:r>
          </a:p>
          <a:p>
            <a:pPr marL="971550" lvl="1" indent="-514350">
              <a:buFont typeface="Arial" panose="020B0604020202020204" pitchFamily="34" charset="0"/>
              <a:buChar char="•"/>
              <a:defRPr/>
            </a:pPr>
            <a:r>
              <a:rPr lang="en-US" sz="3200" dirty="0">
                <a:solidFill>
                  <a:prstClr val="white"/>
                </a:solidFill>
                <a:latin typeface="Calibri" panose="020F0502020204030204"/>
              </a:rPr>
              <a:t>Cards are a tie, redo step 2</a:t>
            </a:r>
          </a:p>
          <a:p>
            <a:pPr marL="971550" lvl="1" indent="-514350">
              <a:buFont typeface="Arial" panose="020B0604020202020204" pitchFamily="34" charset="0"/>
              <a:buChar char="•"/>
              <a:defRPr/>
            </a:pPr>
            <a:r>
              <a:rPr lang="en-US" sz="3200" dirty="0">
                <a:solidFill>
                  <a:prstClr val="white"/>
                </a:solidFill>
                <a:latin typeface="Calibri" panose="020F0502020204030204"/>
              </a:rPr>
              <a:t>Cards are not a tie, go to step 3</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200" dirty="0">
                <a:solidFill>
                  <a:prstClr val="white"/>
                </a:solidFill>
                <a:latin typeface="Calibri" panose="020F0502020204030204"/>
              </a:rPr>
              <a:t>Winner takes the cards from the original Standard Play as well as ALL cards that were played during the War stage.</a:t>
            </a:r>
          </a:p>
        </p:txBody>
      </p:sp>
    </p:spTree>
    <p:extLst>
      <p:ext uri="{BB962C8B-B14F-4D97-AF65-F5344CB8AC3E}">
        <p14:creationId xmlns:p14="http://schemas.microsoft.com/office/powerpoint/2010/main" val="294001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P4: War Edge Case</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An edge case is something that doesn’t happen all the time but can cause an exception with your program.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The edge case here is, what happens if one of the players doesn’t have enough cards to complete a war?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Edge cases are something that the programmer typically has to come up with a viable solution for. In this case we will create a new “rule”: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If a player does not have enough cards to complete the War, they forfeit whatever cards they have to the other player and in effect lose the game.</a:t>
            </a:r>
          </a:p>
        </p:txBody>
      </p:sp>
    </p:spTree>
    <p:extLst>
      <p:ext uri="{BB962C8B-B14F-4D97-AF65-F5344CB8AC3E}">
        <p14:creationId xmlns:p14="http://schemas.microsoft.com/office/powerpoint/2010/main" val="266933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P4: War Steps</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4493538"/>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Create a </a:t>
            </a:r>
            <a:r>
              <a:rPr lang="en-US" sz="2600" dirty="0" err="1">
                <a:solidFill>
                  <a:prstClr val="white"/>
                </a:solidFill>
                <a:latin typeface="Calibri" panose="020F0502020204030204"/>
              </a:rPr>
              <a:t>doWar</a:t>
            </a:r>
            <a:r>
              <a:rPr lang="en-US" sz="2600" dirty="0">
                <a:solidFill>
                  <a:prstClr val="white"/>
                </a:solidFill>
                <a:latin typeface="Calibri" panose="020F0502020204030204"/>
              </a:rPr>
              <a:t>() function that receives the two player decks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Create a list for all risk cards.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If either player forfeits (new rule) add forfeit players cards to risk card list.</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Else, both players pop() 1 (or more) card and add to the risk cards list.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Both players pop() 1 more as the flip card and add these to the risk pile.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Compare the new flip cards:</a:t>
            </a:r>
          </a:p>
          <a:p>
            <a:pPr marL="971550" lvl="1" indent="-514350">
              <a:buFont typeface="Arial" panose="020B0604020202020204" pitchFamily="34" charset="0"/>
              <a:buChar char="•"/>
              <a:defRPr/>
            </a:pPr>
            <a:r>
              <a:rPr lang="en-US" sz="2600" dirty="0">
                <a:solidFill>
                  <a:prstClr val="white"/>
                </a:solidFill>
                <a:latin typeface="Calibri" panose="020F0502020204030204"/>
              </a:rPr>
              <a:t>Tie: Keeping the risk pile, start again at step 3. </a:t>
            </a:r>
          </a:p>
          <a:p>
            <a:pPr marL="971550" lvl="1" indent="-514350">
              <a:buFont typeface="Arial" panose="020B0604020202020204" pitchFamily="34" charset="0"/>
              <a:buChar char="•"/>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Non-Tie: go to step 7</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A player has won the war or one has forfeited. Return all the results. P1 and P2 flip cards PLUS the risk list.</a:t>
            </a:r>
          </a:p>
          <a:p>
            <a:pPr marL="514350" lvl="0" indent="-514350">
              <a:buFont typeface="+mj-lt"/>
              <a:buAutoNum type="arabicPeriod"/>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An example function to do this is here: </a:t>
            </a:r>
            <a:r>
              <a:rPr lang="en-US" sz="2000" dirty="0">
                <a:hlinkClick r:id="rId3">
                  <a:extLst>
                    <a:ext uri="{A12FA001-AC4F-418D-AE19-62706E023703}">
                      <ahyp:hlinkClr xmlns:ahyp="http://schemas.microsoft.com/office/drawing/2018/hyperlinkcolor" val="tx"/>
                    </a:ext>
                  </a:extLst>
                </a:hlinkClick>
              </a:rPr>
              <a:t>https://github.com/grecoe/teals/issues/3</a:t>
            </a:r>
            <a:endParaRPr kumimoji="0" lang="en-US" sz="2000" b="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48303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Conclusion	</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1706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Programming typically comes down to a Divide and Conquer technique where we take a larger problem and break it down into smaller problems.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The smaller problems, in many cases, can further be broken down to individual tasks.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Once it’s simplified enough, you can start the actual work of building your program by picking off each of the broken down problems to create the program (or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49525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A40F2-363D-468F-922B-D3D3B2EA88A2}"/>
              </a:ext>
            </a:extLst>
          </p:cNvPr>
          <p:cNvSpPr txBox="1"/>
          <p:nvPr/>
        </p:nvSpPr>
        <p:spPr>
          <a:xfrm>
            <a:off x="3041650" y="2616470"/>
            <a:ext cx="6204263" cy="1625060"/>
          </a:xfrm>
          <a:prstGeom prst="rect">
            <a:avLst/>
          </a:prstGeom>
          <a:noFill/>
        </p:spPr>
        <p:txBody>
          <a:bodyPr wrap="none" lIns="182880" tIns="146304" rIns="182880" bIns="146304" rtlCol="0">
            <a:spAutoFit/>
          </a:bodyPr>
          <a:lstStyle/>
          <a:p>
            <a:pPr>
              <a:lnSpc>
                <a:spcPct val="90000"/>
              </a:lnSpc>
              <a:spcAft>
                <a:spcPts val="600"/>
              </a:spcAft>
            </a:pPr>
            <a:r>
              <a:rPr lang="en-US" sz="9600" dirty="0">
                <a:gradFill>
                  <a:gsLst>
                    <a:gs pos="2917">
                      <a:schemeClr val="tx1"/>
                    </a:gs>
                    <a:gs pos="30000">
                      <a:schemeClr val="tx1"/>
                    </a:gs>
                  </a:gsLst>
                  <a:lin ang="5400000" scaled="0"/>
                </a:gradFill>
              </a:rPr>
              <a:t>Questions?</a:t>
            </a:r>
          </a:p>
        </p:txBody>
      </p:sp>
    </p:spTree>
    <p:extLst>
      <p:ext uri="{BB962C8B-B14F-4D97-AF65-F5344CB8AC3E}">
        <p14:creationId xmlns:p14="http://schemas.microsoft.com/office/powerpoint/2010/main" val="27441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What is Divide and Conquer?</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4031873"/>
          </a:xfrm>
          <a:prstGeom prst="rect">
            <a:avLst/>
          </a:prstGeom>
          <a:noFill/>
        </p:spPr>
        <p:txBody>
          <a:bodyPr wrap="square" rtlCol="0">
            <a:spAutoFit/>
          </a:bodyPr>
          <a:lstStyle/>
          <a:p>
            <a:r>
              <a:rPr lang="en-US" sz="3200" dirty="0"/>
              <a:t>In computer science, </a:t>
            </a:r>
            <a:r>
              <a:rPr lang="en-US" sz="3200" b="1" dirty="0"/>
              <a:t>divide and conquer</a:t>
            </a:r>
            <a:r>
              <a:rPr lang="en-US" sz="3200" dirty="0"/>
              <a:t> is an algorithm that works by recursively breaking down a problem into two or more sub-problems until these become simple enough to be solved directly. (Keep breaking the problem into smaller problems)</a:t>
            </a:r>
          </a:p>
          <a:p>
            <a:endParaRPr lang="en-US" sz="3200" dirty="0"/>
          </a:p>
          <a:p>
            <a:r>
              <a:rPr lang="en-US" sz="3200" dirty="0"/>
              <a:t>The solutions to the sub-problems are then combined to give a solution to the original problem.</a:t>
            </a:r>
          </a:p>
        </p:txBody>
      </p:sp>
    </p:spTree>
    <p:extLst>
      <p:ext uri="{BB962C8B-B14F-4D97-AF65-F5344CB8AC3E}">
        <p14:creationId xmlns:p14="http://schemas.microsoft.com/office/powerpoint/2010/main" val="75877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Example : Waking up for School</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1477328"/>
          </a:xfrm>
          <a:prstGeom prst="rect">
            <a:avLst/>
          </a:prstGeom>
          <a:noFill/>
        </p:spPr>
        <p:txBody>
          <a:bodyPr wrap="square" rtlCol="0">
            <a:spAutoFit/>
          </a:bodyPr>
          <a:lstStyle/>
          <a:p>
            <a:r>
              <a:rPr lang="en-US" sz="2400" dirty="0"/>
              <a:t>Even getting ready we internally use a Divide and Conquer technique for getting ready in the morning. All of the tasks can be overwhelming so we break them down! Now this list might not be exactly what you do, but…. </a:t>
            </a:r>
          </a:p>
          <a:p>
            <a:endParaRPr lang="en-US" b="1" cap="all" dirty="0"/>
          </a:p>
        </p:txBody>
      </p:sp>
      <p:sp>
        <p:nvSpPr>
          <p:cNvPr id="4" name="TextBox 3">
            <a:extLst>
              <a:ext uri="{FF2B5EF4-FFF2-40B4-BE49-F238E27FC236}">
                <a16:creationId xmlns:a16="http://schemas.microsoft.com/office/drawing/2014/main" id="{10D3902D-EE0E-4600-BB44-2FB3AE025CB6}"/>
              </a:ext>
            </a:extLst>
          </p:cNvPr>
          <p:cNvSpPr txBox="1"/>
          <p:nvPr/>
        </p:nvSpPr>
        <p:spPr>
          <a:xfrm>
            <a:off x="1016819" y="3134465"/>
            <a:ext cx="5031346" cy="2585323"/>
          </a:xfrm>
          <a:prstGeom prst="rect">
            <a:avLst/>
          </a:prstGeom>
          <a:noFill/>
        </p:spPr>
        <p:txBody>
          <a:bodyPr wrap="square" rtlCol="0">
            <a:spAutoFit/>
          </a:bodyPr>
          <a:lstStyle/>
          <a:p>
            <a:pPr marL="342900" indent="-342900">
              <a:buAutoNum type="arabicPeriod"/>
            </a:pPr>
            <a:r>
              <a:rPr lang="en-US" sz="2400" dirty="0"/>
              <a:t>Turn off alarm</a:t>
            </a:r>
          </a:p>
          <a:p>
            <a:pPr marL="342900" indent="-342900">
              <a:buAutoNum type="arabicPeriod"/>
            </a:pPr>
            <a:r>
              <a:rPr lang="en-US" sz="2400" dirty="0"/>
              <a:t>Eat breakfast</a:t>
            </a:r>
          </a:p>
          <a:p>
            <a:pPr lvl="1"/>
            <a:r>
              <a:rPr lang="en-US" sz="2400" dirty="0"/>
              <a:t>Make breakfast?</a:t>
            </a:r>
          </a:p>
          <a:p>
            <a:pPr marL="342900" indent="-342900">
              <a:buAutoNum type="arabicPeriod"/>
            </a:pPr>
            <a:r>
              <a:rPr lang="en-US" sz="2400" dirty="0"/>
              <a:t>Clean up</a:t>
            </a:r>
          </a:p>
          <a:p>
            <a:pPr lvl="1"/>
            <a:r>
              <a:rPr lang="en-US" sz="2400" dirty="0"/>
              <a:t>Take a shower</a:t>
            </a:r>
          </a:p>
          <a:p>
            <a:pPr lvl="1"/>
            <a:r>
              <a:rPr lang="en-US" sz="2400" dirty="0"/>
              <a:t>Brush teeth</a:t>
            </a:r>
          </a:p>
          <a:p>
            <a:endParaRPr lang="en-US" b="1" cap="all" dirty="0"/>
          </a:p>
        </p:txBody>
      </p:sp>
      <p:sp>
        <p:nvSpPr>
          <p:cNvPr id="5" name="TextBox 4">
            <a:extLst>
              <a:ext uri="{FF2B5EF4-FFF2-40B4-BE49-F238E27FC236}">
                <a16:creationId xmlns:a16="http://schemas.microsoft.com/office/drawing/2014/main" id="{8CB83E44-ADA3-4BFF-8622-45E666E9C95C}"/>
              </a:ext>
            </a:extLst>
          </p:cNvPr>
          <p:cNvSpPr txBox="1"/>
          <p:nvPr/>
        </p:nvSpPr>
        <p:spPr>
          <a:xfrm>
            <a:off x="5836277" y="3134465"/>
            <a:ext cx="5031346" cy="2492990"/>
          </a:xfrm>
          <a:prstGeom prst="rect">
            <a:avLst/>
          </a:prstGeom>
          <a:noFill/>
        </p:spPr>
        <p:txBody>
          <a:bodyPr wrap="square" rtlCol="0">
            <a:spAutoFit/>
          </a:bodyPr>
          <a:lstStyle/>
          <a:p>
            <a:r>
              <a:rPr lang="en-US" sz="2400" dirty="0"/>
              <a:t>4. Change clothes</a:t>
            </a:r>
          </a:p>
          <a:p>
            <a:r>
              <a:rPr lang="en-US" sz="2400" dirty="0"/>
              <a:t>5. Make lunch</a:t>
            </a:r>
          </a:p>
          <a:p>
            <a:r>
              <a:rPr lang="en-US" sz="2400" dirty="0"/>
              <a:t>        Or lunch money?</a:t>
            </a:r>
          </a:p>
          <a:p>
            <a:r>
              <a:rPr lang="en-US" sz="2400" dirty="0"/>
              <a:t>6. Load backpack</a:t>
            </a:r>
          </a:p>
          <a:p>
            <a:r>
              <a:rPr lang="en-US" sz="2400" dirty="0"/>
              <a:t>7. Leave house</a:t>
            </a:r>
          </a:p>
          <a:p>
            <a:endParaRPr lang="en-US" dirty="0"/>
          </a:p>
          <a:p>
            <a:endParaRPr lang="en-US" b="1" cap="all" dirty="0"/>
          </a:p>
        </p:txBody>
      </p:sp>
    </p:spTree>
    <p:extLst>
      <p:ext uri="{BB962C8B-B14F-4D97-AF65-F5344CB8AC3E}">
        <p14:creationId xmlns:p14="http://schemas.microsoft.com/office/powerpoint/2010/main" val="316821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War Card Game Rules</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white"/>
                </a:solidFill>
                <a:effectLst/>
                <a:uLnTx/>
                <a:uFillTx/>
                <a:latin typeface="Calibri" panose="020F0502020204030204"/>
                <a:ea typeface="+mn-ea"/>
                <a:cs typeface="+mn-cs"/>
              </a:rPr>
              <a:t>THE DEAL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deck is divided evenly, with each player receiving 26 cards, dealt one at a time, face down. Anyone may deal first. Each player places their stack of cards face down, in front of them.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all"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white"/>
                </a:solidFill>
                <a:effectLst/>
                <a:uLnTx/>
                <a:uFillTx/>
                <a:latin typeface="Calibri" panose="020F0502020204030204"/>
                <a:ea typeface="+mn-ea"/>
                <a:cs typeface="+mn-cs"/>
              </a:rPr>
              <a:t>THE PLAY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Each player turns up a card at the same time and the player with the higher card takes both cards and puts them, face down, on the bottom of his stack.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If the cards are the same rank, it is War. Each player turns up one card face down and one card face up. The player with the higher cards takes both piles (six cards). If the turned-up cards are again the same rank, each player places another card face down and turns another card face up. The player with the higher card takes all 10 cards, and so 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white"/>
                </a:solidFill>
                <a:effectLst/>
                <a:uLnTx/>
                <a:uFillTx/>
                <a:latin typeface="Calibri" panose="020F0502020204030204"/>
                <a:ea typeface="+mn-ea"/>
                <a:cs typeface="+mn-cs"/>
              </a:rPr>
              <a:t>HOW TO KEEP SCORE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game ends when one player has won all the cards.</a:t>
            </a:r>
          </a:p>
        </p:txBody>
      </p:sp>
    </p:spTree>
    <p:extLst>
      <p:ext uri="{BB962C8B-B14F-4D97-AF65-F5344CB8AC3E}">
        <p14:creationId xmlns:p14="http://schemas.microsoft.com/office/powerpoint/2010/main" val="3148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62178"/>
          </a:xfrm>
        </p:spPr>
        <p:txBody>
          <a:bodyPr/>
          <a:lstStyle/>
          <a:p>
            <a:r>
              <a:rPr lang="en-US" dirty="0"/>
              <a:t>Example: War Card Game</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There are several problems we have to tackle, so start by collecting the game rules and breaking it down to smaller steps.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rPr>
              <a:t>	Card Deck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cap="all" dirty="0">
                <a:solidFill>
                  <a:prstClr val="white"/>
                </a:solidFill>
                <a:latin typeface="Calibri" panose="020F0502020204030204"/>
              </a:rPr>
              <a:t>	Game play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rPr>
              <a:t>		</a:t>
            </a:r>
            <a:r>
              <a:rPr kumimoji="0" lang="en-US" sz="3600" b="1" i="0" u="none" strike="noStrike" kern="1200" cap="all" spc="0" normalizeH="0" baseline="0" noProof="0" dirty="0" err="1">
                <a:ln>
                  <a:noFill/>
                </a:ln>
                <a:solidFill>
                  <a:prstClr val="white"/>
                </a:solidFill>
                <a:effectLst/>
                <a:uLnTx/>
                <a:uFillTx/>
                <a:latin typeface="Calibri" panose="020F0502020204030204"/>
                <a:ea typeface="+mn-ea"/>
                <a:cs typeface="+mn-cs"/>
              </a:rPr>
              <a:t>sta</a:t>
            </a:r>
            <a:r>
              <a:rPr lang="en-US" sz="3600" b="1" cap="all" dirty="0" err="1">
                <a:solidFill>
                  <a:prstClr val="white"/>
                </a:solidFill>
                <a:latin typeface="Calibri" panose="020F0502020204030204"/>
              </a:rPr>
              <a:t>ndard</a:t>
            </a:r>
            <a:r>
              <a:rPr lang="en-US" sz="3600" b="1" cap="all" dirty="0">
                <a:solidFill>
                  <a:prstClr val="white"/>
                </a:solidFill>
                <a:latin typeface="Calibri" panose="020F0502020204030204"/>
              </a:rPr>
              <a:t> play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rPr>
              <a:t>		</a:t>
            </a:r>
            <a:r>
              <a:rPr lang="en-US" sz="3600" b="1" cap="all" dirty="0">
                <a:solidFill>
                  <a:prstClr val="white"/>
                </a:solidFill>
                <a:latin typeface="Calibri" panose="020F0502020204030204"/>
              </a:rPr>
              <a:t>war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rPr>
              <a:t>		end of game</a:t>
            </a:r>
          </a:p>
        </p:txBody>
      </p:sp>
    </p:spTree>
    <p:extLst>
      <p:ext uri="{BB962C8B-B14F-4D97-AF65-F5344CB8AC3E}">
        <p14:creationId xmlns:p14="http://schemas.microsoft.com/office/powerpoint/2010/main" val="380228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62178"/>
          </a:xfrm>
        </p:spPr>
        <p:txBody>
          <a:bodyPr/>
          <a:lstStyle/>
          <a:p>
            <a:r>
              <a:rPr lang="en-US" dirty="0"/>
              <a:t>P1: Card Deck</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50920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Using the Divide and Conquer technique, we create 3 distinct coding steps.</a:t>
            </a:r>
          </a:p>
          <a:p>
            <a:pPr marR="0" lvl="0" algn="l" defTabSz="914400" rtl="0" eaLnBrk="1" fontAlgn="auto" latinLnBrk="0" hangingPunct="1">
              <a:lnSpc>
                <a:spcPct val="100000"/>
              </a:lnSpc>
              <a:spcBef>
                <a:spcPts val="0"/>
              </a:spcBef>
              <a:spcAft>
                <a:spcPts val="0"/>
              </a:spcAft>
              <a:buClrTx/>
              <a:buSzTx/>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solidFill>
                  <a:prstClr val="white"/>
                </a:solidFill>
                <a:latin typeface="Calibri" panose="020F0502020204030204"/>
              </a:rPr>
              <a:t>Step 1: Create a deck (list) with 52 cards consisting of 4 groupings of values 2-&gt; 14 to represent suits.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Step 2: Shuffle the deck from Step 1 (</a:t>
            </a:r>
            <a:r>
              <a:rPr kumimoji="0" lang="en-US" sz="3200" b="0" i="0" u="none" strike="noStrike" kern="1200" cap="none" spc="0" normalizeH="0" baseline="0" noProof="0" dirty="0" err="1">
                <a:ln>
                  <a:noFill/>
                </a:ln>
                <a:solidFill>
                  <a:prstClr val="white"/>
                </a:solidFill>
                <a:effectLst/>
                <a:uLnTx/>
                <a:uFillTx/>
                <a:latin typeface="Calibri" panose="020F0502020204030204"/>
                <a:ea typeface="+mn-ea"/>
                <a:cs typeface="+mn-cs"/>
              </a:rPr>
              <a:t>random.shuffle</a:t>
            </a: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solidFill>
                  <a:prstClr val="white"/>
                </a:solidFill>
                <a:latin typeface="Calibri" panose="020F0502020204030204"/>
              </a:rPr>
              <a:t>Step 3: Create two separate piles (list) for each player evenly distributing the deck. </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Game Play</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01675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Game play was broken down into 3 buckets for simplicity:</a:t>
            </a:r>
          </a:p>
          <a:p>
            <a:pPr marR="0" lvl="0" algn="l" defTabSz="914400" rtl="0" eaLnBrk="1" fontAlgn="auto" latinLnBrk="0" hangingPunct="1">
              <a:lnSpc>
                <a:spcPct val="100000"/>
              </a:lnSpc>
              <a:spcBef>
                <a:spcPts val="0"/>
              </a:spcBef>
              <a:spcAft>
                <a:spcPts val="0"/>
              </a:spcAft>
              <a:buClrTx/>
              <a:buSzTx/>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Standard Play</a:t>
            </a:r>
          </a:p>
          <a:p>
            <a:pPr marL="1028700" lvl="1" indent="-571500">
              <a:buFont typeface="Arial" panose="020B0604020202020204" pitchFamily="34" charset="0"/>
              <a:buChar char="•"/>
            </a:pPr>
            <a:r>
              <a:rPr lang="en-US" sz="2800" dirty="0">
                <a:solidFill>
                  <a:prstClr val="white"/>
                </a:solidFill>
                <a:latin typeface="Calibri" panose="020F0502020204030204"/>
              </a:rPr>
              <a:t>Each player flips a card, they are not equal, winner takes both flipped cards. </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War (because it’s complicated, it becomes a separate issue to solve)</a:t>
            </a: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Each player flips a card (standard play), they are equal, now they turn more cards to find the winner. </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End of Game</a:t>
            </a:r>
          </a:p>
          <a:p>
            <a:pPr marL="1028700" lvl="1" indent="-571500">
              <a:buFont typeface="Arial" panose="020B0604020202020204" pitchFamily="34" charset="0"/>
              <a:buChar char="•"/>
            </a:pPr>
            <a:r>
              <a:rPr lang="en-US" sz="2800" dirty="0">
                <a:solidFill>
                  <a:prstClr val="white"/>
                </a:solidFill>
                <a:latin typeface="Calibri" panose="020F0502020204030204"/>
              </a:rPr>
              <a:t>One player possesses all the cards.</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604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P2: End of Game</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6323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Sometimes it makes sense to look through the sub problems and pick off the easiest first. Logically step 2 should be standard play, but we want to first code how the game ends and allows us to start structuring our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From P1 we know we are creating 2 lists, one for each player. </a:t>
            </a:r>
            <a:endParaRPr lang="en-US" sz="3000"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solidFill>
                  <a:prstClr val="white"/>
                </a:solidFill>
                <a:latin typeface="Calibri" panose="020F0502020204030204"/>
              </a:rPr>
              <a:t>If the game ends with one player holding all the cards, we can use a simple while loop to solve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Calibri" panose="020F0502020204030204"/>
              </a:rPr>
              <a:t>	while </a:t>
            </a:r>
            <a:r>
              <a:rPr lang="en-US" sz="3000" dirty="0" err="1">
                <a:solidFill>
                  <a:prstClr val="white"/>
                </a:solidFill>
                <a:latin typeface="Calibri" panose="020F0502020204030204"/>
              </a:rPr>
              <a:t>len</a:t>
            </a:r>
            <a:r>
              <a:rPr lang="en-US" sz="3000" dirty="0">
                <a:solidFill>
                  <a:prstClr val="white"/>
                </a:solidFill>
                <a:latin typeface="Calibri" panose="020F0502020204030204"/>
              </a:rPr>
              <a:t>(deck1) and </a:t>
            </a:r>
            <a:r>
              <a:rPr lang="en-US" sz="3000" dirty="0" err="1">
                <a:solidFill>
                  <a:prstClr val="white"/>
                </a:solidFill>
                <a:latin typeface="Calibri" panose="020F0502020204030204"/>
              </a:rPr>
              <a:t>len</a:t>
            </a:r>
            <a:r>
              <a:rPr lang="en-US" sz="3000" dirty="0">
                <a:solidFill>
                  <a:prstClr val="white"/>
                </a:solidFill>
                <a:latin typeface="Calibri" panose="020F0502020204030204"/>
              </a:rPr>
              <a:t>(deck2):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Calibri" panose="020F0502020204030204"/>
              </a:rPr>
              <a:t>		# Play game…..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71008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P3: Standard Play</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1706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The next simplest, and most common part of the game, is Standard Play. However, for coding tasks this gets broken down into smaller steps.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Create another list to hold the cards at risk.</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Each player list pop() an item and adds it to the above list, these are the cards at risk.</a:t>
            </a:r>
          </a:p>
          <a:p>
            <a:pPr marL="971550" lvl="1" indent="-514350">
              <a:buFont typeface="Arial" panose="020B0604020202020204" pitchFamily="34" charset="0"/>
              <a:buChar char="•"/>
            </a:pPr>
            <a:r>
              <a:rPr lang="en-US" sz="3000" dirty="0">
                <a:solidFill>
                  <a:prstClr val="white"/>
                </a:solidFill>
                <a:latin typeface="Calibri" panose="020F0502020204030204"/>
              </a:rPr>
              <a:t>This is like taking the “top” card from their deck.</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Compare the two cards that are in the risk pile.</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Whomever wins, we extend() their list with the risk cards.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685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305</TotalTime>
  <Words>1545</Words>
  <Application>Microsoft Office PowerPoint</Application>
  <PresentationFormat>Widescreen</PresentationFormat>
  <Paragraphs>145</Paragraphs>
  <Slides>14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Consolas</vt:lpstr>
      <vt:lpstr>Segoe UI</vt:lpstr>
      <vt:lpstr>Segoe UI Light</vt:lpstr>
      <vt:lpstr>Segoe UI Semilight</vt:lpstr>
      <vt:lpstr>Wingdings</vt:lpstr>
      <vt:lpstr>Office Theme</vt:lpstr>
      <vt:lpstr>5-50111_Build 2017_LIGHT GRAY TEMPLATE</vt:lpstr>
      <vt:lpstr>PowerPoint Presentation</vt:lpstr>
      <vt:lpstr>What is Divide and Conquer?</vt:lpstr>
      <vt:lpstr>Example : Waking up for School</vt:lpstr>
      <vt:lpstr>War Card Game Rules</vt:lpstr>
      <vt:lpstr>Example: War Card Game</vt:lpstr>
      <vt:lpstr>P1: Card Deck</vt:lpstr>
      <vt:lpstr>Game Play</vt:lpstr>
      <vt:lpstr>P2: End of Game</vt:lpstr>
      <vt:lpstr>P3: Standard Play</vt:lpstr>
      <vt:lpstr>P4: War</vt:lpstr>
      <vt:lpstr>P4: War Edge Case</vt:lpstr>
      <vt:lpstr>P4: War Steps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Grecoe</dc:creator>
  <cp:lastModifiedBy>Daniel Grecoe</cp:lastModifiedBy>
  <cp:revision>42</cp:revision>
  <dcterms:created xsi:type="dcterms:W3CDTF">2019-09-04T15:14:20Z</dcterms:created>
  <dcterms:modified xsi:type="dcterms:W3CDTF">2021-01-28T13:13:37Z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grecoe@microsoft.com</vt:lpwstr>
  </property>
  <property fmtid="{D5CDD505-2E9C-101B-9397-08002B2CF9AE}" pid="5" name="MSIP_Label_f42aa342-8706-4288-bd11-ebb85995028c_SetDate">
    <vt:lpwstr>2019-09-04T15:59:17.0886624Z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0a90d3e2-6fbd-4bdc-8757-35c9ff26241c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