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itchFamily="2" charset="-18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d937dabc9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d937dabc9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937dabc9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937dabc9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d937dabc9_0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d937dabc9_0_1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d937dabc9_0_1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d937dabc9_0_1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d937dabc9_0_1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d937dabc9_0_1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d937dabc9_0_1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d937dabc9_0_1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d937dabc9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d937dabc9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d937dabc9_0_1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d937dabc9_0_1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Analiza asupra înmulțirii de polinoame și evaluarea rezultatului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Secvențial / Pthreads / OpenMP / MPI / Hibrid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6636775" y="4077975"/>
            <a:ext cx="2198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Grecu Andrei - George 342C1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 idx="4294967295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/>
              <a:t>Mulțumesc!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Problema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417213"/>
            <a:ext cx="7505700" cy="2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 u="sng" dirty="0"/>
              <a:t>Problema</a:t>
            </a:r>
            <a:r>
              <a:rPr lang="ro" sz="1400" dirty="0"/>
              <a:t> : Calculul înmulțirii a doua polinoame și evaluarea rezultatului acestei operații într-un</a:t>
            </a:r>
            <a:endParaRPr sz="1400" dirty="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400" dirty="0"/>
              <a:t>punct X, dat ca parametru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400" u="sng" dirty="0"/>
              <a:t>Obiectiv</a:t>
            </a:r>
            <a:r>
              <a:rPr lang="ro" sz="1400" dirty="0"/>
              <a:t> : Compunerea și testarea diferitelor implementări (Secvențial/OpenMP/MPI/OpenMP-MPI)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400" u="sng" dirty="0"/>
              <a:t>Set de teste</a:t>
            </a:r>
            <a:r>
              <a:rPr lang="ro" sz="1400" dirty="0"/>
              <a:t> (marimea vectorilor de coeficienți pentru primul, respectiv al doilea, polinom) :</a:t>
            </a:r>
            <a:endParaRPr sz="1400" dirty="0"/>
          </a:p>
          <a:p>
            <a:pPr marL="457200" lvl="0" indent="-31750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</a:pPr>
            <a:r>
              <a:rPr lang="ro" sz="1400" dirty="0">
                <a:solidFill>
                  <a:srgbClr val="1E1E1E"/>
                </a:solidFill>
              </a:rPr>
              <a:t>500 &amp; 505</a:t>
            </a:r>
            <a:endParaRPr sz="1400" dirty="0">
              <a:solidFill>
                <a:srgbClr val="1E1E1E"/>
              </a:solidFill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</a:pPr>
            <a:r>
              <a:rPr lang="ro" sz="1400" dirty="0">
                <a:solidFill>
                  <a:srgbClr val="1E1E1E"/>
                </a:solidFill>
              </a:rPr>
              <a:t>1240 &amp; 1357</a:t>
            </a:r>
            <a:endParaRPr sz="1400" dirty="0">
              <a:solidFill>
                <a:srgbClr val="1E1E1E"/>
              </a:solidFill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</a:pPr>
            <a:r>
              <a:rPr lang="ro" sz="1400" dirty="0">
                <a:solidFill>
                  <a:srgbClr val="1E1E1E"/>
                </a:solidFill>
              </a:rPr>
              <a:t>10204 &amp; 10113</a:t>
            </a:r>
            <a:endParaRPr sz="1400" dirty="0">
              <a:solidFill>
                <a:srgbClr val="1E1E1E"/>
              </a:solidFill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</a:pPr>
            <a:r>
              <a:rPr lang="ro" sz="1400" dirty="0">
                <a:solidFill>
                  <a:srgbClr val="1E1E1E"/>
                </a:solidFill>
              </a:rPr>
              <a:t>50228 &amp; 50281</a:t>
            </a:r>
            <a:endParaRPr sz="1400" dirty="0">
              <a:solidFill>
                <a:srgbClr val="1E1E1E"/>
              </a:solidFill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</a:pPr>
            <a:r>
              <a:rPr lang="ro" sz="1400" dirty="0">
                <a:solidFill>
                  <a:srgbClr val="1E1E1E"/>
                </a:solidFill>
              </a:rPr>
              <a:t>100292 &amp; 100197</a:t>
            </a:r>
            <a:endParaRPr sz="1400" dirty="0">
              <a:solidFill>
                <a:srgbClr val="1E1E1E"/>
              </a:solidFill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</a:pPr>
            <a:r>
              <a:rPr lang="ro" sz="1400" dirty="0">
                <a:solidFill>
                  <a:srgbClr val="1E1E1E"/>
                </a:solidFill>
              </a:rPr>
              <a:t>500232 &amp; 500297</a:t>
            </a:r>
            <a:endParaRPr sz="14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Precizări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942500" cy="2878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 dirty="0">
                <a:solidFill>
                  <a:srgbClr val="1E1E1E"/>
                </a:solidFill>
              </a:rPr>
              <a:t>Paralelizarea s-a făcut strict pe operațiile care ne interesează în încercarea de a nu aduce un overhead mare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400" dirty="0"/>
              <a:t>Implementările au fost testate pe un set de 5 teste de dimensiuni diferite (500x505 -&gt; 100292x100197)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400" dirty="0"/>
              <a:t>Au fost eliminați timpii extrași din testul 6 (cel mai mare) deoarece multe dintre implementări nu au reușit să termine execuția, dar în marea majoritate a lor, evolutia în timp a fost menținută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o" sz="1400" dirty="0"/>
              <a:t>Implementările au fost testate doar pe 4 procesoare datorită implementării OpenMP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o" sz="1400" dirty="0"/>
              <a:t>Timpul pentru implementarea hibridă, de la ultimul test din set (5), rulat pe coada, a fost extras din cachegrind, Solaris producand Seq Fault-uri inexplicabile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3FD6-AB8A-4752-9B53-DB193C54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80DA9-A5E9-41A9-AF60-5E9972132A0F}"/>
              </a:ext>
            </a:extLst>
          </p:cNvPr>
          <p:cNvSpPr txBox="1"/>
          <p:nvPr/>
        </p:nvSpPr>
        <p:spPr>
          <a:xfrm>
            <a:off x="819150" y="1800200"/>
            <a:ext cx="811053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Înmulțirea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(int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0;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&lt; m; ++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{</a:t>
            </a:r>
            <a:endParaRPr lang="en-US" b="0" dirty="0">
              <a:effectLst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(int j = 0; j &lt; n; ++j)</a:t>
            </a:r>
            <a:endParaRPr lang="en-US" b="0" dirty="0">
              <a:effectLst/>
            </a:endParaRPr>
          </a:p>
          <a:p>
            <a:pPr marL="457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prod[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i+j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+= B[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* A[j]; // A, B -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vectorii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cu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coeficientii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polinoamelor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600" b="0" i="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Evaluarea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cu </a:t>
            </a:r>
            <a:r>
              <a:rPr lang="en-US" sz="1600" b="0" i="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metoda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Horner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(int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n - 1;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&gt;= 0; --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result += prod[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 * pow(x,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); // prod -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vectorul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coeficienților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rezultatului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înmulțirii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; x –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punct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evaluare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Aceste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secvențe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sunt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extrase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din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codul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secvențial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au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adaptate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pentru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fiecare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implementare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și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împărțire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 thread-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uri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procese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0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Rezultatele rulării pe local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645275"/>
            <a:ext cx="2664600" cy="30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input_500_505.in: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seq:               0.00087 s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pthreads:     0.05820 s / s = 0.0149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openmp:      0.00144 s / s = 0.6041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mpi:              0.00055 s / </a:t>
            </a:r>
            <a:r>
              <a:rPr lang="ro" sz="1100">
                <a:solidFill>
                  <a:schemeClr val="accent2"/>
                </a:solidFill>
              </a:rPr>
              <a:t>s = 1.5818</a:t>
            </a:r>
            <a:endParaRPr sz="11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hibrid:          0.03810 s / s = 0.0228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input_1240_1357.in: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seq:               0.00562 s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pthreads:     0.34856 s / s = 0.0161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openmp:      0.01250 s / s = 0.4496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mpi:              0.00240 s / </a:t>
            </a:r>
            <a:r>
              <a:rPr lang="ro" sz="1100">
                <a:solidFill>
                  <a:schemeClr val="accent2"/>
                </a:solidFill>
              </a:rPr>
              <a:t>s = 2.3416</a:t>
            </a:r>
            <a:endParaRPr sz="11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hibrid:          0.04369 s / s = 0.1286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3483750" y="1645275"/>
            <a:ext cx="2664600" cy="30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input_10204_10113.in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seq:               0.28626 s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pthreads:     20.73774 s / s = 0.0138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openmp:      1.00000 s / s = 0.2862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mpi:              0.12301 s / </a:t>
            </a:r>
            <a:r>
              <a:rPr lang="ro" sz="1100">
                <a:solidFill>
                  <a:schemeClr val="accent2"/>
                </a:solidFill>
              </a:rPr>
              <a:t>s = 2.3271</a:t>
            </a:r>
            <a:endParaRPr sz="11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hibrid:          0.14095 s / </a:t>
            </a:r>
            <a:r>
              <a:rPr lang="ro" sz="1100">
                <a:solidFill>
                  <a:schemeClr val="accent6"/>
                </a:solidFill>
              </a:rPr>
              <a:t>s = 2.0309</a:t>
            </a:r>
            <a:endParaRPr sz="11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input_50228_50281.in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seq:             7.62521 s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pthreads:   512.00000 s / s = 0.0148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openmp:    23.09023 s / s = 0.3302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mpi:             2.67816 s / </a:t>
            </a:r>
            <a:r>
              <a:rPr lang="ro" sz="1100">
                <a:solidFill>
                  <a:schemeClr val="accent2"/>
                </a:solidFill>
              </a:rPr>
              <a:t>s = 2.8471</a:t>
            </a:r>
            <a:endParaRPr sz="11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hibrid:         2.52593 s / </a:t>
            </a:r>
            <a:r>
              <a:rPr lang="ro" sz="1100">
                <a:solidFill>
                  <a:schemeClr val="accent6"/>
                </a:solidFill>
              </a:rPr>
              <a:t>s = 3.0187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6148350" y="1645275"/>
            <a:ext cx="2664600" cy="30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input_100292_100197.in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seq:             28.42041 s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pthreads:   2168.40000 s / s = 0.0131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openmp:    13.58076 s / s = 2.0926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mpi:            10.33391 s / </a:t>
            </a:r>
            <a:r>
              <a:rPr lang="ro" sz="1100">
                <a:solidFill>
                  <a:schemeClr val="accent2"/>
                </a:solidFill>
              </a:rPr>
              <a:t>s = 2.7502</a:t>
            </a:r>
            <a:endParaRPr sz="11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rgbClr val="1E1E1E"/>
                </a:solidFill>
              </a:rPr>
              <a:t>            hibrid:        9.84712 s / </a:t>
            </a:r>
            <a:r>
              <a:rPr lang="ro" sz="1100">
                <a:solidFill>
                  <a:schemeClr val="accent6"/>
                </a:solidFill>
              </a:rPr>
              <a:t>s = 2.8861</a:t>
            </a:r>
            <a:endParaRPr sz="11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687525"/>
            <a:ext cx="7505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Rezultatele rulării pe o coada din fep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22827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>
                <a:solidFill>
                  <a:srgbClr val="1E1E1E"/>
                </a:solidFill>
              </a:rPr>
              <a:t>input_500_505.in: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>
                <a:solidFill>
                  <a:srgbClr val="1E1E1E"/>
                </a:solidFill>
              </a:rPr>
              <a:t>            seq:	   0.014 s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>
                <a:solidFill>
                  <a:srgbClr val="1E1E1E"/>
                </a:solidFill>
              </a:rPr>
              <a:t>            pthreads:   1.799 s / s = 0.007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>
                <a:solidFill>
                  <a:srgbClr val="1E1E1E"/>
                </a:solidFill>
              </a:rPr>
              <a:t>            openmp:    0.005 s / </a:t>
            </a:r>
            <a:r>
              <a:rPr lang="ro" sz="1100">
                <a:solidFill>
                  <a:schemeClr val="accent2"/>
                </a:solidFill>
              </a:rPr>
              <a:t>s = 2.8</a:t>
            </a:r>
            <a:endParaRPr sz="11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>
                <a:solidFill>
                  <a:srgbClr val="1E1E1E"/>
                </a:solidFill>
              </a:rPr>
              <a:t>            mpi:            1.884 s / s = 0.007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>
                <a:solidFill>
                  <a:srgbClr val="1E1E1E"/>
                </a:solidFill>
              </a:rPr>
              <a:t>            hibrid:	   1.633 s / s = 0.007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>
                <a:solidFill>
                  <a:srgbClr val="1E1E1E"/>
                </a:solidFill>
              </a:rPr>
              <a:t>input_1240_1357.in: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>
                <a:solidFill>
                  <a:srgbClr val="1E1E1E"/>
                </a:solidFill>
              </a:rPr>
              <a:t>            seq: 	    0.022 s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>
                <a:solidFill>
                  <a:srgbClr val="1E1E1E"/>
                </a:solidFill>
              </a:rPr>
              <a:t>            pthreads:    0.197 s / s = 0.111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>
                <a:solidFill>
                  <a:srgbClr val="1E1E1E"/>
                </a:solidFill>
              </a:rPr>
              <a:t>            openmp:     0.008 s / </a:t>
            </a:r>
            <a:r>
              <a:rPr lang="ro" sz="1100">
                <a:solidFill>
                  <a:schemeClr val="accent2"/>
                </a:solidFill>
              </a:rPr>
              <a:t>s = 2.75</a:t>
            </a:r>
            <a:endParaRPr sz="11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>
                <a:solidFill>
                  <a:srgbClr val="1E1E1E"/>
                </a:solidFill>
              </a:rPr>
              <a:t>            mpi:        	    2.142 s / s = 0.01</a:t>
            </a:r>
            <a:endParaRPr sz="110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>
                <a:solidFill>
                  <a:srgbClr val="1E1E1E"/>
                </a:solidFill>
              </a:rPr>
              <a:t>            hibrid:         1.736 s / s = 0.012</a:t>
            </a:r>
            <a:endParaRPr sz="1100"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1216675"/>
            <a:ext cx="7505700" cy="6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Timpii au fost extrasi din tool-ul de performanta: </a:t>
            </a:r>
            <a:r>
              <a:rPr lang="ro" sz="1900" b="1"/>
              <a:t>Solaris</a:t>
            </a:r>
            <a:endParaRPr sz="1900" b="1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3101850" y="1990725"/>
            <a:ext cx="2334544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input_10204_10113.in</a:t>
            </a:r>
            <a:endParaRPr sz="1100" dirty="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seq:        </a:t>
            </a:r>
            <a:r>
              <a:rPr lang="en-US" sz="1100" dirty="0">
                <a:solidFill>
                  <a:srgbClr val="1E1E1E"/>
                </a:solidFill>
              </a:rPr>
              <a:t>    </a:t>
            </a:r>
            <a:r>
              <a:rPr lang="ro" sz="1100" dirty="0">
                <a:solidFill>
                  <a:srgbClr val="1E1E1E"/>
                </a:solidFill>
              </a:rPr>
              <a:t>0.723 s</a:t>
            </a:r>
            <a:endParaRPr sz="1100" dirty="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pthreads:  10.997 s / s = 0.065</a:t>
            </a:r>
            <a:endParaRPr sz="1100" dirty="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openmp:     0.267 s / </a:t>
            </a:r>
            <a:r>
              <a:rPr lang="ro" sz="1100" dirty="0">
                <a:solidFill>
                  <a:schemeClr val="accent2"/>
                </a:solidFill>
              </a:rPr>
              <a:t>s = 2.707</a:t>
            </a:r>
            <a:endParaRPr sz="11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mpi:        </a:t>
            </a:r>
            <a:r>
              <a:rPr lang="en-US" sz="1100" dirty="0">
                <a:solidFill>
                  <a:srgbClr val="1E1E1E"/>
                </a:solidFill>
              </a:rPr>
              <a:t>     </a:t>
            </a:r>
            <a:r>
              <a:rPr lang="ro" sz="1100" dirty="0">
                <a:solidFill>
                  <a:srgbClr val="1E1E1E"/>
                </a:solidFill>
              </a:rPr>
              <a:t>2.556 s / s = 0.282</a:t>
            </a:r>
            <a:endParaRPr sz="1100" dirty="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hibrid:     </a:t>
            </a:r>
            <a:r>
              <a:rPr lang="en-US" sz="1100" dirty="0">
                <a:solidFill>
                  <a:srgbClr val="1E1E1E"/>
                </a:solidFill>
              </a:rPr>
              <a:t>    </a:t>
            </a:r>
            <a:r>
              <a:rPr lang="ro" sz="1100" dirty="0">
                <a:solidFill>
                  <a:srgbClr val="1E1E1E"/>
                </a:solidFill>
              </a:rPr>
              <a:t>0.096 s / s = </a:t>
            </a:r>
            <a:r>
              <a:rPr lang="ro" sz="1100" dirty="0">
                <a:solidFill>
                  <a:schemeClr val="accent6"/>
                </a:solidFill>
              </a:rPr>
              <a:t>7.531</a:t>
            </a:r>
            <a:endParaRPr sz="1100" dirty="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100" dirty="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input_50228_50281.in</a:t>
            </a:r>
            <a:endParaRPr sz="1100" dirty="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seq:                 16.969 s</a:t>
            </a:r>
            <a:endParaRPr sz="1100" dirty="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pthreads:    </a:t>
            </a:r>
            <a:r>
              <a:rPr lang="ro" sz="1100" b="1" dirty="0">
                <a:solidFill>
                  <a:srgbClr val="1E1E1E"/>
                </a:solidFill>
              </a:rPr>
              <a:t>&gt;</a:t>
            </a:r>
            <a:r>
              <a:rPr lang="ro" sz="1100" dirty="0">
                <a:solidFill>
                  <a:srgbClr val="1E1E1E"/>
                </a:solidFill>
              </a:rPr>
              <a:t> 111.0 s / s &lt; 0</a:t>
            </a:r>
            <a:endParaRPr sz="1100" dirty="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openmp:        4.991 s / </a:t>
            </a:r>
            <a:r>
              <a:rPr lang="ro" sz="1100" dirty="0">
                <a:solidFill>
                  <a:schemeClr val="accent2"/>
                </a:solidFill>
              </a:rPr>
              <a:t>s = 3.4</a:t>
            </a:r>
            <a:endParaRPr sz="11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mpi:                5.802 s / s = 2.92</a:t>
            </a:r>
            <a:endParaRPr sz="1100" dirty="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hibrid:            1.850 s / </a:t>
            </a:r>
            <a:r>
              <a:rPr lang="ro" sz="1100" dirty="0">
                <a:solidFill>
                  <a:schemeClr val="accent6"/>
                </a:solidFill>
              </a:rPr>
              <a:t>s = 9.17</a:t>
            </a:r>
            <a:endParaRPr sz="1100" dirty="0">
              <a:solidFill>
                <a:schemeClr val="accent6"/>
              </a:solidFill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5384550" y="1990725"/>
            <a:ext cx="24501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input_100292_100197.in</a:t>
            </a:r>
            <a:endParaRPr sz="1100" dirty="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seq:                 67.580 s</a:t>
            </a:r>
            <a:endParaRPr sz="1100" dirty="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pthreads:    &gt; 350.0 s / s &lt; 0</a:t>
            </a:r>
            <a:endParaRPr sz="1100" dirty="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openmp:        3.071 s / </a:t>
            </a:r>
            <a:r>
              <a:rPr lang="ro" sz="1100" dirty="0">
                <a:solidFill>
                  <a:schemeClr val="accent2"/>
                </a:solidFill>
              </a:rPr>
              <a:t>s = 22.005</a:t>
            </a:r>
            <a:endParaRPr sz="11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mpi:                18.121 s / s = 3.729</a:t>
            </a:r>
            <a:endParaRPr sz="1100" dirty="0">
              <a:solidFill>
                <a:srgbClr val="1E1E1E"/>
              </a:solidFill>
            </a:endParaRPr>
          </a:p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100" dirty="0">
                <a:solidFill>
                  <a:srgbClr val="1E1E1E"/>
                </a:solidFill>
              </a:rPr>
              <a:t>            hibrid:	       2.730 s / </a:t>
            </a:r>
            <a:r>
              <a:rPr lang="ro" sz="1100" dirty="0">
                <a:solidFill>
                  <a:schemeClr val="accent6"/>
                </a:solidFill>
              </a:rPr>
              <a:t>s = 24.754</a:t>
            </a:r>
            <a:endParaRPr sz="1100" dirty="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19150" y="508825"/>
            <a:ext cx="7505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Rezultate grafice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819150" y="1013625"/>
            <a:ext cx="75057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/>
              <a:t>Comparatie local / fep per implementare</a:t>
            </a:r>
            <a:endParaRPr sz="2500"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t="10754" r="9403"/>
          <a:stretch/>
        </p:blipFill>
        <p:spPr>
          <a:xfrm>
            <a:off x="734100" y="1526313"/>
            <a:ext cx="2063675" cy="15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t="10754" r="8062"/>
          <a:stretch/>
        </p:blipFill>
        <p:spPr>
          <a:xfrm>
            <a:off x="3348875" y="1526326"/>
            <a:ext cx="2094275" cy="152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5">
            <a:alphaModFix/>
          </a:blip>
          <a:srcRect t="11197" r="8975"/>
          <a:stretch/>
        </p:blipFill>
        <p:spPr>
          <a:xfrm>
            <a:off x="6027250" y="1526325"/>
            <a:ext cx="2152800" cy="15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6">
            <a:alphaModFix/>
          </a:blip>
          <a:srcRect t="11174" r="9008"/>
          <a:stretch/>
        </p:blipFill>
        <p:spPr>
          <a:xfrm>
            <a:off x="1819350" y="3144350"/>
            <a:ext cx="2227550" cy="16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7">
            <a:alphaModFix/>
          </a:blip>
          <a:srcRect t="10634" r="8625"/>
          <a:stretch/>
        </p:blipFill>
        <p:spPr>
          <a:xfrm>
            <a:off x="4945500" y="3144351"/>
            <a:ext cx="2223317" cy="16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977975" y="2495475"/>
            <a:ext cx="103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alibri"/>
                <a:ea typeface="Calibri"/>
                <a:cs typeface="Calibri"/>
                <a:sym typeface="Calibri"/>
              </a:rPr>
              <a:t>Secvențial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4603575" y="2469400"/>
            <a:ext cx="106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alibri"/>
                <a:ea typeface="Calibri"/>
                <a:cs typeface="Calibri"/>
                <a:sym typeface="Calibri"/>
              </a:rPr>
              <a:t>Pthreads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7335600" y="2541700"/>
            <a:ext cx="84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alibri"/>
                <a:ea typeface="Calibri"/>
                <a:cs typeface="Calibri"/>
                <a:sym typeface="Calibri"/>
              </a:rPr>
              <a:t>OpenMP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524200" y="4218125"/>
            <a:ext cx="87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alibri"/>
                <a:ea typeface="Calibri"/>
                <a:cs typeface="Calibri"/>
                <a:sym typeface="Calibri"/>
              </a:rPr>
              <a:t>MPI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6541875" y="4218125"/>
            <a:ext cx="90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Calibri"/>
                <a:ea typeface="Calibri"/>
                <a:cs typeface="Calibri"/>
                <a:sym typeface="Calibri"/>
              </a:rPr>
              <a:t>Hibrid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819150" y="508825"/>
            <a:ext cx="7505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Rezultate grafice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819150" y="1013625"/>
            <a:ext cx="75057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/>
              <a:t>Comparatie local / fep între implementări</a:t>
            </a:r>
            <a:endParaRPr sz="2500"/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3">
            <a:alphaModFix/>
          </a:blip>
          <a:srcRect l="5175" t="11987" r="9134"/>
          <a:stretch/>
        </p:blipFill>
        <p:spPr>
          <a:xfrm>
            <a:off x="359400" y="1780037"/>
            <a:ext cx="2751750" cy="21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 rotWithShape="1">
          <a:blip r:embed="rId4">
            <a:alphaModFix/>
          </a:blip>
          <a:srcRect l="4871" t="9877" r="8914"/>
          <a:stretch/>
        </p:blipFill>
        <p:spPr>
          <a:xfrm>
            <a:off x="3111150" y="1748362"/>
            <a:ext cx="2784550" cy="21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1604175" y="386360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Local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4173100" y="3863600"/>
            <a:ext cx="16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Fep - Solaris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5">
            <a:alphaModFix/>
          </a:blip>
          <a:srcRect l="4279" t="11071" r="8733"/>
          <a:stretch/>
        </p:blipFill>
        <p:spPr>
          <a:xfrm>
            <a:off x="5895700" y="1748353"/>
            <a:ext cx="2918026" cy="223699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7028250" y="3863600"/>
            <a:ext cx="12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Fep &amp; Local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6439425" y="429700"/>
            <a:ext cx="19722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 b="1">
                <a:latin typeface="Calibri"/>
                <a:ea typeface="Calibri"/>
                <a:cs typeface="Calibri"/>
                <a:sym typeface="Calibri"/>
              </a:rPr>
              <a:t>Top</a:t>
            </a:r>
            <a:endParaRPr sz="15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Hibrid fep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OpenMP fep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Hibrid local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ro">
                <a:latin typeface="Calibri"/>
                <a:ea typeface="Calibri"/>
                <a:cs typeface="Calibri"/>
                <a:sym typeface="Calibri"/>
              </a:rPr>
              <a:t>MPI local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819150" y="4297300"/>
            <a:ext cx="759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u="sng">
                <a:latin typeface="Calibri"/>
                <a:ea typeface="Calibri"/>
                <a:cs typeface="Calibri"/>
                <a:sym typeface="Calibri"/>
              </a:rPr>
              <a:t>Mențiune</a:t>
            </a:r>
            <a:r>
              <a:rPr lang="ro">
                <a:latin typeface="Calibri"/>
                <a:ea typeface="Calibri"/>
                <a:cs typeface="Calibri"/>
                <a:sym typeface="Calibri"/>
              </a:rPr>
              <a:t> : Exista o posibila îmbunătățire a variantei OpenMP pe teste mult mai mari, devenind cea mai buna implementare, însă nu am reușit sa extrag timpi relevanti si am decis sa exclud evolutia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Concluzie</a:t>
            </a:r>
            <a:endParaRPr dirty="0"/>
          </a:p>
        </p:txBody>
      </p:sp>
      <p:sp>
        <p:nvSpPr>
          <p:cNvPr id="195" name="Google Shape;195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5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</a:pPr>
            <a:r>
              <a:rPr lang="ro" sz="1400" dirty="0">
                <a:solidFill>
                  <a:srgbClr val="1E1E1E"/>
                </a:solidFill>
              </a:rPr>
              <a:t>Pthreads 	</a:t>
            </a:r>
            <a:r>
              <a:rPr lang="en-US" sz="1400" dirty="0">
                <a:solidFill>
                  <a:srgbClr val="1E1E1E"/>
                </a:solidFill>
              </a:rPr>
              <a:t>	</a:t>
            </a:r>
            <a:r>
              <a:rPr lang="ro" sz="1400" dirty="0">
                <a:solidFill>
                  <a:srgbClr val="1E1E1E"/>
                </a:solidFill>
              </a:rPr>
              <a:t>- implementarea care nu a reușit să țină pasul</a:t>
            </a:r>
            <a:endParaRPr sz="1400" dirty="0">
              <a:solidFill>
                <a:srgbClr val="1E1E1E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1E1E1E"/>
                </a:solidFill>
              </a:rPr>
              <a:t>		</a:t>
            </a:r>
            <a:r>
              <a:rPr lang="ro" sz="1400" dirty="0">
                <a:solidFill>
                  <a:srgbClr val="1E1E1E"/>
                </a:solidFill>
              </a:rPr>
              <a:t>- posibil overhead de creare a threadurilor prea mare</a:t>
            </a:r>
            <a:endParaRPr sz="1400" dirty="0">
              <a:solidFill>
                <a:srgbClr val="1E1E1E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</a:pPr>
            <a:r>
              <a:rPr lang="ro" sz="1400" dirty="0">
                <a:solidFill>
                  <a:srgbClr val="1E1E1E"/>
                </a:solidFill>
              </a:rPr>
              <a:t>MPI 		</a:t>
            </a:r>
            <a:r>
              <a:rPr lang="en-US" sz="1400" dirty="0">
                <a:solidFill>
                  <a:srgbClr val="1E1E1E"/>
                </a:solidFill>
              </a:rPr>
              <a:t>	</a:t>
            </a:r>
            <a:r>
              <a:rPr lang="ro" sz="1400" dirty="0">
                <a:solidFill>
                  <a:srgbClr val="1E1E1E"/>
                </a:solidFill>
              </a:rPr>
              <a:t>- implementarea cea mai constantă pe local</a:t>
            </a:r>
            <a:endParaRPr sz="1400" dirty="0">
              <a:solidFill>
                <a:srgbClr val="1E1E1E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</a:pPr>
            <a:r>
              <a:rPr lang="ro" sz="1400" dirty="0">
                <a:solidFill>
                  <a:srgbClr val="1E1E1E"/>
                </a:solidFill>
              </a:rPr>
              <a:t>OpenMP 	</a:t>
            </a:r>
            <a:r>
              <a:rPr lang="en-US" sz="1400" dirty="0">
                <a:solidFill>
                  <a:srgbClr val="1E1E1E"/>
                </a:solidFill>
              </a:rPr>
              <a:t>	</a:t>
            </a:r>
            <a:r>
              <a:rPr lang="ro" sz="1400" dirty="0">
                <a:solidFill>
                  <a:srgbClr val="1E1E1E"/>
                </a:solidFill>
              </a:rPr>
              <a:t>- implementarea cea mai constantă pe coada din fep</a:t>
            </a:r>
            <a:endParaRPr sz="1400" dirty="0">
              <a:solidFill>
                <a:srgbClr val="1E1E1E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</a:pPr>
            <a:r>
              <a:rPr lang="ro" sz="1400" dirty="0">
                <a:solidFill>
                  <a:srgbClr val="1E1E1E"/>
                </a:solidFill>
              </a:rPr>
              <a:t>Hibrid (OpenMP – MPI</a:t>
            </a:r>
            <a:r>
              <a:rPr lang="en-US" sz="1400" dirty="0">
                <a:solidFill>
                  <a:srgbClr val="1E1E1E"/>
                </a:solidFill>
              </a:rPr>
              <a:t>)	</a:t>
            </a:r>
            <a:r>
              <a:rPr lang="ro" sz="1400" dirty="0">
                <a:solidFill>
                  <a:srgbClr val="1E1E1E"/>
                </a:solidFill>
              </a:rPr>
              <a:t>- implementarea cea mai performanta </a:t>
            </a:r>
            <a:r>
              <a:rPr lang="ro" sz="1400" dirty="0"/>
              <a:t>ș</a:t>
            </a:r>
            <a:r>
              <a:rPr lang="ro" sz="1400" dirty="0">
                <a:solidFill>
                  <a:srgbClr val="1E1E1E"/>
                </a:solidFill>
              </a:rPr>
              <a:t>i pe local </a:t>
            </a:r>
            <a:r>
              <a:rPr lang="ro" sz="1400" dirty="0"/>
              <a:t>ș</a:t>
            </a:r>
            <a:r>
              <a:rPr lang="ro" sz="1400" dirty="0">
                <a:solidFill>
                  <a:srgbClr val="1E1E1E"/>
                </a:solidFill>
              </a:rPr>
              <a:t>i pe fep </a:t>
            </a:r>
            <a:endParaRPr sz="14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973</Words>
  <Application>Microsoft Office PowerPoint</Application>
  <PresentationFormat>On-screen Show (16:9)</PresentationFormat>
  <Paragraphs>123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Nunito</vt:lpstr>
      <vt:lpstr>Shift</vt:lpstr>
      <vt:lpstr>Analiza asupra înmulțirii de polinoame și evaluarea rezultatului</vt:lpstr>
      <vt:lpstr>Problema</vt:lpstr>
      <vt:lpstr>Precizări</vt:lpstr>
      <vt:lpstr>Code Snippet</vt:lpstr>
      <vt:lpstr>Rezultatele rulării pe local</vt:lpstr>
      <vt:lpstr>Rezultatele rulării pe o coada din fep</vt:lpstr>
      <vt:lpstr>Rezultate grafice</vt:lpstr>
      <vt:lpstr>Rezultate grafice</vt:lpstr>
      <vt:lpstr>Concluzie</vt:lpstr>
      <vt:lpstr>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asupra înmulțirii de polinoame și evaluarea rezultatului</dc:title>
  <cp:lastModifiedBy>Grecu Andrei George</cp:lastModifiedBy>
  <cp:revision>3</cp:revision>
  <dcterms:modified xsi:type="dcterms:W3CDTF">2022-01-14T13:38:46Z</dcterms:modified>
</cp:coreProperties>
</file>