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300" r:id="rId2"/>
    <p:sldId id="257" r:id="rId3"/>
    <p:sldId id="258" r:id="rId4"/>
    <p:sldId id="265" r:id="rId5"/>
    <p:sldId id="301" r:id="rId6"/>
    <p:sldId id="266" r:id="rId7"/>
    <p:sldId id="297" r:id="rId8"/>
    <p:sldId id="283" r:id="rId9"/>
    <p:sldId id="285" r:id="rId10"/>
    <p:sldId id="284" r:id="rId11"/>
    <p:sldId id="295" r:id="rId12"/>
    <p:sldId id="298" r:id="rId13"/>
    <p:sldId id="293" r:id="rId14"/>
    <p:sldId id="28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les Grubsztajn" initials="CG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1"/>
    <a:srgbClr val="6CC049"/>
    <a:srgbClr val="006838"/>
    <a:srgbClr val="D7E0E9"/>
    <a:srgbClr val="006805"/>
    <a:srgbClr val="D33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14" y="6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6FFD7-B5BC-4412-972C-C70E29105C80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589EFCD4-372F-4144-860F-4814C40BE83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000" b="1" dirty="0">
              <a:latin typeface="Arial"/>
              <a:cs typeface="Arial"/>
            </a:rPr>
            <a:t>A variety of  lifestyle factors cause high Prevalence of hypertension</a:t>
          </a:r>
        </a:p>
      </dgm:t>
    </dgm:pt>
    <dgm:pt modelId="{5AAA10DA-CE18-4E65-A9DA-BD5002321991}" type="parTrans" cxnId="{DF489513-A452-4A39-AD3E-F27DB44C2589}">
      <dgm:prSet/>
      <dgm:spPr/>
      <dgm:t>
        <a:bodyPr/>
        <a:lstStyle/>
        <a:p>
          <a:endParaRPr lang="en-CA" sz="2400"/>
        </a:p>
      </dgm:t>
    </dgm:pt>
    <dgm:pt modelId="{6DD0D777-F793-4F4B-9852-902FA1D48B3C}" type="sibTrans" cxnId="{DF489513-A452-4A39-AD3E-F27DB44C2589}">
      <dgm:prSet custT="1"/>
      <dgm:spPr/>
      <dgm:t>
        <a:bodyPr/>
        <a:lstStyle/>
        <a:p>
          <a:endParaRPr lang="en-CA" sz="1050" dirty="0"/>
        </a:p>
      </dgm:t>
    </dgm:pt>
    <dgm:pt modelId="{E2454B2D-AEFB-439F-B4F4-5E7105978C5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900" b="1" dirty="0">
              <a:latin typeface="Arial"/>
              <a:cs typeface="Arial"/>
            </a:rPr>
            <a:t>General lack of understanding and lack of prevention programs</a:t>
          </a:r>
        </a:p>
      </dgm:t>
    </dgm:pt>
    <dgm:pt modelId="{F1E2D934-FCCB-4E71-848D-9B6596AD6738}" type="parTrans" cxnId="{DECE7D3E-5296-4567-A8CD-8BC1B68D895A}">
      <dgm:prSet/>
      <dgm:spPr/>
      <dgm:t>
        <a:bodyPr/>
        <a:lstStyle/>
        <a:p>
          <a:endParaRPr lang="en-CA" sz="2400"/>
        </a:p>
      </dgm:t>
    </dgm:pt>
    <dgm:pt modelId="{6BD47C5C-5D96-4E25-B34C-A8E127F0DF18}" type="sibTrans" cxnId="{DECE7D3E-5296-4567-A8CD-8BC1B68D895A}">
      <dgm:prSet custT="1"/>
      <dgm:spPr/>
      <dgm:t>
        <a:bodyPr/>
        <a:lstStyle/>
        <a:p>
          <a:endParaRPr lang="en-CA" sz="1050"/>
        </a:p>
      </dgm:t>
    </dgm:pt>
    <dgm:pt modelId="{B9E34FB4-8DCE-435B-8221-D3BBF7CFDA4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050" b="1" dirty="0">
              <a:latin typeface="Arial"/>
              <a:cs typeface="Arial"/>
            </a:rPr>
            <a:t>Years of neglect cause the hypertension to worsen</a:t>
          </a:r>
        </a:p>
      </dgm:t>
    </dgm:pt>
    <dgm:pt modelId="{1AD6AA84-1471-4FFB-A787-1B79C242612C}" type="parTrans" cxnId="{32E4261D-5F1B-4C0F-81A8-8E55910BF72B}">
      <dgm:prSet/>
      <dgm:spPr/>
      <dgm:t>
        <a:bodyPr/>
        <a:lstStyle/>
        <a:p>
          <a:endParaRPr lang="en-CA" sz="2400"/>
        </a:p>
      </dgm:t>
    </dgm:pt>
    <dgm:pt modelId="{962C038E-1A23-404B-B132-3CC489306EB4}" type="sibTrans" cxnId="{32E4261D-5F1B-4C0F-81A8-8E55910BF72B}">
      <dgm:prSet custT="1"/>
      <dgm:spPr/>
      <dgm:t>
        <a:bodyPr/>
        <a:lstStyle/>
        <a:p>
          <a:endParaRPr lang="en-CA" sz="1050"/>
        </a:p>
      </dgm:t>
    </dgm:pt>
    <dgm:pt modelId="{BA3DE181-19AB-4DF4-BB99-D5913AE7424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900" b="1" dirty="0">
              <a:latin typeface="Arial"/>
              <a:cs typeface="Arial"/>
            </a:rPr>
            <a:t>Increased Risk of hospital inpatient cardiovascular event</a:t>
          </a:r>
        </a:p>
      </dgm:t>
    </dgm:pt>
    <dgm:pt modelId="{C108854F-8C75-46F7-A8FE-0CCA31F43127}" type="parTrans" cxnId="{EE34C6B7-F96B-4CB3-B89B-C7259AB8023A}">
      <dgm:prSet/>
      <dgm:spPr/>
      <dgm:t>
        <a:bodyPr/>
        <a:lstStyle/>
        <a:p>
          <a:endParaRPr lang="en-CA" sz="2400"/>
        </a:p>
      </dgm:t>
    </dgm:pt>
    <dgm:pt modelId="{A8D983A0-E4B0-4140-845A-A7C98E6E933E}" type="sibTrans" cxnId="{EE34C6B7-F96B-4CB3-B89B-C7259AB8023A}">
      <dgm:prSet custT="1"/>
      <dgm:spPr/>
      <dgm:t>
        <a:bodyPr/>
        <a:lstStyle/>
        <a:p>
          <a:endParaRPr lang="en-CA" sz="1050"/>
        </a:p>
      </dgm:t>
    </dgm:pt>
    <dgm:pt modelId="{6C9F9F1F-3D7E-4DB6-AEAF-BCB8F04FF46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000" b="1" dirty="0">
              <a:latin typeface="Arial"/>
              <a:cs typeface="Arial"/>
            </a:rPr>
            <a:t>Increased severity level of events when they do occur</a:t>
          </a:r>
        </a:p>
      </dgm:t>
    </dgm:pt>
    <dgm:pt modelId="{6DD4DC27-092E-4C33-9147-DC2DE57EC63F}" type="parTrans" cxnId="{089CA1D8-194E-4C2E-A9A1-56F4FF22127B}">
      <dgm:prSet/>
      <dgm:spPr/>
      <dgm:t>
        <a:bodyPr/>
        <a:lstStyle/>
        <a:p>
          <a:endParaRPr lang="en-CA" sz="2400"/>
        </a:p>
      </dgm:t>
    </dgm:pt>
    <dgm:pt modelId="{4D164703-9C3D-4D5E-A9E3-FADC06E7C3F3}" type="sibTrans" cxnId="{089CA1D8-194E-4C2E-A9A1-56F4FF22127B}">
      <dgm:prSet custT="1"/>
      <dgm:spPr/>
      <dgm:t>
        <a:bodyPr/>
        <a:lstStyle/>
        <a:p>
          <a:endParaRPr lang="en-CA" sz="1050"/>
        </a:p>
      </dgm:t>
    </dgm:pt>
    <dgm:pt modelId="{8440C547-FF58-40D9-A7AF-ED2DE4A93C38}">
      <dgm:prSet phldrT="[Text]" custT="1"/>
      <dgm:spPr/>
      <dgm:t>
        <a:bodyPr anchor="ctr"/>
        <a:lstStyle/>
        <a:p>
          <a:pPr>
            <a:lnSpc>
              <a:spcPct val="100000"/>
            </a:lnSpc>
          </a:pPr>
          <a:r>
            <a:rPr lang="en-CA" sz="1050" b="1" dirty="0">
              <a:latin typeface="Arial"/>
              <a:cs typeface="Arial"/>
            </a:rPr>
            <a:t>High cost to the health system and out-of-pocket expenses to patients</a:t>
          </a:r>
        </a:p>
      </dgm:t>
    </dgm:pt>
    <dgm:pt modelId="{E8A6E59B-7B4D-4971-B862-6522F99AFEE7}" type="parTrans" cxnId="{B26DC561-761D-4DA0-B6F5-6A014BCA5F61}">
      <dgm:prSet/>
      <dgm:spPr/>
      <dgm:t>
        <a:bodyPr/>
        <a:lstStyle/>
        <a:p>
          <a:endParaRPr lang="en-CA" sz="2400"/>
        </a:p>
      </dgm:t>
    </dgm:pt>
    <dgm:pt modelId="{A269FE9B-0FFB-4495-B9B1-B0F51409232A}" type="sibTrans" cxnId="{B26DC561-761D-4DA0-B6F5-6A014BCA5F61}">
      <dgm:prSet custT="1"/>
      <dgm:spPr/>
      <dgm:t>
        <a:bodyPr/>
        <a:lstStyle/>
        <a:p>
          <a:endParaRPr lang="en-CA" sz="1050"/>
        </a:p>
      </dgm:t>
    </dgm:pt>
    <dgm:pt modelId="{8EA88EC4-1CF7-46E4-9A36-96917DFC7B04}" type="pres">
      <dgm:prSet presAssocID="{D8E6FFD7-B5BC-4412-972C-C70E29105C80}" presName="cycle" presStyleCnt="0">
        <dgm:presLayoutVars>
          <dgm:dir/>
          <dgm:resizeHandles val="exact"/>
        </dgm:presLayoutVars>
      </dgm:prSet>
      <dgm:spPr/>
    </dgm:pt>
    <dgm:pt modelId="{C9EAB46A-B0AD-45DF-A37D-09FA64549C4C}" type="pres">
      <dgm:prSet presAssocID="{589EFCD4-372F-4144-860F-4814C40BE83D}" presName="node" presStyleLbl="node1" presStyleIdx="0" presStyleCnt="6">
        <dgm:presLayoutVars>
          <dgm:bulletEnabled val="1"/>
        </dgm:presLayoutVars>
      </dgm:prSet>
      <dgm:spPr/>
    </dgm:pt>
    <dgm:pt modelId="{9A8508E2-6F0B-4D47-87F9-5779D6E106F2}" type="pres">
      <dgm:prSet presAssocID="{6DD0D777-F793-4F4B-9852-902FA1D48B3C}" presName="sibTrans" presStyleLbl="sibTrans2D1" presStyleIdx="0" presStyleCnt="6" custScaleX="184657"/>
      <dgm:spPr>
        <a:prstGeom prst="leftRightArrow">
          <a:avLst/>
        </a:prstGeom>
      </dgm:spPr>
    </dgm:pt>
    <dgm:pt modelId="{055A7035-9363-49EA-810B-D85A10F1299A}" type="pres">
      <dgm:prSet presAssocID="{6DD0D777-F793-4F4B-9852-902FA1D48B3C}" presName="connectorText" presStyleLbl="sibTrans2D1" presStyleIdx="0" presStyleCnt="6"/>
      <dgm:spPr>
        <a:prstGeom prst="leftRightArrow">
          <a:avLst/>
        </a:prstGeom>
      </dgm:spPr>
    </dgm:pt>
    <dgm:pt modelId="{11366994-F7A5-4279-B74A-E8AC0FD5F56B}" type="pres">
      <dgm:prSet presAssocID="{E2454B2D-AEFB-439F-B4F4-5E7105978C55}" presName="node" presStyleLbl="node1" presStyleIdx="1" presStyleCnt="6">
        <dgm:presLayoutVars>
          <dgm:bulletEnabled val="1"/>
        </dgm:presLayoutVars>
      </dgm:prSet>
      <dgm:spPr/>
    </dgm:pt>
    <dgm:pt modelId="{C99EF67A-72A7-433E-A1BF-A9C7AA041BF6}" type="pres">
      <dgm:prSet presAssocID="{6BD47C5C-5D96-4E25-B34C-A8E127F0DF18}" presName="sibTrans" presStyleLbl="sibTrans2D1" presStyleIdx="1" presStyleCnt="6" custScaleX="187428"/>
      <dgm:spPr>
        <a:prstGeom prst="leftRightArrow">
          <a:avLst/>
        </a:prstGeom>
      </dgm:spPr>
    </dgm:pt>
    <dgm:pt modelId="{738C40C5-9A11-419A-8D94-8C643A956E53}" type="pres">
      <dgm:prSet presAssocID="{6BD47C5C-5D96-4E25-B34C-A8E127F0DF18}" presName="connectorText" presStyleLbl="sibTrans2D1" presStyleIdx="1" presStyleCnt="6"/>
      <dgm:spPr/>
    </dgm:pt>
    <dgm:pt modelId="{3B294CE4-9415-41F6-9754-A52F8F71C9D8}" type="pres">
      <dgm:prSet presAssocID="{B9E34FB4-8DCE-435B-8221-D3BBF7CFDA43}" presName="node" presStyleLbl="node1" presStyleIdx="2" presStyleCnt="6">
        <dgm:presLayoutVars>
          <dgm:bulletEnabled val="1"/>
        </dgm:presLayoutVars>
      </dgm:prSet>
      <dgm:spPr/>
    </dgm:pt>
    <dgm:pt modelId="{368BCF4C-B946-4729-BCB3-DDF280D0B4D2}" type="pres">
      <dgm:prSet presAssocID="{962C038E-1A23-404B-B132-3CC489306EB4}" presName="sibTrans" presStyleLbl="sibTrans2D1" presStyleIdx="2" presStyleCnt="6" custScaleX="188120"/>
      <dgm:spPr>
        <a:prstGeom prst="leftRightArrow">
          <a:avLst/>
        </a:prstGeom>
      </dgm:spPr>
    </dgm:pt>
    <dgm:pt modelId="{03DDF93A-8263-4542-8AF3-36F926102D71}" type="pres">
      <dgm:prSet presAssocID="{962C038E-1A23-404B-B132-3CC489306EB4}" presName="connectorText" presStyleLbl="sibTrans2D1" presStyleIdx="2" presStyleCnt="6"/>
      <dgm:spPr/>
    </dgm:pt>
    <dgm:pt modelId="{D3DC23A1-8130-4EA7-84DC-F233C10A811B}" type="pres">
      <dgm:prSet presAssocID="{BA3DE181-19AB-4DF4-BB99-D5913AE7424F}" presName="node" presStyleLbl="node1" presStyleIdx="3" presStyleCnt="6">
        <dgm:presLayoutVars>
          <dgm:bulletEnabled val="1"/>
        </dgm:presLayoutVars>
      </dgm:prSet>
      <dgm:spPr/>
    </dgm:pt>
    <dgm:pt modelId="{5453759F-49E8-48A5-88A4-D15FC6DEB44F}" type="pres">
      <dgm:prSet presAssocID="{A8D983A0-E4B0-4140-845A-A7C98E6E933E}" presName="sibTrans" presStyleLbl="sibTrans2D1" presStyleIdx="3" presStyleCnt="6" custScaleX="181610"/>
      <dgm:spPr>
        <a:prstGeom prst="leftRightArrow">
          <a:avLst/>
        </a:prstGeom>
      </dgm:spPr>
    </dgm:pt>
    <dgm:pt modelId="{7E03AF4D-E8BA-4A06-A036-5F1E5BEB3BF9}" type="pres">
      <dgm:prSet presAssocID="{A8D983A0-E4B0-4140-845A-A7C98E6E933E}" presName="connectorText" presStyleLbl="sibTrans2D1" presStyleIdx="3" presStyleCnt="6"/>
      <dgm:spPr/>
    </dgm:pt>
    <dgm:pt modelId="{7A123BB8-AB4D-48EC-B77C-55D180FC23FA}" type="pres">
      <dgm:prSet presAssocID="{6C9F9F1F-3D7E-4DB6-AEAF-BCB8F04FF46F}" presName="node" presStyleLbl="node1" presStyleIdx="4" presStyleCnt="6" custScaleX="103222">
        <dgm:presLayoutVars>
          <dgm:bulletEnabled val="1"/>
        </dgm:presLayoutVars>
      </dgm:prSet>
      <dgm:spPr/>
    </dgm:pt>
    <dgm:pt modelId="{F4B44D1C-7E36-4299-AB30-28F297BA65EC}" type="pres">
      <dgm:prSet presAssocID="{4D164703-9C3D-4D5E-A9E3-FADC06E7C3F3}" presName="sibTrans" presStyleLbl="sibTrans2D1" presStyleIdx="4" presStyleCnt="6" custScaleX="197000" custLinFactNeighborY="-3651"/>
      <dgm:spPr>
        <a:prstGeom prst="leftRightArrow">
          <a:avLst/>
        </a:prstGeom>
      </dgm:spPr>
    </dgm:pt>
    <dgm:pt modelId="{DC75E925-C1DF-4BFA-ABCE-6A5CE0A94144}" type="pres">
      <dgm:prSet presAssocID="{4D164703-9C3D-4D5E-A9E3-FADC06E7C3F3}" presName="connectorText" presStyleLbl="sibTrans2D1" presStyleIdx="4" presStyleCnt="6"/>
      <dgm:spPr/>
    </dgm:pt>
    <dgm:pt modelId="{B1276C26-EFF4-4129-8B49-5B5D7729046F}" type="pres">
      <dgm:prSet presAssocID="{8440C547-FF58-40D9-A7AF-ED2DE4A93C38}" presName="node" presStyleLbl="node1" presStyleIdx="5" presStyleCnt="6">
        <dgm:presLayoutVars>
          <dgm:bulletEnabled val="1"/>
        </dgm:presLayoutVars>
      </dgm:prSet>
      <dgm:spPr/>
    </dgm:pt>
    <dgm:pt modelId="{0E461944-61E0-49EA-9630-4139274E8AC9}" type="pres">
      <dgm:prSet presAssocID="{A269FE9B-0FFB-4495-B9B1-B0F51409232A}" presName="sibTrans" presStyleLbl="sibTrans2D1" presStyleIdx="5" presStyleCnt="6" custScaleX="183326"/>
      <dgm:spPr>
        <a:prstGeom prst="leftRightArrow">
          <a:avLst/>
        </a:prstGeom>
      </dgm:spPr>
    </dgm:pt>
    <dgm:pt modelId="{122F5153-AEA2-4821-882B-5D0F6FA0134D}" type="pres">
      <dgm:prSet presAssocID="{A269FE9B-0FFB-4495-B9B1-B0F51409232A}" presName="connectorText" presStyleLbl="sibTrans2D1" presStyleIdx="5" presStyleCnt="6"/>
      <dgm:spPr/>
    </dgm:pt>
  </dgm:ptLst>
  <dgm:cxnLst>
    <dgm:cxn modelId="{E4160979-1DE9-459D-B877-D10DD790DE3F}" type="presOf" srcId="{6BD47C5C-5D96-4E25-B34C-A8E127F0DF18}" destId="{738C40C5-9A11-419A-8D94-8C643A956E53}" srcOrd="1" destOrd="0" presId="urn:microsoft.com/office/officeart/2005/8/layout/cycle2"/>
    <dgm:cxn modelId="{E3EED2A9-098A-43CF-9E22-AF47E47A2434}" type="presOf" srcId="{A269FE9B-0FFB-4495-B9B1-B0F51409232A}" destId="{122F5153-AEA2-4821-882B-5D0F6FA0134D}" srcOrd="1" destOrd="0" presId="urn:microsoft.com/office/officeart/2005/8/layout/cycle2"/>
    <dgm:cxn modelId="{8779386D-2AD7-4E9C-90C8-078C069FD039}" type="presOf" srcId="{962C038E-1A23-404B-B132-3CC489306EB4}" destId="{03DDF93A-8263-4542-8AF3-36F926102D71}" srcOrd="1" destOrd="0" presId="urn:microsoft.com/office/officeart/2005/8/layout/cycle2"/>
    <dgm:cxn modelId="{E12FA8E8-E35A-4627-99A8-356B26CF5CA2}" type="presOf" srcId="{BA3DE181-19AB-4DF4-BB99-D5913AE7424F}" destId="{D3DC23A1-8130-4EA7-84DC-F233C10A811B}" srcOrd="0" destOrd="0" presId="urn:microsoft.com/office/officeart/2005/8/layout/cycle2"/>
    <dgm:cxn modelId="{B26DC561-761D-4DA0-B6F5-6A014BCA5F61}" srcId="{D8E6FFD7-B5BC-4412-972C-C70E29105C80}" destId="{8440C547-FF58-40D9-A7AF-ED2DE4A93C38}" srcOrd="5" destOrd="0" parTransId="{E8A6E59B-7B4D-4971-B862-6522F99AFEE7}" sibTransId="{A269FE9B-0FFB-4495-B9B1-B0F51409232A}"/>
    <dgm:cxn modelId="{AE995A14-D9E6-4111-9A30-58C1A6C94C8A}" type="presOf" srcId="{A8D983A0-E4B0-4140-845A-A7C98E6E933E}" destId="{7E03AF4D-E8BA-4A06-A036-5F1E5BEB3BF9}" srcOrd="1" destOrd="0" presId="urn:microsoft.com/office/officeart/2005/8/layout/cycle2"/>
    <dgm:cxn modelId="{8376EBC0-4B2A-4CAD-9448-8432FF34FC34}" type="presOf" srcId="{E2454B2D-AEFB-439F-B4F4-5E7105978C55}" destId="{11366994-F7A5-4279-B74A-E8AC0FD5F56B}" srcOrd="0" destOrd="0" presId="urn:microsoft.com/office/officeart/2005/8/layout/cycle2"/>
    <dgm:cxn modelId="{8E4F8009-E88F-4201-867A-C63AD41A8B3F}" type="presOf" srcId="{4D164703-9C3D-4D5E-A9E3-FADC06E7C3F3}" destId="{F4B44D1C-7E36-4299-AB30-28F297BA65EC}" srcOrd="0" destOrd="0" presId="urn:microsoft.com/office/officeart/2005/8/layout/cycle2"/>
    <dgm:cxn modelId="{599C16E6-BF02-404F-8F85-266D0E949077}" type="presOf" srcId="{A8D983A0-E4B0-4140-845A-A7C98E6E933E}" destId="{5453759F-49E8-48A5-88A4-D15FC6DEB44F}" srcOrd="0" destOrd="0" presId="urn:microsoft.com/office/officeart/2005/8/layout/cycle2"/>
    <dgm:cxn modelId="{BDCBE9EC-D02D-4BEB-8CFB-4403A0ACCB0F}" type="presOf" srcId="{962C038E-1A23-404B-B132-3CC489306EB4}" destId="{368BCF4C-B946-4729-BCB3-DDF280D0B4D2}" srcOrd="0" destOrd="0" presId="urn:microsoft.com/office/officeart/2005/8/layout/cycle2"/>
    <dgm:cxn modelId="{A90AAB24-2E21-4DF1-ABCC-E82F0A5A3122}" type="presOf" srcId="{6DD0D777-F793-4F4B-9852-902FA1D48B3C}" destId="{055A7035-9363-49EA-810B-D85A10F1299A}" srcOrd="1" destOrd="0" presId="urn:microsoft.com/office/officeart/2005/8/layout/cycle2"/>
    <dgm:cxn modelId="{5B145EA7-8A40-47EC-A375-3AA4CBB491F8}" type="presOf" srcId="{D8E6FFD7-B5BC-4412-972C-C70E29105C80}" destId="{8EA88EC4-1CF7-46E4-9A36-96917DFC7B04}" srcOrd="0" destOrd="0" presId="urn:microsoft.com/office/officeart/2005/8/layout/cycle2"/>
    <dgm:cxn modelId="{DECE7D3E-5296-4567-A8CD-8BC1B68D895A}" srcId="{D8E6FFD7-B5BC-4412-972C-C70E29105C80}" destId="{E2454B2D-AEFB-439F-B4F4-5E7105978C55}" srcOrd="1" destOrd="0" parTransId="{F1E2D934-FCCB-4E71-848D-9B6596AD6738}" sibTransId="{6BD47C5C-5D96-4E25-B34C-A8E127F0DF18}"/>
    <dgm:cxn modelId="{9699B71F-8C25-422E-8EB5-75D457AA28F9}" type="presOf" srcId="{589EFCD4-372F-4144-860F-4814C40BE83D}" destId="{C9EAB46A-B0AD-45DF-A37D-09FA64549C4C}" srcOrd="0" destOrd="0" presId="urn:microsoft.com/office/officeart/2005/8/layout/cycle2"/>
    <dgm:cxn modelId="{089CA1D8-194E-4C2E-A9A1-56F4FF22127B}" srcId="{D8E6FFD7-B5BC-4412-972C-C70E29105C80}" destId="{6C9F9F1F-3D7E-4DB6-AEAF-BCB8F04FF46F}" srcOrd="4" destOrd="0" parTransId="{6DD4DC27-092E-4C33-9147-DC2DE57EC63F}" sibTransId="{4D164703-9C3D-4D5E-A9E3-FADC06E7C3F3}"/>
    <dgm:cxn modelId="{5300320F-53E9-4DE3-B53A-676096DB17CA}" type="presOf" srcId="{4D164703-9C3D-4D5E-A9E3-FADC06E7C3F3}" destId="{DC75E925-C1DF-4BFA-ABCE-6A5CE0A94144}" srcOrd="1" destOrd="0" presId="urn:microsoft.com/office/officeart/2005/8/layout/cycle2"/>
    <dgm:cxn modelId="{A51BDC2B-7C89-4590-8A95-4CD866627B08}" type="presOf" srcId="{6C9F9F1F-3D7E-4DB6-AEAF-BCB8F04FF46F}" destId="{7A123BB8-AB4D-48EC-B77C-55D180FC23FA}" srcOrd="0" destOrd="0" presId="urn:microsoft.com/office/officeart/2005/8/layout/cycle2"/>
    <dgm:cxn modelId="{EE34C6B7-F96B-4CB3-B89B-C7259AB8023A}" srcId="{D8E6FFD7-B5BC-4412-972C-C70E29105C80}" destId="{BA3DE181-19AB-4DF4-BB99-D5913AE7424F}" srcOrd="3" destOrd="0" parTransId="{C108854F-8C75-46F7-A8FE-0CCA31F43127}" sibTransId="{A8D983A0-E4B0-4140-845A-A7C98E6E933E}"/>
    <dgm:cxn modelId="{981FAB58-5A83-4956-B317-3F30B19B9D3E}" type="presOf" srcId="{6DD0D777-F793-4F4B-9852-902FA1D48B3C}" destId="{9A8508E2-6F0B-4D47-87F9-5779D6E106F2}" srcOrd="0" destOrd="0" presId="urn:microsoft.com/office/officeart/2005/8/layout/cycle2"/>
    <dgm:cxn modelId="{DF489513-A452-4A39-AD3E-F27DB44C2589}" srcId="{D8E6FFD7-B5BC-4412-972C-C70E29105C80}" destId="{589EFCD4-372F-4144-860F-4814C40BE83D}" srcOrd="0" destOrd="0" parTransId="{5AAA10DA-CE18-4E65-A9DA-BD5002321991}" sibTransId="{6DD0D777-F793-4F4B-9852-902FA1D48B3C}"/>
    <dgm:cxn modelId="{A3613496-FAC1-4FC4-9126-A5DE7AE06C03}" type="presOf" srcId="{A269FE9B-0FFB-4495-B9B1-B0F51409232A}" destId="{0E461944-61E0-49EA-9630-4139274E8AC9}" srcOrd="0" destOrd="0" presId="urn:microsoft.com/office/officeart/2005/8/layout/cycle2"/>
    <dgm:cxn modelId="{708EEAE5-BB63-403D-B58A-76C86AF1F750}" type="presOf" srcId="{8440C547-FF58-40D9-A7AF-ED2DE4A93C38}" destId="{B1276C26-EFF4-4129-8B49-5B5D7729046F}" srcOrd="0" destOrd="0" presId="urn:microsoft.com/office/officeart/2005/8/layout/cycle2"/>
    <dgm:cxn modelId="{32E4261D-5F1B-4C0F-81A8-8E55910BF72B}" srcId="{D8E6FFD7-B5BC-4412-972C-C70E29105C80}" destId="{B9E34FB4-8DCE-435B-8221-D3BBF7CFDA43}" srcOrd="2" destOrd="0" parTransId="{1AD6AA84-1471-4FFB-A787-1B79C242612C}" sibTransId="{962C038E-1A23-404B-B132-3CC489306EB4}"/>
    <dgm:cxn modelId="{DF94B6D8-1E5F-4F26-838E-474CBCC7CA25}" type="presOf" srcId="{6BD47C5C-5D96-4E25-B34C-A8E127F0DF18}" destId="{C99EF67A-72A7-433E-A1BF-A9C7AA041BF6}" srcOrd="0" destOrd="0" presId="urn:microsoft.com/office/officeart/2005/8/layout/cycle2"/>
    <dgm:cxn modelId="{E37CC9A9-52F8-4122-972D-7D8F97EE9C1F}" type="presOf" srcId="{B9E34FB4-8DCE-435B-8221-D3BBF7CFDA43}" destId="{3B294CE4-9415-41F6-9754-A52F8F71C9D8}" srcOrd="0" destOrd="0" presId="urn:microsoft.com/office/officeart/2005/8/layout/cycle2"/>
    <dgm:cxn modelId="{9B638179-3961-48E7-AB28-7C71FC2A8C66}" type="presParOf" srcId="{8EA88EC4-1CF7-46E4-9A36-96917DFC7B04}" destId="{C9EAB46A-B0AD-45DF-A37D-09FA64549C4C}" srcOrd="0" destOrd="0" presId="urn:microsoft.com/office/officeart/2005/8/layout/cycle2"/>
    <dgm:cxn modelId="{90D1FD31-33A5-4C79-BF7E-2B2ED8EBBC83}" type="presParOf" srcId="{8EA88EC4-1CF7-46E4-9A36-96917DFC7B04}" destId="{9A8508E2-6F0B-4D47-87F9-5779D6E106F2}" srcOrd="1" destOrd="0" presId="urn:microsoft.com/office/officeart/2005/8/layout/cycle2"/>
    <dgm:cxn modelId="{12D989AD-CD1F-4AE9-8AEF-3B25D52187DA}" type="presParOf" srcId="{9A8508E2-6F0B-4D47-87F9-5779D6E106F2}" destId="{055A7035-9363-49EA-810B-D85A10F1299A}" srcOrd="0" destOrd="0" presId="urn:microsoft.com/office/officeart/2005/8/layout/cycle2"/>
    <dgm:cxn modelId="{DAF7D350-8E0F-4664-A054-66FCBE626802}" type="presParOf" srcId="{8EA88EC4-1CF7-46E4-9A36-96917DFC7B04}" destId="{11366994-F7A5-4279-B74A-E8AC0FD5F56B}" srcOrd="2" destOrd="0" presId="urn:microsoft.com/office/officeart/2005/8/layout/cycle2"/>
    <dgm:cxn modelId="{1492BD54-87B9-4D86-A4C4-A6B0B46A68FE}" type="presParOf" srcId="{8EA88EC4-1CF7-46E4-9A36-96917DFC7B04}" destId="{C99EF67A-72A7-433E-A1BF-A9C7AA041BF6}" srcOrd="3" destOrd="0" presId="urn:microsoft.com/office/officeart/2005/8/layout/cycle2"/>
    <dgm:cxn modelId="{46D142EF-A8E5-4771-AD22-6EE79023F124}" type="presParOf" srcId="{C99EF67A-72A7-433E-A1BF-A9C7AA041BF6}" destId="{738C40C5-9A11-419A-8D94-8C643A956E53}" srcOrd="0" destOrd="0" presId="urn:microsoft.com/office/officeart/2005/8/layout/cycle2"/>
    <dgm:cxn modelId="{12CB9867-C953-433B-A0B4-45B612B59706}" type="presParOf" srcId="{8EA88EC4-1CF7-46E4-9A36-96917DFC7B04}" destId="{3B294CE4-9415-41F6-9754-A52F8F71C9D8}" srcOrd="4" destOrd="0" presId="urn:microsoft.com/office/officeart/2005/8/layout/cycle2"/>
    <dgm:cxn modelId="{76E8E6A4-A718-4A3E-B800-559DB20B3800}" type="presParOf" srcId="{8EA88EC4-1CF7-46E4-9A36-96917DFC7B04}" destId="{368BCF4C-B946-4729-BCB3-DDF280D0B4D2}" srcOrd="5" destOrd="0" presId="urn:microsoft.com/office/officeart/2005/8/layout/cycle2"/>
    <dgm:cxn modelId="{7F29E7E0-4976-4C47-9725-18115F733B33}" type="presParOf" srcId="{368BCF4C-B946-4729-BCB3-DDF280D0B4D2}" destId="{03DDF93A-8263-4542-8AF3-36F926102D71}" srcOrd="0" destOrd="0" presId="urn:microsoft.com/office/officeart/2005/8/layout/cycle2"/>
    <dgm:cxn modelId="{28E751A2-A4F4-4D56-B9E3-8AD1EC639B40}" type="presParOf" srcId="{8EA88EC4-1CF7-46E4-9A36-96917DFC7B04}" destId="{D3DC23A1-8130-4EA7-84DC-F233C10A811B}" srcOrd="6" destOrd="0" presId="urn:microsoft.com/office/officeart/2005/8/layout/cycle2"/>
    <dgm:cxn modelId="{3C3675E3-FBFD-4FD9-BC57-5E5193E1AAB9}" type="presParOf" srcId="{8EA88EC4-1CF7-46E4-9A36-96917DFC7B04}" destId="{5453759F-49E8-48A5-88A4-D15FC6DEB44F}" srcOrd="7" destOrd="0" presId="urn:microsoft.com/office/officeart/2005/8/layout/cycle2"/>
    <dgm:cxn modelId="{76206904-73FA-4EA6-96C7-D74BC7756835}" type="presParOf" srcId="{5453759F-49E8-48A5-88A4-D15FC6DEB44F}" destId="{7E03AF4D-E8BA-4A06-A036-5F1E5BEB3BF9}" srcOrd="0" destOrd="0" presId="urn:microsoft.com/office/officeart/2005/8/layout/cycle2"/>
    <dgm:cxn modelId="{311573F9-18F7-49F2-99F4-77B1B9A42125}" type="presParOf" srcId="{8EA88EC4-1CF7-46E4-9A36-96917DFC7B04}" destId="{7A123BB8-AB4D-48EC-B77C-55D180FC23FA}" srcOrd="8" destOrd="0" presId="urn:microsoft.com/office/officeart/2005/8/layout/cycle2"/>
    <dgm:cxn modelId="{79422673-44F1-4425-AEFE-73FF8B3048C6}" type="presParOf" srcId="{8EA88EC4-1CF7-46E4-9A36-96917DFC7B04}" destId="{F4B44D1C-7E36-4299-AB30-28F297BA65EC}" srcOrd="9" destOrd="0" presId="urn:microsoft.com/office/officeart/2005/8/layout/cycle2"/>
    <dgm:cxn modelId="{8B61DFBB-6E10-47E8-9148-67B54B945A93}" type="presParOf" srcId="{F4B44D1C-7E36-4299-AB30-28F297BA65EC}" destId="{DC75E925-C1DF-4BFA-ABCE-6A5CE0A94144}" srcOrd="0" destOrd="0" presId="urn:microsoft.com/office/officeart/2005/8/layout/cycle2"/>
    <dgm:cxn modelId="{A2FF10D3-DD9D-4761-ABF8-BE786B8FE287}" type="presParOf" srcId="{8EA88EC4-1CF7-46E4-9A36-96917DFC7B04}" destId="{B1276C26-EFF4-4129-8B49-5B5D7729046F}" srcOrd="10" destOrd="0" presId="urn:microsoft.com/office/officeart/2005/8/layout/cycle2"/>
    <dgm:cxn modelId="{AAC4429E-66BA-4C34-93DB-5F5DD6B12129}" type="presParOf" srcId="{8EA88EC4-1CF7-46E4-9A36-96917DFC7B04}" destId="{0E461944-61E0-49EA-9630-4139274E8AC9}" srcOrd="11" destOrd="0" presId="urn:microsoft.com/office/officeart/2005/8/layout/cycle2"/>
    <dgm:cxn modelId="{381024AC-DF8C-4AE8-A9FD-BCCB921801F0}" type="presParOf" srcId="{0E461944-61E0-49EA-9630-4139274E8AC9}" destId="{122F5153-AEA2-4821-882B-5D0F6FA013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AB46A-B0AD-45DF-A37D-09FA64549C4C}">
      <dsp:nvSpPr>
        <dsp:cNvPr id="0" name=""/>
        <dsp:cNvSpPr/>
      </dsp:nvSpPr>
      <dsp:spPr>
        <a:xfrm>
          <a:off x="1743424" y="1908"/>
          <a:ext cx="12445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latin typeface="Arial"/>
              <a:cs typeface="Arial"/>
            </a:rPr>
            <a:t>A variety of  lifestyle factors cause high Prevalence of hypertension</a:t>
          </a:r>
        </a:p>
      </dsp:txBody>
      <dsp:txXfrm>
        <a:off x="1925684" y="184168"/>
        <a:ext cx="880030" cy="880030"/>
      </dsp:txXfrm>
    </dsp:sp>
    <dsp:sp modelId="{9A8508E2-6F0B-4D47-87F9-5779D6E106F2}">
      <dsp:nvSpPr>
        <dsp:cNvPr id="0" name=""/>
        <dsp:cNvSpPr/>
      </dsp:nvSpPr>
      <dsp:spPr>
        <a:xfrm rot="1800000">
          <a:off x="2861460" y="876240"/>
          <a:ext cx="609149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 dirty="0"/>
        </a:p>
      </dsp:txBody>
      <dsp:txXfrm>
        <a:off x="2966469" y="981249"/>
        <a:ext cx="399131" cy="210017"/>
      </dsp:txXfrm>
    </dsp:sp>
    <dsp:sp modelId="{11366994-F7A5-4279-B74A-E8AC0FD5F56B}">
      <dsp:nvSpPr>
        <dsp:cNvPr id="0" name=""/>
        <dsp:cNvSpPr/>
      </dsp:nvSpPr>
      <dsp:spPr>
        <a:xfrm>
          <a:off x="3360267" y="935393"/>
          <a:ext cx="12445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 dirty="0">
              <a:latin typeface="Arial"/>
              <a:cs typeface="Arial"/>
            </a:rPr>
            <a:t>General lack of understanding and lack of prevention programs</a:t>
          </a:r>
        </a:p>
      </dsp:txBody>
      <dsp:txXfrm>
        <a:off x="3542527" y="1117653"/>
        <a:ext cx="880030" cy="880030"/>
      </dsp:txXfrm>
    </dsp:sp>
    <dsp:sp modelId="{C99EF67A-72A7-433E-A1BF-A9C7AA041BF6}">
      <dsp:nvSpPr>
        <dsp:cNvPr id="0" name=""/>
        <dsp:cNvSpPr/>
      </dsp:nvSpPr>
      <dsp:spPr>
        <a:xfrm rot="5400000">
          <a:off x="3673397" y="2271799"/>
          <a:ext cx="618290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>
        <a:off x="3736402" y="2292801"/>
        <a:ext cx="492280" cy="252021"/>
      </dsp:txXfrm>
    </dsp:sp>
    <dsp:sp modelId="{3B294CE4-9415-41F6-9754-A52F8F71C9D8}">
      <dsp:nvSpPr>
        <dsp:cNvPr id="0" name=""/>
        <dsp:cNvSpPr/>
      </dsp:nvSpPr>
      <dsp:spPr>
        <a:xfrm>
          <a:off x="3360267" y="2802363"/>
          <a:ext cx="12445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b="1" kern="1200" dirty="0">
              <a:latin typeface="Arial"/>
              <a:cs typeface="Arial"/>
            </a:rPr>
            <a:t>Years of neglect cause the hypertension to worsen</a:t>
          </a:r>
        </a:p>
      </dsp:txBody>
      <dsp:txXfrm>
        <a:off x="3542527" y="2984623"/>
        <a:ext cx="880030" cy="880030"/>
      </dsp:txXfrm>
    </dsp:sp>
    <dsp:sp modelId="{368BCF4C-B946-4729-BCB3-DDF280D0B4D2}">
      <dsp:nvSpPr>
        <dsp:cNvPr id="0" name=""/>
        <dsp:cNvSpPr/>
      </dsp:nvSpPr>
      <dsp:spPr>
        <a:xfrm rot="9000000">
          <a:off x="2871919" y="3676695"/>
          <a:ext cx="620573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 rot="10800000">
        <a:off x="2989488" y="3729200"/>
        <a:ext cx="494563" cy="252021"/>
      </dsp:txXfrm>
    </dsp:sp>
    <dsp:sp modelId="{D3DC23A1-8130-4EA7-84DC-F233C10A811B}">
      <dsp:nvSpPr>
        <dsp:cNvPr id="0" name=""/>
        <dsp:cNvSpPr/>
      </dsp:nvSpPr>
      <dsp:spPr>
        <a:xfrm>
          <a:off x="1743424" y="3735848"/>
          <a:ext cx="12445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 dirty="0">
              <a:latin typeface="Arial"/>
              <a:cs typeface="Arial"/>
            </a:rPr>
            <a:t>Increased Risk of hospital inpatient cardiovascular event</a:t>
          </a:r>
        </a:p>
      </dsp:txBody>
      <dsp:txXfrm>
        <a:off x="1925684" y="3918108"/>
        <a:ext cx="880030" cy="880030"/>
      </dsp:txXfrm>
    </dsp:sp>
    <dsp:sp modelId="{5453759F-49E8-48A5-88A4-D15FC6DEB44F}">
      <dsp:nvSpPr>
        <dsp:cNvPr id="0" name=""/>
        <dsp:cNvSpPr/>
      </dsp:nvSpPr>
      <dsp:spPr>
        <a:xfrm rot="12600000">
          <a:off x="1279204" y="3689633"/>
          <a:ext cx="584798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 rot="10800000">
        <a:off x="1396773" y="3805143"/>
        <a:ext cx="458788" cy="252021"/>
      </dsp:txXfrm>
    </dsp:sp>
    <dsp:sp modelId="{7A123BB8-AB4D-48EC-B77C-55D180FC23FA}">
      <dsp:nvSpPr>
        <dsp:cNvPr id="0" name=""/>
        <dsp:cNvSpPr/>
      </dsp:nvSpPr>
      <dsp:spPr>
        <a:xfrm>
          <a:off x="106531" y="2802363"/>
          <a:ext cx="12846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latin typeface="Arial"/>
              <a:cs typeface="Arial"/>
            </a:rPr>
            <a:t>Increased severity level of events when they do occur</a:t>
          </a:r>
        </a:p>
      </dsp:txBody>
      <dsp:txXfrm>
        <a:off x="294664" y="2984623"/>
        <a:ext cx="908384" cy="880030"/>
      </dsp:txXfrm>
    </dsp:sp>
    <dsp:sp modelId="{F4B44D1C-7E36-4299-AB30-28F297BA65EC}">
      <dsp:nvSpPr>
        <dsp:cNvPr id="0" name=""/>
        <dsp:cNvSpPr/>
      </dsp:nvSpPr>
      <dsp:spPr>
        <a:xfrm rot="16200000">
          <a:off x="423923" y="2275136"/>
          <a:ext cx="649867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>
        <a:off x="486928" y="2422148"/>
        <a:ext cx="523857" cy="252021"/>
      </dsp:txXfrm>
    </dsp:sp>
    <dsp:sp modelId="{B1276C26-EFF4-4129-8B49-5B5D7729046F}">
      <dsp:nvSpPr>
        <dsp:cNvPr id="0" name=""/>
        <dsp:cNvSpPr/>
      </dsp:nvSpPr>
      <dsp:spPr>
        <a:xfrm>
          <a:off x="126581" y="935393"/>
          <a:ext cx="1244550" cy="1244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b="1" kern="1200" dirty="0">
              <a:latin typeface="Arial"/>
              <a:cs typeface="Arial"/>
            </a:rPr>
            <a:t>High cost to the health system and out-of-pocket expenses to patients</a:t>
          </a:r>
        </a:p>
      </dsp:txBody>
      <dsp:txXfrm>
        <a:off x="308841" y="1117653"/>
        <a:ext cx="880030" cy="880030"/>
      </dsp:txXfrm>
    </dsp:sp>
    <dsp:sp modelId="{0E461944-61E0-49EA-9630-4139274E8AC9}">
      <dsp:nvSpPr>
        <dsp:cNvPr id="0" name=""/>
        <dsp:cNvSpPr/>
      </dsp:nvSpPr>
      <dsp:spPr>
        <a:xfrm rot="19800000">
          <a:off x="1246813" y="885576"/>
          <a:ext cx="604759" cy="42003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50" kern="1200"/>
        </a:p>
      </dsp:txBody>
      <dsp:txXfrm>
        <a:off x="1255254" y="1001086"/>
        <a:ext cx="478749" cy="25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2589-057F-6B4D-9A82-E177CFF2C6A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1528-8112-7A45-997F-2DDF6989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E1528-8112-7A45-997F-2DDF698924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1125" y="6346825"/>
            <a:ext cx="14668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1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0"/>
            <a:ext cx="919315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5316"/>
            <a:ext cx="8229600" cy="2248238"/>
          </a:xfrm>
        </p:spPr>
        <p:txBody>
          <a:bodyPr/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3646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31" y="1105854"/>
            <a:ext cx="8229600" cy="50734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85A7-4843-BD46-AC78-774024691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1125" y="6346825"/>
            <a:ext cx="14668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6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531" y="1105854"/>
            <a:ext cx="4038600" cy="50820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9531" y="1105854"/>
            <a:ext cx="4038600" cy="508200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36463"/>
                </a:solidFill>
              </a:defRPr>
            </a:lvl1pPr>
            <a:lvl2pPr>
              <a:defRPr sz="1800">
                <a:solidFill>
                  <a:srgbClr val="636463"/>
                </a:solidFill>
              </a:defRPr>
            </a:lvl2pPr>
            <a:lvl3pPr>
              <a:defRPr sz="1800">
                <a:solidFill>
                  <a:srgbClr val="636463"/>
                </a:solidFill>
              </a:defRPr>
            </a:lvl3pPr>
            <a:lvl4pPr>
              <a:defRPr sz="1800">
                <a:solidFill>
                  <a:srgbClr val="636463"/>
                </a:solidFill>
              </a:defRPr>
            </a:lvl4pPr>
            <a:lvl5pPr>
              <a:defRPr sz="1800">
                <a:solidFill>
                  <a:srgbClr val="63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364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06CF2-0673-6E45-B5C3-D201F7936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1125" y="6346825"/>
            <a:ext cx="14668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8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364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966" y="1105854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966" y="1745616"/>
            <a:ext cx="4040188" cy="44422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8791" y="1105853"/>
            <a:ext cx="4041775" cy="639761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8791" y="1745615"/>
            <a:ext cx="4041775" cy="4442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60E5A-E66E-9F4E-B544-76E15B9D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1125" y="6346825"/>
            <a:ext cx="14668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11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075" y="466735"/>
            <a:ext cx="8229600" cy="458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075" y="11064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785" y="307975"/>
            <a:ext cx="330200" cy="2238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00600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30A2C79-DD33-AF4B-AE7F-8E4B1DDB4F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6785" y="6441702"/>
            <a:ext cx="1045487" cy="2253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4677" y="54468"/>
            <a:ext cx="9255709" cy="76437"/>
          </a:xfrm>
          <a:prstGeom prst="rect">
            <a:avLst/>
          </a:prstGeom>
          <a:solidFill>
            <a:srgbClr val="0068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64677" y="-11760"/>
            <a:ext cx="9255709" cy="76437"/>
          </a:xfrm>
          <a:prstGeom prst="rect">
            <a:avLst/>
          </a:prstGeom>
          <a:solidFill>
            <a:srgbClr val="6CC0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1125" y="6346825"/>
            <a:ext cx="14668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ヒラギノ角ゴ Pro W3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b="0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/>
          <a:ea typeface="ヒラギノ角ゴ Pro W3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Arial"/>
          <a:ea typeface="ヒラギノ角ゴ Pro W3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/>
          <a:ea typeface="ヒラギノ角ゴ Pro W3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2"/>
          </a:solidFill>
          <a:latin typeface="Arial"/>
          <a:ea typeface="ヒラギノ角ゴ Pro W3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en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9"/>
          <a:stretch/>
        </p:blipFill>
        <p:spPr>
          <a:xfrm>
            <a:off x="-11151" y="12574"/>
            <a:ext cx="91740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51" y="584074"/>
            <a:ext cx="6286500" cy="628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77" y="3527344"/>
            <a:ext cx="43116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Capstone Final Presentation </a:t>
            </a:r>
          </a:p>
          <a:p>
            <a:b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en-US" sz="2000" b="1" i="1" dirty="0">
                <a:solidFill>
                  <a:schemeClr val="tx2"/>
                </a:solidFill>
                <a:latin typeface="Arial"/>
                <a:cs typeface="Arial"/>
              </a:rPr>
              <a:t>Analysis of Risk-Adjusted Cost Outcomes for Patients with Hypertension</a:t>
            </a:r>
          </a:p>
        </p:txBody>
      </p:sp>
    </p:spTree>
    <p:extLst>
      <p:ext uri="{BB962C8B-B14F-4D97-AF65-F5344CB8AC3E}">
        <p14:creationId xmlns:p14="http://schemas.microsoft.com/office/powerpoint/2010/main" val="416518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rial" charset="0"/>
              </a:rPr>
            </a:br>
            <a:r>
              <a:rPr lang="en-US" b="1" dirty="0">
                <a:latin typeface="Arial" charset="0"/>
              </a:rPr>
              <a:t>Potential Outcomes Due to Hypertension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219075" y="836241"/>
            <a:ext cx="8229600" cy="7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1600" b="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6838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323175"/>
            <a:ext cx="5114924" cy="349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64"/>
          <a:stretch/>
        </p:blipFill>
        <p:spPr bwMode="auto">
          <a:xfrm>
            <a:off x="5391149" y="1323174"/>
            <a:ext cx="3213101" cy="35638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69962" y="4991211"/>
            <a:ext cx="6883400" cy="1698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The average cost of a cardiology procedure linked to hypertension can be as high as $75,000 to well over $100,000 for a high severity intervention.</a:t>
            </a:r>
          </a:p>
        </p:txBody>
      </p:sp>
    </p:spTree>
    <p:extLst>
      <p:ext uri="{BB962C8B-B14F-4D97-AF65-F5344CB8AC3E}">
        <p14:creationId xmlns:p14="http://schemas.microsoft.com/office/powerpoint/2010/main" val="4571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>
          <a:xfrm>
            <a:off x="206375" y="466735"/>
            <a:ext cx="8229600" cy="458788"/>
          </a:xfrm>
        </p:spPr>
        <p:txBody>
          <a:bodyPr/>
          <a:lstStyle/>
          <a:p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Modelling Risk Factors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9" y="1411288"/>
            <a:ext cx="5604071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1"/>
          <a:stretch/>
        </p:blipFill>
        <p:spPr bwMode="auto">
          <a:xfrm>
            <a:off x="5956299" y="1573213"/>
            <a:ext cx="3092138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7912" y="4475264"/>
            <a:ext cx="6883400" cy="1698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 logistic regression model using historical patient data can help predict your risk of being diagnosed with hypertension based on inputs like Age, Sex, Sleep hours, and BMI</a:t>
            </a:r>
          </a:p>
        </p:txBody>
      </p:sp>
    </p:spTree>
    <p:extLst>
      <p:ext uri="{BB962C8B-B14F-4D97-AF65-F5344CB8AC3E}">
        <p14:creationId xmlns:p14="http://schemas.microsoft.com/office/powerpoint/2010/main" val="220540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174875"/>
            <a:ext cx="8229600" cy="2247900"/>
          </a:xfrm>
        </p:spPr>
        <p:txBody>
          <a:bodyPr/>
          <a:lstStyle/>
          <a:p>
            <a:r>
              <a:rPr lang="en-US" sz="2400" b="1" dirty="0">
                <a:latin typeface="Arial" charset="0"/>
              </a:rPr>
              <a:t>SECTION 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715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9075" y="466735"/>
            <a:ext cx="8229600" cy="458788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tx2"/>
                </a:solidFill>
                <a:latin typeface="Arial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b="1" dirty="0"/>
              <a:t>An example of a real-life patient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1925" y="2266950"/>
            <a:ext cx="5943600" cy="557213"/>
            <a:chOff x="219075" y="1562100"/>
            <a:chExt cx="5943600" cy="557213"/>
          </a:xfrm>
        </p:grpSpPr>
        <p:grpSp>
          <p:nvGrpSpPr>
            <p:cNvPr id="9" name="Group 8"/>
            <p:cNvGrpSpPr/>
            <p:nvPr/>
          </p:nvGrpSpPr>
          <p:grpSpPr>
            <a:xfrm>
              <a:off x="219075" y="1562100"/>
              <a:ext cx="5943600" cy="557213"/>
              <a:chOff x="425450" y="2724150"/>
              <a:chExt cx="5943600" cy="557213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50" y="2724150"/>
                <a:ext cx="5938838" cy="557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50" y="2971800"/>
                <a:ext cx="5943600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Rectangle: Rounded Corners 9"/>
            <p:cNvSpPr/>
            <p:nvPr/>
          </p:nvSpPr>
          <p:spPr>
            <a:xfrm>
              <a:off x="3352800" y="1882775"/>
              <a:ext cx="781050" cy="152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noFill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5" y="1021556"/>
            <a:ext cx="6781800" cy="8191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895600" y="1978025"/>
            <a:ext cx="2584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llout: Bent Line with Accent Bar 14"/>
          <p:cNvSpPr/>
          <p:nvPr/>
        </p:nvSpPr>
        <p:spPr>
          <a:xfrm>
            <a:off x="4035425" y="2895600"/>
            <a:ext cx="933450" cy="3286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134"/>
              <a:gd name="adj6" fmla="val -3061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P(n)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1925" y="3475038"/>
            <a:ext cx="4657725" cy="1800225"/>
            <a:chOff x="436563" y="3627438"/>
            <a:chExt cx="4657725" cy="1800225"/>
          </a:xfrm>
        </p:grpSpPr>
        <p:pic>
          <p:nvPicPr>
            <p:cNvPr id="6148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3627438"/>
              <a:ext cx="4657725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49" name="AutoShape 5"/>
            <p:cNvCxnSpPr>
              <a:cxnSpLocks noChangeShapeType="1"/>
            </p:cNvCxnSpPr>
            <p:nvPr/>
          </p:nvCxnSpPr>
          <p:spPr bwMode="auto">
            <a:xfrm flipV="1">
              <a:off x="3643313" y="4041775"/>
              <a:ext cx="0" cy="1290638"/>
            </a:xfrm>
            <a:prstGeom prst="straightConnector1">
              <a:avLst/>
            </a:prstGeom>
            <a:noFill/>
            <a:ln w="38100">
              <a:solidFill>
                <a:srgbClr val="C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Callout: Bent Line with Accent Bar 20"/>
          <p:cNvSpPr/>
          <p:nvPr/>
        </p:nvSpPr>
        <p:spPr>
          <a:xfrm>
            <a:off x="2155825" y="3133724"/>
            <a:ext cx="933450" cy="328612"/>
          </a:xfrm>
          <a:prstGeom prst="accentCallout2">
            <a:avLst>
              <a:gd name="adj1" fmla="val 26480"/>
              <a:gd name="adj2" fmla="val 88265"/>
              <a:gd name="adj3" fmla="val 24547"/>
              <a:gd name="adj4" fmla="val 102381"/>
              <a:gd name="adj5" fmla="val 412838"/>
              <a:gd name="adj6" fmla="val 12516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Cost(n)</a:t>
            </a:r>
          </a:p>
        </p:txBody>
      </p:sp>
      <p:pic>
        <p:nvPicPr>
          <p:cNvPr id="6150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10" y="3322638"/>
            <a:ext cx="3130703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38" y="3322638"/>
            <a:ext cx="320197" cy="20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383363" y="3322638"/>
            <a:ext cx="3452575" cy="2052637"/>
            <a:chOff x="5383363" y="3322638"/>
            <a:chExt cx="3452575" cy="2052637"/>
          </a:xfrm>
        </p:grpSpPr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235" y="3322638"/>
              <a:ext cx="3130703" cy="205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363" y="3322638"/>
              <a:ext cx="320197" cy="2048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52" name="AutoShape 8"/>
          <p:cNvCxnSpPr>
            <a:cxnSpLocks noChangeShapeType="1"/>
          </p:cNvCxnSpPr>
          <p:nvPr/>
        </p:nvCxnSpPr>
        <p:spPr bwMode="auto">
          <a:xfrm flipV="1">
            <a:off x="6748463" y="3540127"/>
            <a:ext cx="0" cy="1639886"/>
          </a:xfrm>
          <a:prstGeom prst="straightConnector1">
            <a:avLst/>
          </a:prstGeom>
          <a:noFill/>
          <a:ln w="31750">
            <a:solidFill>
              <a:srgbClr val="CD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Callout: Bent Line with Accent Bar 28"/>
          <p:cNvSpPr/>
          <p:nvPr/>
        </p:nvSpPr>
        <p:spPr>
          <a:xfrm>
            <a:off x="7077075" y="2913858"/>
            <a:ext cx="1123950" cy="328612"/>
          </a:xfrm>
          <a:prstGeom prst="accentCallout2">
            <a:avLst>
              <a:gd name="adj1" fmla="val 57398"/>
              <a:gd name="adj2" fmla="val 8673"/>
              <a:gd name="adj3" fmla="val 57397"/>
              <a:gd name="adj4" fmla="val -18707"/>
              <a:gd name="adj5" fmla="val 262113"/>
              <a:gd name="adj6" fmla="val -2790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minOOP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1375" y="5451464"/>
            <a:ext cx="7377112" cy="12334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 69 year-old male, with a BMI of 39, living in Missouri, would be able to choose the appropriate health coverage given that there is a 64% probability that they have hypertension.</a:t>
            </a:r>
          </a:p>
        </p:txBody>
      </p:sp>
    </p:spTree>
    <p:extLst>
      <p:ext uri="{BB962C8B-B14F-4D97-AF65-F5344CB8AC3E}">
        <p14:creationId xmlns:p14="http://schemas.microsoft.com/office/powerpoint/2010/main" val="100758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idx="1"/>
          </p:nvPr>
        </p:nvSpPr>
        <p:spPr>
          <a:xfrm>
            <a:off x="306388" y="869712"/>
            <a:ext cx="8229600" cy="549198"/>
          </a:xfrm>
        </p:spPr>
        <p:txBody>
          <a:bodyPr/>
          <a:lstStyle/>
          <a:p>
            <a:r>
              <a:rPr lang="en-US" dirty="0">
                <a:solidFill>
                  <a:srgbClr val="006838"/>
                </a:solidFill>
              </a:rPr>
              <a:t>Front-End development of a visual tool to help patients navigate the process.</a:t>
            </a:r>
            <a:endParaRPr lang="en-US" i="0" dirty="0">
              <a:solidFill>
                <a:srgbClr val="006838"/>
              </a:solidFill>
            </a:endParaRPr>
          </a:p>
        </p:txBody>
      </p:sp>
      <p:pic>
        <p:nvPicPr>
          <p:cNvPr id="7170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" y="1552574"/>
            <a:ext cx="8449733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Purpose of Today’s Presentation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sp>
        <p:nvSpPr>
          <p:cNvPr id="6146" name="Content Placeholder 3"/>
          <p:cNvSpPr>
            <a:spLocks noGrp="1"/>
          </p:cNvSpPr>
          <p:nvPr>
            <p:ph idx="1"/>
          </p:nvPr>
        </p:nvSpPr>
        <p:spPr>
          <a:xfrm>
            <a:off x="219075" y="1756064"/>
            <a:ext cx="8229600" cy="40362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006838"/>
                </a:solidFill>
              </a:rPr>
              <a:t>The Issue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Description of the problem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The mission: raise awareness about potential out-of-pocket expenses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The solution: data science!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006838"/>
                </a:solidFill>
              </a:rPr>
              <a:t>Predicting Out-of-Pocket Expenses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The Cost of Health Services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Potential Outcomes Due to Hypertension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Modelling Risk Factors</a:t>
            </a:r>
          </a:p>
          <a:p>
            <a:pPr lvl="1">
              <a:buFont typeface="Wingdings" charset="2"/>
              <a:buChar char="§"/>
            </a:pPr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006838"/>
                </a:solidFill>
              </a:rPr>
              <a:t>3.	Real-World Application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An Example of a Real Life Patient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Next Steps</a:t>
            </a:r>
          </a:p>
          <a:p>
            <a:pPr marL="173038" indent="-173038">
              <a:buFont typeface="Arial" pitchFamily="34" charset="0"/>
              <a:buChar char="•"/>
            </a:pPr>
            <a:endParaRPr lang="en-US" dirty="0">
              <a:solidFill>
                <a:srgbClr val="891D5A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219075" y="860005"/>
            <a:ext cx="8229600" cy="89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1600" b="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6838"/>
                </a:solidFill>
                <a:effectLst/>
                <a:uLnTx/>
                <a:uFillTx/>
                <a:latin typeface="Arial"/>
                <a:cs typeface="Arial"/>
              </a:rPr>
              <a:t>Provide a 360</a:t>
            </a:r>
            <a:r>
              <a:rPr kumimoji="0" lang="en-US" sz="1800" i="0" u="none" strike="noStrike" kern="1200" cap="none" spc="0" normalizeH="0" baseline="56000" noProof="0" dirty="0">
                <a:ln>
                  <a:noFill/>
                </a:ln>
                <a:solidFill>
                  <a:srgbClr val="006838"/>
                </a:solidFill>
                <a:effectLst/>
                <a:uLnTx/>
                <a:uFillTx/>
                <a:latin typeface="Arial"/>
                <a:cs typeface="Arial"/>
              </a:rPr>
              <a:t>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6838"/>
                </a:solidFill>
                <a:effectLst/>
                <a:uLnTx/>
                <a:uFillTx/>
                <a:latin typeface="Arial"/>
                <a:cs typeface="Arial"/>
              </a:rPr>
              <a:t> view of </a:t>
            </a:r>
            <a:r>
              <a:rPr lang="en-US" sz="1800" dirty="0">
                <a:solidFill>
                  <a:srgbClr val="006838"/>
                </a:solidFill>
              </a:rPr>
              <a:t>the data sets used and present some visualizations.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174875"/>
            <a:ext cx="8229600" cy="2247900"/>
          </a:xfrm>
        </p:spPr>
        <p:txBody>
          <a:bodyPr/>
          <a:lstStyle/>
          <a:p>
            <a:r>
              <a:rPr lang="en-US" sz="2400" b="1" dirty="0">
                <a:latin typeface="Arial" charset="0"/>
              </a:rPr>
              <a:t>SECTION 1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 Issue: Hypertension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rial" charset="0"/>
              </a:rPr>
            </a:br>
            <a:r>
              <a:rPr lang="en-US" b="1" dirty="0">
                <a:latin typeface="Arial" charset="0"/>
              </a:rPr>
              <a:t>The Problem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219075" y="844289"/>
            <a:ext cx="8229600" cy="7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1600" b="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6838"/>
                </a:solidFill>
              </a:rPr>
              <a:t>About </a:t>
            </a:r>
            <a:r>
              <a:rPr lang="en-US" sz="1800" b="1" dirty="0">
                <a:solidFill>
                  <a:srgbClr val="006838"/>
                </a:solidFill>
              </a:rPr>
              <a:t>1 of 3 US adults</a:t>
            </a:r>
            <a:r>
              <a:rPr lang="en-US" sz="1800" dirty="0">
                <a:solidFill>
                  <a:srgbClr val="006838"/>
                </a:solidFill>
              </a:rPr>
              <a:t> have high blood pressure. </a:t>
            </a:r>
            <a:r>
              <a:rPr lang="en-US" sz="1800" b="1" dirty="0">
                <a:solidFill>
                  <a:srgbClr val="006838"/>
                </a:solidFill>
              </a:rPr>
              <a:t>Only 54%</a:t>
            </a:r>
            <a:r>
              <a:rPr lang="en-US" sz="1800" dirty="0">
                <a:solidFill>
                  <a:srgbClr val="006838"/>
                </a:solidFill>
              </a:rPr>
              <a:t> of these people have their high blood pressure under control.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394406"/>
              </p:ext>
            </p:extLst>
          </p:nvPr>
        </p:nvGraphicFramePr>
        <p:xfrm>
          <a:off x="2067224" y="1592766"/>
          <a:ext cx="4711350" cy="498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59686" y="3334219"/>
            <a:ext cx="1934639" cy="150130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1400" b="1" i="1" u="sng" dirty="0">
                <a:solidFill>
                  <a:srgbClr val="006838"/>
                </a:solidFill>
              </a:rPr>
              <a:t>Resulting situation</a:t>
            </a:r>
          </a:p>
          <a:p>
            <a:pPr marL="174625" indent="-174625" algn="ctr">
              <a:lnSpc>
                <a:spcPct val="120000"/>
              </a:lnSpc>
              <a:buFont typeface="Wingdings" charset="2"/>
              <a:buChar char="§"/>
            </a:pPr>
            <a:r>
              <a:rPr lang="en-US" sz="1400" b="1" dirty="0">
                <a:solidFill>
                  <a:srgbClr val="006838"/>
                </a:solidFill>
              </a:rPr>
              <a:t>Personal bankruptcies</a:t>
            </a:r>
          </a:p>
          <a:p>
            <a:pPr marL="174625" indent="-174625" algn="ctr">
              <a:lnSpc>
                <a:spcPct val="120000"/>
              </a:lnSpc>
              <a:buFont typeface="Wingdings" charset="2"/>
              <a:buChar char="§"/>
            </a:pPr>
            <a:r>
              <a:rPr lang="en-US" sz="1400" b="1" dirty="0">
                <a:solidFill>
                  <a:srgbClr val="006838"/>
                </a:solidFill>
              </a:rPr>
              <a:t>Overburdened system</a:t>
            </a:r>
            <a:endParaRPr lang="en-US" sz="1050" b="1" dirty="0">
              <a:solidFill>
                <a:srgbClr val="006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19075" y="466735"/>
            <a:ext cx="8229600" cy="458788"/>
          </a:xfrm>
        </p:spPr>
        <p:txBody>
          <a:bodyPr/>
          <a:lstStyle/>
          <a:p>
            <a:r>
              <a:rPr lang="en-US" b="1" dirty="0">
                <a:latin typeface="Arial" charset="0"/>
              </a:rPr>
              <a:t>The 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6721" y="1223842"/>
            <a:ext cx="6912582" cy="2751258"/>
          </a:xfrm>
          <a:prstGeom prst="rect">
            <a:avLst/>
          </a:prstGeom>
          <a:solidFill>
            <a:schemeClr val="tx2"/>
          </a:solidFill>
          <a:ln w="57150">
            <a:solidFill>
              <a:srgbClr val="6CC0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Build a model that can help patients increase their awareness of risk to outcomes related to hypertension. Quantify how much a potential event will cost the patient.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6721" y="4783280"/>
            <a:ext cx="6912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solidFill>
                  <a:srgbClr val="006001"/>
                </a:solidFill>
                <a:latin typeface="+mn-lt"/>
                <a:ea typeface="+mn-ea"/>
                <a:cs typeface="+mn-cs"/>
              </a:rPr>
              <a:t>Raise awareness about potential out-of-pocket expenses.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53467" y="4124259"/>
            <a:ext cx="1039091" cy="636861"/>
          </a:xfrm>
          <a:prstGeom prst="downArrow">
            <a:avLst/>
          </a:prstGeom>
          <a:solidFill>
            <a:schemeClr val="tx2"/>
          </a:solidFill>
          <a:ln w="57150">
            <a:solidFill>
              <a:srgbClr val="6CC049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The Solution: Data Science!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157" y="869865"/>
            <a:ext cx="8693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probabilities to outcomes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575" y="2447925"/>
            <a:ext cx="2819400" cy="4044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Provider inpatient charges data set: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CA" dirty="0">
                <a:solidFill>
                  <a:schemeClr val="tx1"/>
                </a:solidFill>
              </a:rPr>
              <a:t>202,656 observations</a:t>
            </a:r>
          </a:p>
          <a:p>
            <a:pPr marL="285750" indent="-285750" algn="ctr">
              <a:buFontTx/>
              <a:buChar char="-"/>
            </a:pPr>
            <a:r>
              <a:rPr lang="en-CA" dirty="0">
                <a:solidFill>
                  <a:schemeClr val="tx1"/>
                </a:solidFill>
              </a:rPr>
              <a:t>Includes cost of hospital inpatient procedures</a:t>
            </a:r>
          </a:p>
          <a:p>
            <a:pPr marL="285750" indent="-285750" algn="ctr">
              <a:buFontTx/>
              <a:buChar char="-"/>
            </a:pPr>
            <a:r>
              <a:rPr lang="en-CA" dirty="0">
                <a:solidFill>
                  <a:schemeClr val="tx1"/>
                </a:solidFill>
              </a:rPr>
              <a:t>Can be grouped by procedure type</a:t>
            </a:r>
          </a:p>
        </p:txBody>
      </p:sp>
      <p:pic>
        <p:nvPicPr>
          <p:cNvPr id="10" name="Picture 6" descr="Image result for CMS healthca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1972493"/>
            <a:ext cx="2139949" cy="7891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66515" y="2447925"/>
            <a:ext cx="2819400" cy="4044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Insurance Plans Data Sets: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CA" dirty="0">
                <a:solidFill>
                  <a:schemeClr val="tx1"/>
                </a:solidFill>
              </a:rPr>
              <a:t>Over 12M observations across 3 data sets</a:t>
            </a:r>
          </a:p>
          <a:p>
            <a:pPr marL="285750" indent="-285750" algn="ctr">
              <a:buFontTx/>
              <a:buChar char="-"/>
            </a:pPr>
            <a:r>
              <a:rPr lang="en-CA" dirty="0">
                <a:solidFill>
                  <a:schemeClr val="tx1"/>
                </a:solidFill>
              </a:rPr>
              <a:t>Includes 2016 insurance market plan attributes and premiums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7454" y="2447925"/>
            <a:ext cx="2819400" cy="4044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National Health Records: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CA" sz="1600" dirty="0">
                <a:solidFill>
                  <a:schemeClr val="tx1"/>
                </a:solidFill>
              </a:rPr>
              <a:t>33,014 </a:t>
            </a:r>
            <a:r>
              <a:rPr lang="en-CA" sz="1600" dirty="0" err="1">
                <a:solidFill>
                  <a:schemeClr val="tx1"/>
                </a:solidFill>
              </a:rPr>
              <a:t>obervations</a:t>
            </a:r>
            <a:endParaRPr lang="en-CA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CA" sz="1600" dirty="0">
                <a:solidFill>
                  <a:schemeClr val="tx1"/>
                </a:solidFill>
              </a:rPr>
              <a:t>Contains key patient information such as BMI, age, sleep hours, </a:t>
            </a:r>
            <a:r>
              <a:rPr lang="en-CA" sz="1600" dirty="0" err="1">
                <a:solidFill>
                  <a:schemeClr val="tx1"/>
                </a:solidFill>
              </a:rPr>
              <a:t>etc</a:t>
            </a:r>
            <a:r>
              <a:rPr lang="en-CA" sz="1600" dirty="0">
                <a:solidFill>
                  <a:schemeClr val="tx1"/>
                </a:solidFill>
              </a:rPr>
              <a:t>…</a:t>
            </a:r>
          </a:p>
          <a:p>
            <a:pPr marL="285750" indent="-285750" algn="ctr">
              <a:buFontTx/>
              <a:buChar char="-"/>
            </a:pPr>
            <a:r>
              <a:rPr lang="en-CA" sz="1600" dirty="0">
                <a:solidFill>
                  <a:schemeClr val="tx1"/>
                </a:solidFill>
              </a:rPr>
              <a:t>Used to predict probability of hypertension</a:t>
            </a:r>
          </a:p>
        </p:txBody>
      </p:sp>
      <p:pic>
        <p:nvPicPr>
          <p:cNvPr id="1028" name="Picture 4" descr="Image result for kagg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8" y="1972493"/>
            <a:ext cx="1776894" cy="807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32" name="Picture 8" descr="Image result for CDC U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99" y="1706849"/>
            <a:ext cx="1738313" cy="1309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174875"/>
            <a:ext cx="8229600" cy="2247900"/>
          </a:xfrm>
        </p:spPr>
        <p:txBody>
          <a:bodyPr/>
          <a:lstStyle/>
          <a:p>
            <a:r>
              <a:rPr lang="en-US" sz="2400" b="1" dirty="0">
                <a:latin typeface="Arial" charset="0"/>
              </a:rPr>
              <a:t>SECTION 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Predicting out-of-pocket expenses</a:t>
            </a:r>
          </a:p>
        </p:txBody>
      </p:sp>
    </p:spTree>
    <p:extLst>
      <p:ext uri="{BB962C8B-B14F-4D97-AF65-F5344CB8AC3E}">
        <p14:creationId xmlns:p14="http://schemas.microsoft.com/office/powerpoint/2010/main" val="425255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The Cost of Health Services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219075" y="830300"/>
            <a:ext cx="8229600" cy="7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1600" b="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6838"/>
                </a:solidFill>
              </a:rPr>
              <a:t>The way insurance companies see you.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82725"/>
            <a:ext cx="6781800" cy="819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750" y="2517775"/>
            <a:ext cx="6883400" cy="3270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Insurance Companies try to assess how much they will have to spend on insuring you against using the health system. The formula above can be explained by: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OOP($): Your out-of-pocket expense for given time period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P(n): probability that you have a given health related condition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Cost(n): the cost associated if a health system usage should occur</a:t>
            </a:r>
          </a:p>
          <a:p>
            <a:pPr algn="ctr"/>
            <a:r>
              <a:rPr lang="en-CA" dirty="0" err="1">
                <a:solidFill>
                  <a:schemeClr val="tx1"/>
                </a:solidFill>
              </a:rPr>
              <a:t>minOOP</a:t>
            </a:r>
            <a:r>
              <a:rPr lang="en-CA" dirty="0">
                <a:solidFill>
                  <a:schemeClr val="tx1"/>
                </a:solidFill>
              </a:rPr>
              <a:t>($): plan premium accrued during the time period</a:t>
            </a:r>
          </a:p>
        </p:txBody>
      </p:sp>
    </p:spTree>
    <p:extLst>
      <p:ext uri="{BB962C8B-B14F-4D97-AF65-F5344CB8AC3E}">
        <p14:creationId xmlns:p14="http://schemas.microsoft.com/office/powerpoint/2010/main" val="27519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The Cost of Health Services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219074" y="808045"/>
            <a:ext cx="8480425" cy="7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1600" b="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>
                <a:solidFill>
                  <a:srgbClr val="006838"/>
                </a:solidFill>
              </a:rPr>
              <a:t>Plan Rate Drivers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6838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2" y="1233488"/>
            <a:ext cx="7183437" cy="360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69962" y="4991211"/>
            <a:ext cx="6883400" cy="1698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risk drivers such as Age, Smoker Status, Body Mass Index, Stress levels, diet, </a:t>
            </a:r>
            <a:r>
              <a:rPr lang="en-CA" dirty="0" err="1">
                <a:solidFill>
                  <a:schemeClr val="tx1"/>
                </a:solidFill>
              </a:rPr>
              <a:t>etc</a:t>
            </a:r>
            <a:r>
              <a:rPr lang="en-CA" dirty="0">
                <a:solidFill>
                  <a:schemeClr val="tx1"/>
                </a:solidFill>
              </a:rPr>
              <a:t>… are modelled to produce insurance products with varying coverages, do you know 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1584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sage_template2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sage_template2.potx</Template>
  <TotalTime>5770</TotalTime>
  <Words>522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ヒラギノ角ゴ Pro W3</vt:lpstr>
      <vt:lpstr>sage_template2</vt:lpstr>
      <vt:lpstr>PowerPoint Presentation</vt:lpstr>
      <vt:lpstr> Purpose of Today’s Presentation </vt:lpstr>
      <vt:lpstr>SECTION 1 The Issue: Hypertension</vt:lpstr>
      <vt:lpstr> The Problem </vt:lpstr>
      <vt:lpstr>The Mission</vt:lpstr>
      <vt:lpstr>The Solution: Data Science!</vt:lpstr>
      <vt:lpstr>SECTION 2 Predicting out-of-pocket expenses</vt:lpstr>
      <vt:lpstr>The Cost of Health Services</vt:lpstr>
      <vt:lpstr>The Cost of Health Services</vt:lpstr>
      <vt:lpstr> Potential Outcomes Due to Hypertension </vt:lpstr>
      <vt:lpstr> Modelling Risk Factors </vt:lpstr>
      <vt:lpstr>SECTION 3 Real World Application</vt:lpstr>
      <vt:lpstr>PowerPoint Presentation</vt:lpstr>
      <vt:lpstr>Next Steps</vt:lpstr>
    </vt:vector>
  </TitlesOfParts>
  <Company>Art Center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Stier</dc:creator>
  <cp:lastModifiedBy>pierre carpentier</cp:lastModifiedBy>
  <cp:revision>117</cp:revision>
  <dcterms:created xsi:type="dcterms:W3CDTF">2014-06-20T16:03:38Z</dcterms:created>
  <dcterms:modified xsi:type="dcterms:W3CDTF">2016-12-20T05:37:25Z</dcterms:modified>
</cp:coreProperties>
</file>