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56" r:id="rId2"/>
    <p:sldId id="257" r:id="rId3"/>
    <p:sldId id="260" r:id="rId4"/>
    <p:sldId id="258" r:id="rId5"/>
    <p:sldId id="261" r:id="rId6"/>
    <p:sldId id="262" r:id="rId7"/>
    <p:sldId id="263" r:id="rId8"/>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0" d="100"/>
          <a:sy n="110" d="100"/>
        </p:scale>
        <p:origin x="-155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38DF2B-C859-8A47-A834-51B68855BB82}" type="datetimeFigureOut">
              <a:rPr kumimoji="1" lang="ja-JP" altLang="en-US" smtClean="0"/>
              <a:t>7/25/14</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37C2F-CCFB-334D-8054-396CA05C6EF6}" type="slidenum">
              <a:rPr kumimoji="1" lang="ja-JP" altLang="en-US" smtClean="0"/>
              <a:t>‹#›</a:t>
            </a:fld>
            <a:endParaRPr kumimoji="1" lang="ja-JP" altLang="en-US"/>
          </a:p>
        </p:txBody>
      </p:sp>
    </p:spTree>
    <p:extLst>
      <p:ext uri="{BB962C8B-B14F-4D97-AF65-F5344CB8AC3E}">
        <p14:creationId xmlns:p14="http://schemas.microsoft.com/office/powerpoint/2010/main" val="41339662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3BE269-304C-D749-93B6-5D89AB8A2BEE}" type="datetimeFigureOut">
              <a:rPr kumimoji="1" lang="ja-JP" altLang="en-US" smtClean="0"/>
              <a:t>7/25/14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51FEA2-92B3-4F4C-9279-BCCCFD50F62A}" type="slidenum">
              <a:rPr kumimoji="1" lang="ja-JP" altLang="en-US" smtClean="0"/>
              <a:t>‹#›</a:t>
            </a:fld>
            <a:endParaRPr kumimoji="1" lang="ja-JP" altLang="en-US"/>
          </a:p>
        </p:txBody>
      </p:sp>
    </p:spTree>
    <p:extLst>
      <p:ext uri="{BB962C8B-B14F-4D97-AF65-F5344CB8AC3E}">
        <p14:creationId xmlns:p14="http://schemas.microsoft.com/office/powerpoint/2010/main" val="317337997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451FEA2-92B3-4F4C-9279-BCCCFD50F62A}" type="slidenum">
              <a:rPr kumimoji="1" lang="ja-JP" altLang="en-US" smtClean="0"/>
              <a:t>6</a:t>
            </a:fld>
            <a:endParaRPr kumimoji="1" lang="ja-JP" altLang="en-US"/>
          </a:p>
        </p:txBody>
      </p:sp>
    </p:spTree>
    <p:extLst>
      <p:ext uri="{BB962C8B-B14F-4D97-AF65-F5344CB8AC3E}">
        <p14:creationId xmlns:p14="http://schemas.microsoft.com/office/powerpoint/2010/main" val="1017220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878FE7A-BC7E-3444-9E1B-43BCE076F326}" type="datetime1">
              <a:rPr kumimoji="1" lang="en-US" altLang="ja-JP" smtClean="0"/>
              <a:t>7/25/14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5E1C52-1817-394E-B8A0-22E3525E8E51}" type="slidenum">
              <a:rPr kumimoji="1" lang="ja-JP" altLang="en-US" smtClean="0"/>
              <a:t>‹#›</a:t>
            </a:fld>
            <a:endParaRPr kumimoji="1" lang="ja-JP" altLang="en-US"/>
          </a:p>
        </p:txBody>
      </p:sp>
    </p:spTree>
    <p:extLst>
      <p:ext uri="{BB962C8B-B14F-4D97-AF65-F5344CB8AC3E}">
        <p14:creationId xmlns:p14="http://schemas.microsoft.com/office/powerpoint/2010/main" val="3010868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964B7C9-5308-924B-8C27-A1526506FC03}" type="datetime1">
              <a:rPr kumimoji="1" lang="en-US" altLang="ja-JP" smtClean="0"/>
              <a:t>7/25/14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5E1C52-1817-394E-B8A0-22E3525E8E51}" type="slidenum">
              <a:rPr kumimoji="1" lang="ja-JP" altLang="en-US" smtClean="0"/>
              <a:t>‹#›</a:t>
            </a:fld>
            <a:endParaRPr kumimoji="1" lang="ja-JP" altLang="en-US"/>
          </a:p>
        </p:txBody>
      </p:sp>
    </p:spTree>
    <p:extLst>
      <p:ext uri="{BB962C8B-B14F-4D97-AF65-F5344CB8AC3E}">
        <p14:creationId xmlns:p14="http://schemas.microsoft.com/office/powerpoint/2010/main" val="2455293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DD7C9E5-DADB-F54B-BE86-AD5F7E1F182D}" type="datetime1">
              <a:rPr kumimoji="1" lang="en-US" altLang="ja-JP" smtClean="0"/>
              <a:t>7/25/14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5E1C52-1817-394E-B8A0-22E3525E8E51}" type="slidenum">
              <a:rPr kumimoji="1" lang="ja-JP" altLang="en-US" smtClean="0"/>
              <a:t>‹#›</a:t>
            </a:fld>
            <a:endParaRPr kumimoji="1" lang="ja-JP" altLang="en-US"/>
          </a:p>
        </p:txBody>
      </p:sp>
    </p:spTree>
    <p:extLst>
      <p:ext uri="{BB962C8B-B14F-4D97-AF65-F5344CB8AC3E}">
        <p14:creationId xmlns:p14="http://schemas.microsoft.com/office/powerpoint/2010/main" val="605487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80E605A-7549-AF4B-9B10-C83BA0575D95}" type="datetime1">
              <a:rPr kumimoji="1" lang="en-US" altLang="ja-JP" smtClean="0"/>
              <a:t>7/25/14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5E1C52-1817-394E-B8A0-22E3525E8E51}" type="slidenum">
              <a:rPr kumimoji="1" lang="ja-JP" altLang="en-US" smtClean="0"/>
              <a:t>‹#›</a:t>
            </a:fld>
            <a:endParaRPr kumimoji="1" lang="ja-JP" altLang="en-US"/>
          </a:p>
        </p:txBody>
      </p:sp>
    </p:spTree>
    <p:extLst>
      <p:ext uri="{BB962C8B-B14F-4D97-AF65-F5344CB8AC3E}">
        <p14:creationId xmlns:p14="http://schemas.microsoft.com/office/powerpoint/2010/main" val="4278755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914FF9-7B46-D142-89F3-8ECC3EDE85D1}" type="datetime1">
              <a:rPr kumimoji="1" lang="en-US" altLang="ja-JP" smtClean="0"/>
              <a:t>7/25/14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5E1C52-1817-394E-B8A0-22E3525E8E51}" type="slidenum">
              <a:rPr kumimoji="1" lang="ja-JP" altLang="en-US" smtClean="0"/>
              <a:t>‹#›</a:t>
            </a:fld>
            <a:endParaRPr kumimoji="1" lang="ja-JP" altLang="en-US"/>
          </a:p>
        </p:txBody>
      </p:sp>
    </p:spTree>
    <p:extLst>
      <p:ext uri="{BB962C8B-B14F-4D97-AF65-F5344CB8AC3E}">
        <p14:creationId xmlns:p14="http://schemas.microsoft.com/office/powerpoint/2010/main" val="1987487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061DD0E-67EC-4541-925E-EC917B56B72E}" type="datetime1">
              <a:rPr kumimoji="1" lang="en-US" altLang="ja-JP" smtClean="0"/>
              <a:t>7/25/14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5E1C52-1817-394E-B8A0-22E3525E8E51}" type="slidenum">
              <a:rPr kumimoji="1" lang="ja-JP" altLang="en-US" smtClean="0"/>
              <a:t>‹#›</a:t>
            </a:fld>
            <a:endParaRPr kumimoji="1" lang="ja-JP" altLang="en-US"/>
          </a:p>
        </p:txBody>
      </p:sp>
    </p:spTree>
    <p:extLst>
      <p:ext uri="{BB962C8B-B14F-4D97-AF65-F5344CB8AC3E}">
        <p14:creationId xmlns:p14="http://schemas.microsoft.com/office/powerpoint/2010/main" val="1691713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39CDA41-8FBB-6E4B-95EB-DEFEB17A0303}" type="datetime1">
              <a:rPr kumimoji="1" lang="en-US" altLang="ja-JP" smtClean="0"/>
              <a:t>7/25/14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5E1C52-1817-394E-B8A0-22E3525E8E51}" type="slidenum">
              <a:rPr kumimoji="1" lang="ja-JP" altLang="en-US" smtClean="0"/>
              <a:t>‹#›</a:t>
            </a:fld>
            <a:endParaRPr kumimoji="1" lang="ja-JP" altLang="en-US"/>
          </a:p>
        </p:txBody>
      </p:sp>
    </p:spTree>
    <p:extLst>
      <p:ext uri="{BB962C8B-B14F-4D97-AF65-F5344CB8AC3E}">
        <p14:creationId xmlns:p14="http://schemas.microsoft.com/office/powerpoint/2010/main" val="3230170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B87E1D1-6F79-DA45-8A0E-83129870F1B6}" type="datetime1">
              <a:rPr kumimoji="1" lang="en-US" altLang="ja-JP" smtClean="0"/>
              <a:t>7/25/14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5E1C52-1817-394E-B8A0-22E3525E8E51}" type="slidenum">
              <a:rPr kumimoji="1" lang="ja-JP" altLang="en-US" smtClean="0"/>
              <a:t>‹#›</a:t>
            </a:fld>
            <a:endParaRPr kumimoji="1" lang="ja-JP" altLang="en-US"/>
          </a:p>
        </p:txBody>
      </p:sp>
    </p:spTree>
    <p:extLst>
      <p:ext uri="{BB962C8B-B14F-4D97-AF65-F5344CB8AC3E}">
        <p14:creationId xmlns:p14="http://schemas.microsoft.com/office/powerpoint/2010/main" val="3725382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875B8EA-3B88-8E40-BD8D-6D5DDF83249B}" type="datetime1">
              <a:rPr kumimoji="1" lang="en-US" altLang="ja-JP" smtClean="0"/>
              <a:t>7/25/14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5E1C52-1817-394E-B8A0-22E3525E8E51}" type="slidenum">
              <a:rPr kumimoji="1" lang="ja-JP" altLang="en-US" smtClean="0"/>
              <a:t>‹#›</a:t>
            </a:fld>
            <a:endParaRPr kumimoji="1" lang="ja-JP" altLang="en-US"/>
          </a:p>
        </p:txBody>
      </p:sp>
    </p:spTree>
    <p:extLst>
      <p:ext uri="{BB962C8B-B14F-4D97-AF65-F5344CB8AC3E}">
        <p14:creationId xmlns:p14="http://schemas.microsoft.com/office/powerpoint/2010/main" val="2445636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AF78A1C-8AD9-5040-94EB-6B8A26A99A2B}" type="datetime1">
              <a:rPr kumimoji="1" lang="en-US" altLang="ja-JP" smtClean="0"/>
              <a:t>7/25/14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5E1C52-1817-394E-B8A0-22E3525E8E51}" type="slidenum">
              <a:rPr kumimoji="1" lang="ja-JP" altLang="en-US" smtClean="0"/>
              <a:t>‹#›</a:t>
            </a:fld>
            <a:endParaRPr kumimoji="1" lang="ja-JP" altLang="en-US"/>
          </a:p>
        </p:txBody>
      </p:sp>
    </p:spTree>
    <p:extLst>
      <p:ext uri="{BB962C8B-B14F-4D97-AF65-F5344CB8AC3E}">
        <p14:creationId xmlns:p14="http://schemas.microsoft.com/office/powerpoint/2010/main" val="635734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smtClean="0"/>
              <a:t>プレースホルダーまでドラッグするかアイコンをクリックして図を追加</a:t>
            </a:r>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60C2260-CD30-0C4D-95E1-A0BD7FA79924}" type="datetime1">
              <a:rPr kumimoji="1" lang="en-US" altLang="ja-JP" smtClean="0"/>
              <a:t>7/25/14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5E1C52-1817-394E-B8A0-22E3525E8E51}" type="slidenum">
              <a:rPr kumimoji="1" lang="ja-JP" altLang="en-US" smtClean="0"/>
              <a:t>‹#›</a:t>
            </a:fld>
            <a:endParaRPr kumimoji="1" lang="ja-JP" altLang="en-US"/>
          </a:p>
        </p:txBody>
      </p:sp>
    </p:spTree>
    <p:extLst>
      <p:ext uri="{BB962C8B-B14F-4D97-AF65-F5344CB8AC3E}">
        <p14:creationId xmlns:p14="http://schemas.microsoft.com/office/powerpoint/2010/main" val="27817470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ヒラギノ角ゴ Pro W3"/>
              </a:defRPr>
            </a:lvl1pPr>
          </a:lstStyle>
          <a:p>
            <a:fld id="{1F3377B8-9A4F-4D4E-81AA-FE29B6C3667E}" type="datetime1">
              <a:rPr lang="en-US" altLang="ja-JP" smtClean="0"/>
              <a:t>7/25/14</a:t>
            </a:fld>
            <a:endParaRPr lang="ja-JP" altLang="en-US" dirty="0"/>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ヒラギノ角ゴ Pro W3"/>
              </a:defRPr>
            </a:lvl1pPr>
          </a:lstStyle>
          <a:p>
            <a:endParaRPr lang="ja-JP" altLang="en-US" dirty="0"/>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ヒラギノ角ゴ Pro W3"/>
              </a:defRPr>
            </a:lvl1pPr>
          </a:lstStyle>
          <a:p>
            <a:fld id="{935E1C52-1817-394E-B8A0-22E3525E8E51}" type="slidenum">
              <a:rPr lang="ja-JP" altLang="en-US" smtClean="0"/>
              <a:pPr/>
              <a:t>‹#›</a:t>
            </a:fld>
            <a:endParaRPr lang="ja-JP" altLang="en-US" dirty="0"/>
          </a:p>
        </p:txBody>
      </p:sp>
    </p:spTree>
    <p:extLst>
      <p:ext uri="{BB962C8B-B14F-4D97-AF65-F5344CB8AC3E}">
        <p14:creationId xmlns:p14="http://schemas.microsoft.com/office/powerpoint/2010/main" val="3772956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kumimoji="1" sz="4400" kern="1200">
          <a:solidFill>
            <a:schemeClr val="tx1"/>
          </a:solidFill>
          <a:latin typeface="+mj-lt"/>
          <a:ea typeface="ヒラギノ角ゴ Pro W3"/>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ヒラギノ角ゴ Pro W3"/>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ヒラギノ角ゴ Pro W3"/>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ヒラギノ角ゴ Pro W3"/>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ヒラギノ角ゴ Pro W3"/>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ヒラギノ角ゴ Pro W3"/>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52241" y="2130425"/>
            <a:ext cx="5839519" cy="1470025"/>
          </a:xfrm>
        </p:spPr>
        <p:txBody>
          <a:bodyPr/>
          <a:lstStyle/>
          <a:p>
            <a:r>
              <a:rPr kumimoji="1" lang="en-US" altLang="ja-JP" dirty="0" smtClean="0">
                <a:latin typeface="+mn-ea"/>
                <a:ea typeface="+mn-ea"/>
              </a:rPr>
              <a:t>GCI – </a:t>
            </a:r>
            <a:r>
              <a:rPr kumimoji="1" lang="ja-JP" altLang="en-US" dirty="0" smtClean="0">
                <a:latin typeface="+mn-ea"/>
                <a:ea typeface="+mn-ea"/>
              </a:rPr>
              <a:t>ケーススタディ</a:t>
            </a:r>
            <a:endParaRPr kumimoji="1" lang="ja-JP" altLang="en-US" dirty="0">
              <a:latin typeface="+mn-ea"/>
              <a:ea typeface="+mn-ea"/>
            </a:endParaRPr>
          </a:p>
        </p:txBody>
      </p:sp>
      <p:sp>
        <p:nvSpPr>
          <p:cNvPr id="3" name="サブタイトル 2"/>
          <p:cNvSpPr>
            <a:spLocks noGrp="1"/>
          </p:cNvSpPr>
          <p:nvPr>
            <p:ph type="subTitle" idx="1"/>
          </p:nvPr>
        </p:nvSpPr>
        <p:spPr>
          <a:xfrm>
            <a:off x="2197312" y="3897745"/>
            <a:ext cx="4763215" cy="316345"/>
          </a:xfrm>
        </p:spPr>
        <p:txBody>
          <a:bodyPr>
            <a:normAutofit lnSpcReduction="10000"/>
          </a:bodyPr>
          <a:lstStyle/>
          <a:p>
            <a:r>
              <a:rPr kumimoji="1" lang="ja-JP" altLang="en-US" sz="1600" dirty="0" smtClean="0">
                <a:latin typeface="+mn-ea"/>
                <a:ea typeface="+mn-ea"/>
              </a:rPr>
              <a:t>東京大学工学部機械情報工学科</a:t>
            </a:r>
            <a:r>
              <a:rPr kumimoji="1" lang="en-US" altLang="ja-JP" sz="1600" dirty="0" smtClean="0">
                <a:latin typeface="+mn-ea"/>
                <a:ea typeface="+mn-ea"/>
              </a:rPr>
              <a:t>3</a:t>
            </a:r>
            <a:r>
              <a:rPr kumimoji="1" lang="ja-JP" altLang="en-US" sz="1600" dirty="0" smtClean="0">
                <a:latin typeface="+mn-ea"/>
                <a:ea typeface="+mn-ea"/>
              </a:rPr>
              <a:t>年 和田健太郎</a:t>
            </a:r>
            <a:endParaRPr kumimoji="1" lang="ja-JP" altLang="en-US" sz="1600" dirty="0">
              <a:latin typeface="+mn-ea"/>
              <a:ea typeface="+mn-ea"/>
            </a:endParaRPr>
          </a:p>
        </p:txBody>
      </p:sp>
      <p:sp>
        <p:nvSpPr>
          <p:cNvPr id="4" name="スライド番号プレースホルダー 3"/>
          <p:cNvSpPr>
            <a:spLocks noGrp="1"/>
          </p:cNvSpPr>
          <p:nvPr>
            <p:ph type="sldNum" sz="quarter" idx="12"/>
          </p:nvPr>
        </p:nvSpPr>
        <p:spPr/>
        <p:txBody>
          <a:bodyPr/>
          <a:lstStyle/>
          <a:p>
            <a:fld id="{935E1C52-1817-394E-B8A0-22E3525E8E51}" type="slidenum">
              <a:rPr kumimoji="1" lang="ja-JP" altLang="en-US" smtClean="0"/>
              <a:t>1</a:t>
            </a:fld>
            <a:endParaRPr kumimoji="1" lang="ja-JP" altLang="en-US"/>
          </a:p>
        </p:txBody>
      </p:sp>
    </p:spTree>
    <p:extLst>
      <p:ext uri="{BB962C8B-B14F-4D97-AF65-F5344CB8AC3E}">
        <p14:creationId xmlns:p14="http://schemas.microsoft.com/office/powerpoint/2010/main" val="3800152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a:t>
            </a:r>
            <a:endParaRPr kumimoji="1" lang="ja-JP" altLang="en-US" dirty="0"/>
          </a:p>
        </p:txBody>
      </p:sp>
      <p:sp>
        <p:nvSpPr>
          <p:cNvPr id="4" name="スライド番号プレースホルダー 3"/>
          <p:cNvSpPr>
            <a:spLocks noGrp="1"/>
          </p:cNvSpPr>
          <p:nvPr>
            <p:ph type="sldNum" sz="quarter" idx="12"/>
          </p:nvPr>
        </p:nvSpPr>
        <p:spPr/>
        <p:txBody>
          <a:bodyPr/>
          <a:lstStyle/>
          <a:p>
            <a:fld id="{935E1C52-1817-394E-B8A0-22E3525E8E51}" type="slidenum">
              <a:rPr kumimoji="1" lang="ja-JP" altLang="en-US" smtClean="0"/>
              <a:t>2</a:t>
            </a:fld>
            <a:endParaRPr kumimoji="1" lang="ja-JP" altLang="en-US"/>
          </a:p>
        </p:txBody>
      </p:sp>
      <p:sp>
        <p:nvSpPr>
          <p:cNvPr id="5" name="テキスト ボックス 4"/>
          <p:cNvSpPr txBox="1"/>
          <p:nvPr/>
        </p:nvSpPr>
        <p:spPr>
          <a:xfrm>
            <a:off x="611909" y="2418160"/>
            <a:ext cx="7931727" cy="2031325"/>
          </a:xfrm>
          <a:prstGeom prst="rect">
            <a:avLst/>
          </a:prstGeom>
          <a:noFill/>
        </p:spPr>
        <p:txBody>
          <a:bodyPr wrap="square" rtlCol="0">
            <a:spAutoFit/>
          </a:bodyPr>
          <a:lstStyle/>
          <a:p>
            <a:pPr marL="342900" indent="-342900">
              <a:buAutoNum type="arabicPeriod"/>
            </a:pPr>
            <a:r>
              <a:rPr lang="ja-JP" altLang="en-US" dirty="0" smtClean="0">
                <a:latin typeface="+mn-ea"/>
              </a:rPr>
              <a:t>現在</a:t>
            </a:r>
            <a:r>
              <a:rPr lang="ja-JP" altLang="en-US" dirty="0">
                <a:latin typeface="+mn-ea"/>
              </a:rPr>
              <a:t>国内において様々な美容家電が発売されていますが、どの</a:t>
            </a:r>
            <a:r>
              <a:rPr lang="ja-JP" altLang="en-US" dirty="0" smtClean="0">
                <a:latin typeface="+mn-ea"/>
              </a:rPr>
              <a:t>ような</a:t>
            </a:r>
            <a:r>
              <a:rPr lang="ja-JP" altLang="en-US" dirty="0">
                <a:latin typeface="+mn-ea"/>
              </a:rPr>
              <a:t>価値観</a:t>
            </a:r>
            <a:r>
              <a:rPr lang="ja-JP" altLang="en-US" dirty="0" smtClean="0">
                <a:latin typeface="+mn-ea"/>
              </a:rPr>
              <a:t>のお客</a:t>
            </a:r>
            <a:r>
              <a:rPr lang="ja-JP" altLang="en-US" dirty="0">
                <a:latin typeface="+mn-ea"/>
              </a:rPr>
              <a:t>様が、どのような種類の美容家電を買っているか、消費インテリジェンス</a:t>
            </a:r>
            <a:r>
              <a:rPr lang="ja-JP" altLang="en-US" dirty="0" smtClean="0">
                <a:latin typeface="+mn-ea"/>
              </a:rPr>
              <a:t>の観点</a:t>
            </a:r>
            <a:r>
              <a:rPr lang="ja-JP" altLang="en-US" dirty="0">
                <a:latin typeface="+mn-ea"/>
              </a:rPr>
              <a:t>で</a:t>
            </a:r>
            <a:r>
              <a:rPr lang="ja-JP" altLang="en-US" dirty="0" smtClean="0">
                <a:latin typeface="+mn-ea"/>
              </a:rPr>
              <a:t>分析</a:t>
            </a:r>
            <a:r>
              <a:rPr lang="ja-JP" altLang="en-US" dirty="0" smtClean="0">
                <a:latin typeface="+mn-ea"/>
              </a:rPr>
              <a:t>せよ</a:t>
            </a:r>
            <a:r>
              <a:rPr lang="ja-JP" altLang="en-US" dirty="0" smtClean="0">
                <a:latin typeface="+mn-ea"/>
              </a:rPr>
              <a:t>。</a:t>
            </a:r>
            <a:endParaRPr lang="en-US" altLang="ja-JP" dirty="0" smtClean="0">
              <a:latin typeface="+mn-ea"/>
            </a:endParaRPr>
          </a:p>
          <a:p>
            <a:endParaRPr lang="en-US" altLang="ja-JP" dirty="0">
              <a:latin typeface="+mn-ea"/>
            </a:endParaRPr>
          </a:p>
          <a:p>
            <a:pPr marL="342900" indent="-342900">
              <a:buAutoNum type="arabicPeriod"/>
            </a:pPr>
            <a:r>
              <a:rPr lang="ja-JP" altLang="en-US" dirty="0" smtClean="0">
                <a:latin typeface="+mn-ea"/>
              </a:rPr>
              <a:t>上記</a:t>
            </a:r>
            <a:r>
              <a:rPr lang="ja-JP" altLang="en-US" dirty="0">
                <a:latin typeface="+mn-ea"/>
              </a:rPr>
              <a:t>を踏まえ、国内の美容家電を１つ選定し、新たな話題を</a:t>
            </a:r>
            <a:r>
              <a:rPr lang="ja-JP" altLang="en-US" dirty="0" smtClean="0">
                <a:latin typeface="+mn-ea"/>
              </a:rPr>
              <a:t>醸成</a:t>
            </a:r>
            <a:r>
              <a:rPr lang="ja-JP" altLang="en-US" dirty="0" smtClean="0">
                <a:latin typeface="+mn-ea"/>
              </a:rPr>
              <a:t>する</a:t>
            </a:r>
            <a:r>
              <a:rPr lang="ja-JP" altLang="en-US" dirty="0" smtClean="0">
                <a:latin typeface="+mn-ea"/>
              </a:rPr>
              <a:t>ことで再度市場を盛り上げようとした場合、最新の美容トレンドを踏まえ、どのようなセールスポイントをどう拡散すれば効果的か、考察せよ。</a:t>
            </a:r>
            <a:endParaRPr lang="ja-JP" altLang="en-US" dirty="0">
              <a:latin typeface="+mn-ea"/>
            </a:endParaRPr>
          </a:p>
        </p:txBody>
      </p:sp>
    </p:spTree>
    <p:extLst>
      <p:ext uri="{BB962C8B-B14F-4D97-AF65-F5344CB8AC3E}">
        <p14:creationId xmlns:p14="http://schemas.microsoft.com/office/powerpoint/2010/main" val="456345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mn-ea"/>
                <a:ea typeface="+mn-ea"/>
              </a:rPr>
              <a:t>目的</a:t>
            </a:r>
            <a:endParaRPr kumimoji="1" lang="ja-JP" altLang="en-US" dirty="0">
              <a:latin typeface="+mn-ea"/>
              <a:ea typeface="+mn-ea"/>
            </a:endParaRPr>
          </a:p>
        </p:txBody>
      </p:sp>
      <p:sp>
        <p:nvSpPr>
          <p:cNvPr id="4" name="スライド番号プレースホルダー 3"/>
          <p:cNvSpPr>
            <a:spLocks noGrp="1"/>
          </p:cNvSpPr>
          <p:nvPr>
            <p:ph type="sldNum" sz="quarter" idx="12"/>
          </p:nvPr>
        </p:nvSpPr>
        <p:spPr/>
        <p:txBody>
          <a:bodyPr/>
          <a:lstStyle/>
          <a:p>
            <a:fld id="{935E1C52-1817-394E-B8A0-22E3525E8E51}" type="slidenum">
              <a:rPr kumimoji="1" lang="ja-JP" altLang="en-US" smtClean="0">
                <a:latin typeface="+mn-ea"/>
                <a:ea typeface="+mn-ea"/>
              </a:rPr>
              <a:t>3</a:t>
            </a:fld>
            <a:endParaRPr kumimoji="1" lang="ja-JP" altLang="en-US">
              <a:latin typeface="+mn-ea"/>
              <a:ea typeface="+mn-ea"/>
            </a:endParaRPr>
          </a:p>
        </p:txBody>
      </p:sp>
      <p:sp>
        <p:nvSpPr>
          <p:cNvPr id="5" name="テキスト ボックス 4"/>
          <p:cNvSpPr txBox="1"/>
          <p:nvPr/>
        </p:nvSpPr>
        <p:spPr>
          <a:xfrm>
            <a:off x="635000" y="2712982"/>
            <a:ext cx="8051800" cy="1477328"/>
          </a:xfrm>
          <a:prstGeom prst="rect">
            <a:avLst/>
          </a:prstGeom>
          <a:noFill/>
        </p:spPr>
        <p:txBody>
          <a:bodyPr wrap="square" rtlCol="0">
            <a:spAutoFit/>
          </a:bodyPr>
          <a:lstStyle/>
          <a:p>
            <a:pPr marL="342900" indent="-342900">
              <a:buAutoNum type="arabicPeriod"/>
            </a:pPr>
            <a:r>
              <a:rPr kumimoji="1" lang="ja-JP" altLang="en-US" dirty="0" smtClean="0">
                <a:latin typeface="+mn-ea"/>
              </a:rPr>
              <a:t>売上高の大きな</a:t>
            </a:r>
            <a:r>
              <a:rPr kumimoji="1" lang="en-US" altLang="ja-JP" dirty="0" smtClean="0">
                <a:latin typeface="+mn-ea"/>
              </a:rPr>
              <a:t>”</a:t>
            </a:r>
            <a:r>
              <a:rPr kumimoji="1" lang="ja-JP" altLang="en-US" dirty="0" smtClean="0">
                <a:latin typeface="+mn-ea"/>
              </a:rPr>
              <a:t>お悩み・効果</a:t>
            </a:r>
            <a:r>
              <a:rPr kumimoji="1" lang="en-US" altLang="ja-JP" dirty="0" smtClean="0">
                <a:latin typeface="+mn-ea"/>
              </a:rPr>
              <a:t>”</a:t>
            </a:r>
            <a:r>
              <a:rPr kumimoji="1" lang="ja-JP" altLang="en-US" dirty="0" smtClean="0">
                <a:latin typeface="+mn-ea"/>
              </a:rPr>
              <a:t>を見つけ</a:t>
            </a:r>
            <a:r>
              <a:rPr lang="ja-JP" altLang="en-US" dirty="0" smtClean="0">
                <a:latin typeface="+mn-ea"/>
              </a:rPr>
              <a:t>、よく売れる商品の効果に関する知見を得る。</a:t>
            </a:r>
            <a:endParaRPr lang="en-US" altLang="ja-JP" dirty="0" smtClean="0">
              <a:latin typeface="+mn-ea"/>
            </a:endParaRPr>
          </a:p>
          <a:p>
            <a:endParaRPr kumimoji="1" lang="en-US" altLang="ja-JP" dirty="0" smtClean="0">
              <a:latin typeface="+mn-ea"/>
            </a:endParaRPr>
          </a:p>
          <a:p>
            <a:pPr marL="342900" indent="-342900">
              <a:buAutoNum type="arabicPeriod"/>
            </a:pPr>
            <a:r>
              <a:rPr lang="ja-JP" altLang="en-US" dirty="0" smtClean="0">
                <a:latin typeface="+mn-ea"/>
              </a:rPr>
              <a:t>お悩み・効用に基づいてクラスタリングを行い、商品の振り分けを行うことで</a:t>
            </a:r>
            <a:r>
              <a:rPr lang="en-US" altLang="ja-JP" dirty="0" smtClean="0">
                <a:latin typeface="+mn-ea"/>
              </a:rPr>
              <a:t>, </a:t>
            </a:r>
            <a:r>
              <a:rPr lang="ja-JP" altLang="en-US" dirty="0" smtClean="0">
                <a:latin typeface="+mn-ea"/>
              </a:rPr>
              <a:t>商品の開発・マーケティングへの知見を得る。</a:t>
            </a:r>
            <a:endParaRPr kumimoji="1" lang="ja-JP" altLang="en-US" dirty="0">
              <a:latin typeface="+mn-ea"/>
            </a:endParaRPr>
          </a:p>
        </p:txBody>
      </p:sp>
    </p:spTree>
    <p:extLst>
      <p:ext uri="{BB962C8B-B14F-4D97-AF65-F5344CB8AC3E}">
        <p14:creationId xmlns:p14="http://schemas.microsoft.com/office/powerpoint/2010/main" val="421968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dirty="0" smtClean="0">
                <a:latin typeface="+mn-ea"/>
                <a:ea typeface="+mn-ea"/>
              </a:rPr>
              <a:t>手法</a:t>
            </a:r>
            <a:endParaRPr kumimoji="1" lang="ja-JP" altLang="en-US" dirty="0">
              <a:latin typeface="+mn-ea"/>
              <a:ea typeface="+mn-ea"/>
            </a:endParaRPr>
          </a:p>
        </p:txBody>
      </p:sp>
      <p:sp>
        <p:nvSpPr>
          <p:cNvPr id="4" name="スライド番号プレースホルダー 3"/>
          <p:cNvSpPr>
            <a:spLocks noGrp="1"/>
          </p:cNvSpPr>
          <p:nvPr>
            <p:ph type="sldNum" sz="quarter" idx="12"/>
          </p:nvPr>
        </p:nvSpPr>
        <p:spPr/>
        <p:txBody>
          <a:bodyPr/>
          <a:lstStyle/>
          <a:p>
            <a:fld id="{935E1C52-1817-394E-B8A0-22E3525E8E51}" type="slidenum">
              <a:rPr kumimoji="1" lang="ja-JP" altLang="en-US" smtClean="0">
                <a:latin typeface="+mn-ea"/>
                <a:ea typeface="+mn-ea"/>
              </a:rPr>
              <a:t>4</a:t>
            </a:fld>
            <a:endParaRPr kumimoji="1" lang="ja-JP" altLang="en-US">
              <a:latin typeface="+mn-ea"/>
              <a:ea typeface="+mn-ea"/>
            </a:endParaRPr>
          </a:p>
        </p:txBody>
      </p:sp>
      <p:grpSp>
        <p:nvGrpSpPr>
          <p:cNvPr id="9" name="図形グループ 8"/>
          <p:cNvGrpSpPr/>
          <p:nvPr/>
        </p:nvGrpSpPr>
        <p:grpSpPr>
          <a:xfrm>
            <a:off x="602426" y="1570191"/>
            <a:ext cx="8084374" cy="4734474"/>
            <a:chOff x="602426" y="1662551"/>
            <a:chExt cx="8084374" cy="4734474"/>
          </a:xfrm>
        </p:grpSpPr>
        <p:sp>
          <p:nvSpPr>
            <p:cNvPr id="5" name="テキスト ボックス 4"/>
            <p:cNvSpPr txBox="1"/>
            <p:nvPr/>
          </p:nvSpPr>
          <p:spPr>
            <a:xfrm>
              <a:off x="602426" y="1662551"/>
              <a:ext cx="8084373" cy="1107996"/>
            </a:xfrm>
            <a:prstGeom prst="rect">
              <a:avLst/>
            </a:prstGeom>
            <a:noFill/>
          </p:spPr>
          <p:txBody>
            <a:bodyPr wrap="square" rtlCol="0">
              <a:spAutoFit/>
            </a:bodyPr>
            <a:lstStyle/>
            <a:p>
              <a:r>
                <a:rPr lang="ja-JP" altLang="en-US" b="1" dirty="0" smtClean="0">
                  <a:latin typeface="+mn-ea"/>
                </a:rPr>
                <a:t>利用データ</a:t>
              </a:r>
              <a:endParaRPr lang="en-US" altLang="ja-JP" dirty="0" smtClean="0">
                <a:latin typeface="+mn-ea"/>
              </a:endParaRPr>
            </a:p>
            <a:p>
              <a:r>
                <a:rPr lang="en-US" altLang="ja-JP" sz="1600" dirty="0">
                  <a:latin typeface="+mn-ea"/>
                </a:rPr>
                <a:t>	</a:t>
              </a:r>
              <a:r>
                <a:rPr lang="ja-JP" altLang="en-US" sz="1600" dirty="0" smtClean="0">
                  <a:latin typeface="+mn-ea"/>
                </a:rPr>
                <a:t>＠コスメ</a:t>
              </a:r>
              <a:r>
                <a:rPr lang="en-US" altLang="ja-JP" sz="1600" dirty="0" smtClean="0">
                  <a:latin typeface="+mn-ea"/>
                </a:rPr>
                <a:t>, </a:t>
              </a:r>
              <a:r>
                <a:rPr lang="ja-JP" altLang="en-US" sz="1600" dirty="0" smtClean="0">
                  <a:latin typeface="+mn-ea"/>
                </a:rPr>
                <a:t>ボディケア美容家電カテゴリの各商品データ</a:t>
              </a:r>
              <a:endParaRPr lang="en-US" altLang="ja-JP" sz="1600" dirty="0">
                <a:latin typeface="+mn-ea"/>
              </a:endParaRPr>
            </a:p>
            <a:p>
              <a:r>
                <a:rPr kumimoji="1" lang="en-US" altLang="ja-JP" sz="1600" dirty="0" smtClean="0">
                  <a:latin typeface="+mn-ea"/>
                </a:rPr>
                <a:t>		(</a:t>
              </a:r>
              <a:r>
                <a:rPr kumimoji="1" lang="ja-JP" altLang="en-US" sz="1600" dirty="0" smtClean="0">
                  <a:latin typeface="+mn-ea"/>
                </a:rPr>
                <a:t>商品</a:t>
              </a:r>
              <a:r>
                <a:rPr kumimoji="1" lang="en-US" altLang="ja-JP" sz="1600" dirty="0" smtClean="0">
                  <a:latin typeface="+mn-ea"/>
                </a:rPr>
                <a:t>ID, </a:t>
              </a:r>
              <a:r>
                <a:rPr lang="ja-JP" altLang="en-US" sz="1600" dirty="0" smtClean="0">
                  <a:latin typeface="+mn-ea"/>
                </a:rPr>
                <a:t>商品名</a:t>
              </a:r>
              <a:r>
                <a:rPr lang="en-US" altLang="ja-JP" sz="1600" dirty="0" smtClean="0">
                  <a:latin typeface="+mn-ea"/>
                </a:rPr>
                <a:t>, </a:t>
              </a:r>
              <a:r>
                <a:rPr lang="ja-JP" altLang="en-US" sz="1600" dirty="0" smtClean="0">
                  <a:latin typeface="+mn-ea"/>
                </a:rPr>
                <a:t>価格</a:t>
              </a:r>
              <a:r>
                <a:rPr lang="en-US" altLang="ja-JP" sz="1600" dirty="0" smtClean="0">
                  <a:latin typeface="+mn-ea"/>
                </a:rPr>
                <a:t>, </a:t>
              </a:r>
              <a:r>
                <a:rPr lang="ja-JP" altLang="en-US" sz="1600" dirty="0" smtClean="0">
                  <a:latin typeface="+mn-ea"/>
                </a:rPr>
                <a:t>お悩み・効果</a:t>
              </a:r>
              <a:r>
                <a:rPr lang="en-US" altLang="ja-JP" sz="1600" dirty="0" smtClean="0">
                  <a:latin typeface="+mn-ea"/>
                </a:rPr>
                <a:t>, </a:t>
              </a:r>
              <a:r>
                <a:rPr lang="ja-JP" altLang="en-US" sz="1600" dirty="0" smtClean="0">
                  <a:latin typeface="+mn-ea"/>
                </a:rPr>
                <a:t>レビュー数</a:t>
              </a:r>
              <a:r>
                <a:rPr lang="en-US" altLang="ja-JP" sz="1600" dirty="0" smtClean="0">
                  <a:latin typeface="+mn-ea"/>
                </a:rPr>
                <a:t>)</a:t>
              </a:r>
            </a:p>
            <a:p>
              <a:r>
                <a:rPr lang="en-US" altLang="ja-JP" sz="1600" dirty="0">
                  <a:latin typeface="+mn-ea"/>
                </a:rPr>
                <a:t>	</a:t>
              </a:r>
              <a:r>
                <a:rPr lang="ja-JP" altLang="en-US" sz="1600" dirty="0" smtClean="0">
                  <a:latin typeface="+mn-ea"/>
                </a:rPr>
                <a:t>商品数</a:t>
              </a:r>
              <a:r>
                <a:rPr lang="en-US" altLang="ja-JP" sz="1600" dirty="0" smtClean="0">
                  <a:latin typeface="+mn-ea"/>
                </a:rPr>
                <a:t>: 117, </a:t>
              </a:r>
              <a:r>
                <a:rPr lang="ja-JP" altLang="en-US" sz="1600" dirty="0" smtClean="0">
                  <a:latin typeface="+mn-ea"/>
                </a:rPr>
                <a:t>合計レビュー数</a:t>
              </a:r>
              <a:r>
                <a:rPr lang="en-US" altLang="ja-JP" sz="1600" dirty="0">
                  <a:latin typeface="+mn-ea"/>
                </a:rPr>
                <a:t>: </a:t>
              </a:r>
              <a:r>
                <a:rPr lang="en-US" altLang="ja-JP" sz="1600" dirty="0" smtClean="0">
                  <a:latin typeface="+mn-ea"/>
                </a:rPr>
                <a:t>4002</a:t>
              </a:r>
            </a:p>
          </p:txBody>
        </p:sp>
        <p:sp>
          <p:nvSpPr>
            <p:cNvPr id="7" name="テキスト ボックス 6"/>
            <p:cNvSpPr txBox="1"/>
            <p:nvPr/>
          </p:nvSpPr>
          <p:spPr>
            <a:xfrm>
              <a:off x="602427" y="2855574"/>
              <a:ext cx="8084373" cy="2923878"/>
            </a:xfrm>
            <a:prstGeom prst="rect">
              <a:avLst/>
            </a:prstGeom>
            <a:noFill/>
          </p:spPr>
          <p:txBody>
            <a:bodyPr wrap="square" rtlCol="0">
              <a:spAutoFit/>
            </a:bodyPr>
            <a:lstStyle/>
            <a:p>
              <a:r>
                <a:rPr lang="ja-JP" altLang="en-US" b="1" dirty="0" smtClean="0">
                  <a:latin typeface="+mn-ea"/>
                </a:rPr>
                <a:t>指標</a:t>
              </a:r>
              <a:r>
                <a:rPr lang="en-US" altLang="ja-JP" b="1" dirty="0" smtClean="0">
                  <a:latin typeface="+mn-ea"/>
                </a:rPr>
                <a:t> (</a:t>
              </a:r>
              <a:r>
                <a:rPr lang="ja-JP" altLang="en-US" b="1" dirty="0" smtClean="0">
                  <a:latin typeface="+mn-ea"/>
                </a:rPr>
                <a:t>各効果</a:t>
              </a:r>
              <a:r>
                <a:rPr lang="ja-JP" altLang="en-US" b="1" dirty="0" smtClean="0">
                  <a:latin typeface="+mn-ea"/>
                </a:rPr>
                <a:t>の</a:t>
              </a:r>
              <a:r>
                <a:rPr lang="en-US" altLang="ja-JP" b="1" dirty="0" smtClean="0">
                  <a:latin typeface="+mn-ea"/>
                </a:rPr>
                <a:t>1</a:t>
              </a:r>
              <a:r>
                <a:rPr lang="ja-JP" altLang="en-US" b="1" dirty="0" smtClean="0">
                  <a:latin typeface="+mn-ea"/>
                </a:rPr>
                <a:t>商品平均</a:t>
              </a:r>
              <a:r>
                <a:rPr lang="ja-JP" altLang="en-US" b="1" dirty="0" smtClean="0">
                  <a:latin typeface="+mn-ea"/>
                </a:rPr>
                <a:t>売上</a:t>
              </a:r>
              <a:r>
                <a:rPr lang="ja-JP" altLang="en-US" b="1" dirty="0" smtClean="0">
                  <a:latin typeface="+mn-ea"/>
                </a:rPr>
                <a:t>高</a:t>
              </a:r>
              <a:r>
                <a:rPr lang="en-US" altLang="ja-JP" b="1" dirty="0" smtClean="0">
                  <a:latin typeface="+mn-ea"/>
                </a:rPr>
                <a:t>)</a:t>
              </a:r>
            </a:p>
            <a:p>
              <a:r>
                <a:rPr lang="en-US" altLang="ja-JP" sz="1600" dirty="0" smtClean="0">
                  <a:latin typeface="+mn-ea"/>
                </a:rPr>
                <a:t>	(</a:t>
              </a:r>
              <a:r>
                <a:rPr lang="ja-JP" altLang="en-US" sz="1600" dirty="0">
                  <a:latin typeface="+mn-ea"/>
                </a:rPr>
                <a:t>商品</a:t>
              </a:r>
              <a:r>
                <a:rPr lang="en-US" altLang="ja-JP" sz="1600" dirty="0">
                  <a:latin typeface="+mn-ea"/>
                </a:rPr>
                <a:t>j</a:t>
              </a:r>
              <a:r>
                <a:rPr lang="ja-JP" altLang="en-US" sz="1600" dirty="0">
                  <a:latin typeface="+mn-ea"/>
                </a:rPr>
                <a:t>での効用</a:t>
              </a:r>
              <a:r>
                <a:rPr lang="en-US" altLang="ja-JP" sz="1600" dirty="0" err="1">
                  <a:latin typeface="+mn-ea"/>
                </a:rPr>
                <a:t>i</a:t>
              </a:r>
              <a:r>
                <a:rPr lang="ja-JP" altLang="en-US" sz="1600" dirty="0">
                  <a:latin typeface="+mn-ea"/>
                </a:rPr>
                <a:t>の売上高</a:t>
              </a:r>
              <a:r>
                <a:rPr lang="en-US" altLang="ja-JP" sz="1600" dirty="0">
                  <a:latin typeface="+mn-ea"/>
                </a:rPr>
                <a:t>) = </a:t>
              </a:r>
            </a:p>
            <a:p>
              <a:r>
                <a:rPr lang="en-US" altLang="ja-JP" sz="1600" dirty="0" smtClean="0">
                  <a:latin typeface="+mn-ea"/>
                </a:rPr>
                <a:t>		       	</a:t>
              </a:r>
              <a:r>
                <a:rPr lang="en-US" altLang="ja-JP" sz="1600" dirty="0">
                  <a:latin typeface="+mn-ea"/>
                </a:rPr>
                <a:t>				</a:t>
              </a:r>
              <a:r>
                <a:rPr lang="en-US" altLang="ja-JP" sz="1600" dirty="0" smtClean="0">
                  <a:latin typeface="+mn-ea"/>
                </a:rPr>
                <a:t>(</a:t>
              </a:r>
              <a:r>
                <a:rPr lang="ja-JP" altLang="en-US" sz="1600" dirty="0">
                  <a:latin typeface="+mn-ea"/>
                </a:rPr>
                <a:t>効用</a:t>
              </a:r>
              <a:r>
                <a:rPr lang="en-US" altLang="ja-JP" sz="1600" dirty="0" err="1">
                  <a:latin typeface="+mn-ea"/>
                </a:rPr>
                <a:t>i</a:t>
              </a:r>
              <a:r>
                <a:rPr lang="ja-JP" altLang="en-US" sz="1600" dirty="0">
                  <a:latin typeface="+mn-ea"/>
                </a:rPr>
                <a:t>の含まれる商品</a:t>
              </a:r>
              <a:r>
                <a:rPr lang="en-US" altLang="ja-JP" sz="1600" dirty="0">
                  <a:latin typeface="+mn-ea"/>
                </a:rPr>
                <a:t>j</a:t>
              </a:r>
              <a:r>
                <a:rPr lang="ja-JP" altLang="en-US" sz="1600" dirty="0">
                  <a:latin typeface="+mn-ea"/>
                </a:rPr>
                <a:t>の価格</a:t>
              </a:r>
              <a:r>
                <a:rPr lang="en-US" altLang="ja-JP" sz="1600" dirty="0" smtClean="0">
                  <a:latin typeface="+mn-ea"/>
                </a:rPr>
                <a:t>)</a:t>
              </a:r>
              <a:endParaRPr lang="en-US" altLang="ja-JP" sz="1600" dirty="0">
                <a:latin typeface="+mn-ea"/>
              </a:endParaRPr>
            </a:p>
            <a:p>
              <a:r>
                <a:rPr lang="en-US" altLang="ja-JP" sz="1600" dirty="0">
                  <a:latin typeface="+mn-ea"/>
                </a:rPr>
                <a:t>	</a:t>
              </a:r>
              <a:r>
                <a:rPr lang="en-US" altLang="ja-JP" sz="1600" dirty="0" smtClean="0">
                  <a:latin typeface="+mn-ea"/>
                </a:rPr>
                <a:t>														  ×</a:t>
              </a:r>
              <a:endParaRPr lang="en-US" altLang="ja-JP" sz="1600" dirty="0">
                <a:latin typeface="+mn-ea"/>
              </a:endParaRPr>
            </a:p>
            <a:p>
              <a:r>
                <a:rPr lang="en-US" altLang="ja-JP" sz="1600" dirty="0" smtClean="0">
                  <a:latin typeface="+mn-ea"/>
                </a:rPr>
                <a:t>	</a:t>
              </a:r>
              <a:r>
                <a:rPr lang="en-US" altLang="ja-JP" sz="1600" dirty="0">
                  <a:latin typeface="+mn-ea"/>
                </a:rPr>
                <a:t>		             </a:t>
              </a:r>
              <a:r>
                <a:rPr lang="en-US" altLang="ja-JP" sz="1600" dirty="0" smtClean="0">
                  <a:latin typeface="+mn-ea"/>
                </a:rPr>
                <a:t>(</a:t>
              </a:r>
              <a:r>
                <a:rPr lang="ja-JP" altLang="en-US" sz="1600" dirty="0">
                  <a:latin typeface="+mn-ea"/>
                </a:rPr>
                <a:t>効用</a:t>
              </a:r>
              <a:r>
                <a:rPr lang="en-US" altLang="ja-JP" sz="1600" dirty="0" err="1">
                  <a:latin typeface="+mn-ea"/>
                </a:rPr>
                <a:t>i</a:t>
              </a:r>
              <a:r>
                <a:rPr lang="ja-JP" altLang="en-US" sz="1600" dirty="0">
                  <a:latin typeface="+mn-ea"/>
                </a:rPr>
                <a:t>の含まれる商品</a:t>
              </a:r>
              <a:r>
                <a:rPr lang="en-US" altLang="ja-JP" sz="1600" dirty="0">
                  <a:latin typeface="+mn-ea"/>
                </a:rPr>
                <a:t>j</a:t>
              </a:r>
              <a:r>
                <a:rPr lang="ja-JP" altLang="en-US" sz="1600" dirty="0">
                  <a:latin typeface="+mn-ea"/>
                </a:rPr>
                <a:t>のレビュー数</a:t>
              </a:r>
              <a:r>
                <a:rPr lang="en-US" altLang="ja-JP" sz="1600" dirty="0" smtClean="0">
                  <a:latin typeface="+mn-ea"/>
                </a:rPr>
                <a:t>)</a:t>
              </a:r>
              <a:endParaRPr lang="en-US" altLang="ja-JP" sz="1600" dirty="0">
                <a:latin typeface="+mn-ea"/>
              </a:endParaRPr>
            </a:p>
            <a:p>
              <a:endParaRPr lang="en-US" altLang="ja-JP" sz="1600" dirty="0">
                <a:latin typeface="+mn-ea"/>
              </a:endParaRPr>
            </a:p>
            <a:p>
              <a:r>
                <a:rPr lang="en-US" altLang="ja-JP" sz="1600" dirty="0" smtClean="0">
                  <a:latin typeface="+mn-ea"/>
                </a:rPr>
                <a:t>	(</a:t>
              </a:r>
              <a:r>
                <a:rPr lang="ja-JP" altLang="en-US" sz="1600" dirty="0" smtClean="0">
                  <a:latin typeface="+mn-ea"/>
                </a:rPr>
                <a:t>効果</a:t>
              </a:r>
              <a:r>
                <a:rPr lang="en-US" altLang="ja-JP" sz="1600" dirty="0" err="1" smtClean="0">
                  <a:latin typeface="+mn-ea"/>
                </a:rPr>
                <a:t>i</a:t>
              </a:r>
              <a:r>
                <a:rPr lang="ja-JP" altLang="en-US" sz="1600" dirty="0" smtClean="0">
                  <a:latin typeface="+mn-ea"/>
                </a:rPr>
                <a:t>の</a:t>
              </a:r>
              <a:r>
                <a:rPr lang="en-US" altLang="ja-JP" sz="1600" b="1" dirty="0">
                  <a:latin typeface="+mn-ea"/>
                </a:rPr>
                <a:t>1</a:t>
              </a:r>
              <a:r>
                <a:rPr lang="ja-JP" altLang="en-US" sz="1600" b="1" dirty="0">
                  <a:latin typeface="+mn-ea"/>
                </a:rPr>
                <a:t>商品</a:t>
              </a:r>
              <a:r>
                <a:rPr lang="ja-JP" altLang="en-US" sz="1600" b="1" dirty="0" smtClean="0">
                  <a:latin typeface="+mn-ea"/>
                </a:rPr>
                <a:t>平均</a:t>
              </a:r>
              <a:r>
                <a:rPr lang="ja-JP" altLang="en-US" sz="1600" b="1" dirty="0" smtClean="0">
                  <a:latin typeface="+mn-ea"/>
                </a:rPr>
                <a:t>売上高</a:t>
              </a:r>
              <a:r>
                <a:rPr lang="en-US" altLang="ja-JP" sz="1600" dirty="0" smtClean="0">
                  <a:latin typeface="+mn-ea"/>
                </a:rPr>
                <a:t>) </a:t>
              </a:r>
              <a:r>
                <a:rPr lang="en-US" altLang="ja-JP" sz="1600" dirty="0">
                  <a:latin typeface="+mn-ea"/>
                </a:rPr>
                <a:t>= </a:t>
              </a:r>
              <a:endParaRPr lang="en-US" altLang="ja-JP" sz="1600" dirty="0" smtClean="0">
                <a:latin typeface="+mn-ea"/>
              </a:endParaRPr>
            </a:p>
            <a:p>
              <a:r>
                <a:rPr lang="en-US" altLang="ja-JP" sz="1600" dirty="0">
                  <a:latin typeface="+mn-ea"/>
                </a:rPr>
                <a:t>	</a:t>
              </a:r>
              <a:r>
                <a:rPr lang="en-US" altLang="ja-JP" sz="1600" dirty="0" smtClean="0">
                  <a:latin typeface="+mn-ea"/>
                </a:rPr>
                <a:t>				</a:t>
              </a:r>
              <a:r>
                <a:rPr lang="en-US" altLang="ja-JP" sz="1600" dirty="0" err="1" smtClean="0">
                  <a:latin typeface="+mn-ea"/>
                </a:rPr>
                <a:t>Σ</a:t>
              </a:r>
              <a:r>
                <a:rPr lang="en-US" altLang="ja-JP" sz="1600" dirty="0">
                  <a:latin typeface="+mn-ea"/>
                </a:rPr>
                <a:t>[</a:t>
              </a:r>
              <a:r>
                <a:rPr lang="ja-JP" altLang="en-US" sz="1600" dirty="0">
                  <a:latin typeface="+mn-ea"/>
                </a:rPr>
                <a:t>全商品に関して</a:t>
              </a:r>
              <a:r>
                <a:rPr lang="en-US" altLang="ja-JP" sz="1600" dirty="0">
                  <a:latin typeface="+mn-ea"/>
                </a:rPr>
                <a:t>] (</a:t>
              </a:r>
              <a:r>
                <a:rPr lang="ja-JP" altLang="en-US" sz="1600" dirty="0" smtClean="0">
                  <a:latin typeface="+mn-ea"/>
                </a:rPr>
                <a:t>商品</a:t>
              </a:r>
              <a:r>
                <a:rPr lang="en-US" altLang="ja-JP" sz="1600" dirty="0" smtClean="0">
                  <a:latin typeface="+mn-ea"/>
                </a:rPr>
                <a:t>j</a:t>
              </a:r>
              <a:r>
                <a:rPr lang="ja-JP" altLang="en-US" sz="1600" dirty="0" smtClean="0">
                  <a:latin typeface="+mn-ea"/>
                </a:rPr>
                <a:t>で</a:t>
              </a:r>
              <a:r>
                <a:rPr lang="ja-JP" altLang="en-US" sz="1600" dirty="0">
                  <a:latin typeface="+mn-ea"/>
                </a:rPr>
                <a:t>の効用</a:t>
              </a:r>
              <a:r>
                <a:rPr lang="en-US" altLang="ja-JP" sz="1600" dirty="0" err="1">
                  <a:latin typeface="+mn-ea"/>
                </a:rPr>
                <a:t>i</a:t>
              </a:r>
              <a:r>
                <a:rPr lang="ja-JP" altLang="en-US" sz="1600" dirty="0">
                  <a:latin typeface="+mn-ea"/>
                </a:rPr>
                <a:t>の売上高</a:t>
              </a:r>
              <a:r>
                <a:rPr lang="en-US" altLang="ja-JP" sz="1600" dirty="0" smtClean="0">
                  <a:latin typeface="+mn-ea"/>
                </a:rPr>
                <a:t>)</a:t>
              </a:r>
            </a:p>
            <a:p>
              <a:r>
                <a:rPr lang="en-US" altLang="ja-JP" sz="1600" dirty="0">
                  <a:latin typeface="+mn-ea"/>
                </a:rPr>
                <a:t>	</a:t>
              </a:r>
              <a:r>
                <a:rPr lang="en-US" altLang="ja-JP" sz="1600" dirty="0" smtClean="0">
                  <a:latin typeface="+mn-ea"/>
                </a:rPr>
                <a:t>														</a:t>
              </a:r>
              <a:r>
                <a:rPr lang="ja-JP" altLang="en-US" sz="1600" dirty="0" smtClean="0">
                  <a:latin typeface="+mn-ea"/>
                </a:rPr>
                <a:t>  </a:t>
              </a:r>
              <a:r>
                <a:rPr lang="en-US" altLang="ja-JP" sz="1600" dirty="0" smtClean="0">
                  <a:latin typeface="+mn-ea"/>
                </a:rPr>
                <a:t>÷</a:t>
              </a:r>
            </a:p>
            <a:p>
              <a:r>
                <a:rPr lang="en-US" altLang="ja-JP" sz="1600" dirty="0">
                  <a:latin typeface="+mn-ea"/>
                </a:rPr>
                <a:t>	</a:t>
              </a:r>
              <a:r>
                <a:rPr lang="en-US" altLang="ja-JP" sz="1600" dirty="0" smtClean="0">
                  <a:latin typeface="+mn-ea"/>
                </a:rPr>
                <a:t>				</a:t>
              </a:r>
              <a:r>
                <a:rPr lang="ja-JP" altLang="en-US" sz="1600" dirty="0" smtClean="0">
                  <a:latin typeface="+mn-ea"/>
                </a:rPr>
                <a:t>（全商品の内効用</a:t>
              </a:r>
              <a:r>
                <a:rPr lang="en-US" altLang="ja-JP" sz="1600" dirty="0" err="1" smtClean="0">
                  <a:latin typeface="+mn-ea"/>
                </a:rPr>
                <a:t>i</a:t>
              </a:r>
              <a:r>
                <a:rPr lang="ja-JP" altLang="en-US" sz="1600" dirty="0" smtClean="0">
                  <a:latin typeface="+mn-ea"/>
                </a:rPr>
                <a:t>が含まれる商品数</a:t>
              </a:r>
              <a:r>
                <a:rPr lang="en-US" altLang="ja-JP" sz="1600" dirty="0" smtClean="0">
                  <a:latin typeface="+mn-ea"/>
                </a:rPr>
                <a:t>)</a:t>
              </a:r>
              <a:endParaRPr lang="en-US" altLang="ja-JP" sz="1600" dirty="0">
                <a:latin typeface="+mn-ea"/>
              </a:endParaRPr>
            </a:p>
            <a:p>
              <a:r>
                <a:rPr lang="en-US" altLang="ja-JP" sz="1600" dirty="0" smtClean="0">
                  <a:latin typeface="+mn-ea"/>
                </a:rPr>
                <a:t>	※</a:t>
              </a:r>
              <a:r>
                <a:rPr lang="ja-JP" altLang="en-US" sz="1600" dirty="0" smtClean="0">
                  <a:latin typeface="+mn-ea"/>
                </a:rPr>
                <a:t> レビュー数と販売数の正の相関を仮定</a:t>
              </a:r>
              <a:endParaRPr lang="en-US" altLang="ja-JP" sz="1600" dirty="0" smtClean="0">
                <a:latin typeface="+mn-ea"/>
              </a:endParaRPr>
            </a:p>
          </p:txBody>
        </p:sp>
        <p:sp>
          <p:nvSpPr>
            <p:cNvPr id="8" name="テキスト ボックス 7"/>
            <p:cNvSpPr txBox="1"/>
            <p:nvPr/>
          </p:nvSpPr>
          <p:spPr>
            <a:xfrm>
              <a:off x="602428" y="5781472"/>
              <a:ext cx="7883482" cy="615553"/>
            </a:xfrm>
            <a:prstGeom prst="rect">
              <a:avLst/>
            </a:prstGeom>
            <a:noFill/>
          </p:spPr>
          <p:txBody>
            <a:bodyPr wrap="square" rtlCol="0">
              <a:spAutoFit/>
            </a:bodyPr>
            <a:lstStyle/>
            <a:p>
              <a:r>
                <a:rPr kumimoji="1" lang="ja-JP" altLang="en-US" b="1" dirty="0" smtClean="0">
                  <a:latin typeface="+mn-ea"/>
                </a:rPr>
                <a:t>クラスタリングの特徴量</a:t>
              </a:r>
              <a:endParaRPr kumimoji="1" lang="en-US" altLang="ja-JP" b="1" dirty="0" smtClean="0">
                <a:latin typeface="+mn-ea"/>
              </a:endParaRPr>
            </a:p>
            <a:p>
              <a:r>
                <a:rPr lang="en-US" altLang="ja-JP" sz="1600" dirty="0" smtClean="0">
                  <a:latin typeface="+mn-ea"/>
                </a:rPr>
                <a:t>	</a:t>
              </a:r>
              <a:r>
                <a:rPr kumimoji="1" lang="ja-JP" altLang="en-US" sz="1600" dirty="0" smtClean="0">
                  <a:latin typeface="+mn-ea"/>
                </a:rPr>
                <a:t>各</a:t>
              </a:r>
              <a:r>
                <a:rPr lang="ja-JP" altLang="en-US" sz="1600" dirty="0" smtClean="0">
                  <a:latin typeface="+mn-ea"/>
                </a:rPr>
                <a:t>効果が商品に含まれるか否か</a:t>
              </a:r>
              <a:r>
                <a:rPr lang="en-US" altLang="ja-JP" sz="1600" dirty="0" smtClean="0">
                  <a:latin typeface="+mn-ea"/>
                </a:rPr>
                <a:t>(0, 1)</a:t>
              </a:r>
            </a:p>
          </p:txBody>
        </p:sp>
      </p:grpSp>
    </p:spTree>
    <p:extLst>
      <p:ext uri="{BB962C8B-B14F-4D97-AF65-F5344CB8AC3E}">
        <p14:creationId xmlns:p14="http://schemas.microsoft.com/office/powerpoint/2010/main" val="1121010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mn-ea"/>
                <a:ea typeface="+mn-ea"/>
              </a:rPr>
              <a:t>結果</a:t>
            </a:r>
            <a:r>
              <a:rPr lang="en-US" altLang="ja-JP" dirty="0" smtClean="0">
                <a:latin typeface="+mn-ea"/>
                <a:ea typeface="+mn-ea"/>
              </a:rPr>
              <a:t>①: </a:t>
            </a:r>
            <a:r>
              <a:rPr kumimoji="1" lang="ja-JP" altLang="en-US" dirty="0" smtClean="0">
                <a:latin typeface="+mn-ea"/>
                <a:ea typeface="+mn-ea"/>
              </a:rPr>
              <a:t>各効果の売上</a:t>
            </a:r>
            <a:endParaRPr kumimoji="1" lang="ja-JP" altLang="en-US" dirty="0">
              <a:latin typeface="+mn-ea"/>
              <a:ea typeface="+mn-ea"/>
            </a:endParaRPr>
          </a:p>
        </p:txBody>
      </p:sp>
      <p:sp>
        <p:nvSpPr>
          <p:cNvPr id="4" name="スライド番号プレースホルダー 3"/>
          <p:cNvSpPr>
            <a:spLocks noGrp="1"/>
          </p:cNvSpPr>
          <p:nvPr>
            <p:ph type="sldNum" sz="quarter" idx="12"/>
          </p:nvPr>
        </p:nvSpPr>
        <p:spPr/>
        <p:txBody>
          <a:bodyPr/>
          <a:lstStyle/>
          <a:p>
            <a:fld id="{935E1C52-1817-394E-B8A0-22E3525E8E51}" type="slidenum">
              <a:rPr kumimoji="1" lang="ja-JP" altLang="en-US" smtClean="0">
                <a:latin typeface="+mn-ea"/>
                <a:ea typeface="+mn-ea"/>
              </a:rPr>
              <a:t>5</a:t>
            </a:fld>
            <a:endParaRPr kumimoji="1" lang="ja-JP" altLang="en-US">
              <a:latin typeface="+mn-ea"/>
              <a:ea typeface="+mn-ea"/>
            </a:endParaRPr>
          </a:p>
        </p:txBody>
      </p:sp>
      <p:sp>
        <p:nvSpPr>
          <p:cNvPr id="16" name="テキスト ボックス 15"/>
          <p:cNvSpPr txBox="1"/>
          <p:nvPr/>
        </p:nvSpPr>
        <p:spPr>
          <a:xfrm>
            <a:off x="3877384" y="1547091"/>
            <a:ext cx="4580396" cy="2062103"/>
          </a:xfrm>
          <a:prstGeom prst="rect">
            <a:avLst/>
          </a:prstGeom>
          <a:noFill/>
        </p:spPr>
        <p:txBody>
          <a:bodyPr wrap="square" rtlCol="0">
            <a:spAutoFit/>
          </a:bodyPr>
          <a:lstStyle/>
          <a:p>
            <a:r>
              <a:rPr lang="en-US" altLang="en-US" sz="1600" dirty="0" smtClean="0">
                <a:latin typeface="ヒラギノ角ゴ Pro W3"/>
                <a:ea typeface="ヒラギノ角ゴ Pro W3"/>
                <a:cs typeface="ヒラギノ角ゴ Pro W3"/>
              </a:rPr>
              <a:t>左図から、肌で特に顔の肌に対する効果で売上が高く</a:t>
            </a:r>
            <a:r>
              <a:rPr lang="ja-JP" altLang="en-US" sz="1600" dirty="0" smtClean="0">
                <a:latin typeface="ヒラギノ角ゴ Pro W3"/>
                <a:ea typeface="ヒラギノ角ゴ Pro W3"/>
                <a:cs typeface="ヒラギノ角ゴ Pro W3"/>
              </a:rPr>
              <a:t>、髪に関することはおよそその次に位置することがわかる。</a:t>
            </a:r>
            <a:endParaRPr lang="en-US" altLang="ja-JP" sz="1600" dirty="0" smtClean="0">
              <a:latin typeface="ヒラギノ角ゴ Pro W3"/>
              <a:ea typeface="ヒラギノ角ゴ Pro W3"/>
              <a:cs typeface="ヒラギノ角ゴ Pro W3"/>
            </a:endParaRPr>
          </a:p>
          <a:p>
            <a:endParaRPr lang="en-US" altLang="ja-JP" sz="1600" dirty="0">
              <a:latin typeface="ヒラギノ角ゴ Pro W3"/>
              <a:ea typeface="ヒラギノ角ゴ Pro W3"/>
              <a:cs typeface="ヒラギノ角ゴ Pro W3"/>
            </a:endParaRPr>
          </a:p>
          <a:p>
            <a:r>
              <a:rPr lang="ja-JP" altLang="en-US" sz="1600" dirty="0" smtClean="0">
                <a:latin typeface="ヒラギノ角ゴ Pro W3"/>
                <a:ea typeface="ヒラギノ角ゴ Pro W3"/>
                <a:cs typeface="ヒラギノ角ゴ Pro W3"/>
              </a:rPr>
              <a:t>製品の効果に対する顧客の価値付けの状況の目安となるので、顔のケアに対してよりお金を消費するということを示しており、一般的な感覚と合っていると言える。</a:t>
            </a:r>
            <a:endParaRPr lang="en-US" altLang="ja-JP" sz="1600" dirty="0" smtClean="0">
              <a:latin typeface="ヒラギノ角ゴ Pro W3"/>
              <a:ea typeface="ヒラギノ角ゴ Pro W3"/>
              <a:cs typeface="ヒラギノ角ゴ Pro W3"/>
            </a:endParaRPr>
          </a:p>
        </p:txBody>
      </p:sp>
      <p:graphicFrame>
        <p:nvGraphicFramePr>
          <p:cNvPr id="18" name="表 17"/>
          <p:cNvGraphicFramePr>
            <a:graphicFrameLocks noGrp="1"/>
          </p:cNvGraphicFramePr>
          <p:nvPr>
            <p:extLst>
              <p:ext uri="{D42A27DB-BD31-4B8C-83A1-F6EECF244321}">
                <p14:modId xmlns:p14="http://schemas.microsoft.com/office/powerpoint/2010/main" val="1753476045"/>
              </p:ext>
            </p:extLst>
          </p:nvPr>
        </p:nvGraphicFramePr>
        <p:xfrm>
          <a:off x="489167" y="1417638"/>
          <a:ext cx="3043742" cy="4938696"/>
        </p:xfrm>
        <a:graphic>
          <a:graphicData uri="http://schemas.openxmlformats.org/drawingml/2006/table">
            <a:tbl>
              <a:tblPr/>
              <a:tblGrid>
                <a:gridCol w="278580"/>
                <a:gridCol w="1908787"/>
                <a:gridCol w="856375"/>
              </a:tblGrid>
              <a:tr h="137186">
                <a:tc>
                  <a:txBody>
                    <a:bodyPr/>
                    <a:lstStyle/>
                    <a:p>
                      <a:pPr algn="l" fontAlgn="b"/>
                      <a:r>
                        <a:rPr lang="en-US" altLang="ja-JP" sz="800" b="0" i="0" u="none" strike="noStrike">
                          <a:solidFill>
                            <a:srgbClr val="000000"/>
                          </a:solidFill>
                          <a:effectLst/>
                          <a:latin typeface="+mn-ea"/>
                          <a:ea typeface="+mn-ea"/>
                        </a:rPr>
                        <a:t>No.</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ja-JP" altLang="en-US" sz="800" b="0" i="0" u="none" strike="noStrike">
                          <a:solidFill>
                            <a:srgbClr val="000000"/>
                          </a:solidFill>
                          <a:effectLst/>
                          <a:latin typeface="+mn-ea"/>
                          <a:ea typeface="+mn-ea"/>
                        </a:rPr>
                        <a:t>効果</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altLang="ja-JP" sz="800" b="0" i="0" u="none" strike="noStrike">
                          <a:solidFill>
                            <a:srgbClr val="000000"/>
                          </a:solidFill>
                          <a:effectLst/>
                          <a:latin typeface="+mn-ea"/>
                          <a:ea typeface="+mn-ea"/>
                        </a:rPr>
                        <a:t>1</a:t>
                      </a:r>
                      <a:r>
                        <a:rPr lang="ja-JP" altLang="en-US" sz="800" b="0" i="0" u="none" strike="noStrike">
                          <a:solidFill>
                            <a:srgbClr val="000000"/>
                          </a:solidFill>
                          <a:effectLst/>
                          <a:latin typeface="+mn-ea"/>
                          <a:ea typeface="+mn-ea"/>
                        </a:rPr>
                        <a:t>商品平均売上</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r>
              <a:tr h="137186">
                <a:tc>
                  <a:txBody>
                    <a:bodyPr/>
                    <a:lstStyle/>
                    <a:p>
                      <a:pPr algn="r" fontAlgn="b"/>
                      <a:r>
                        <a:rPr lang="en-US" altLang="ja-JP" sz="800" b="0" i="0" u="none" strike="noStrike">
                          <a:solidFill>
                            <a:srgbClr val="000000"/>
                          </a:solidFill>
                          <a:effectLst/>
                          <a:latin typeface="+mn-ea"/>
                          <a:ea typeface="+mn-ea"/>
                        </a:rPr>
                        <a:t>1</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毛穴</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1953283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r>
              <a:tr h="137186">
                <a:tc>
                  <a:txBody>
                    <a:bodyPr/>
                    <a:lstStyle/>
                    <a:p>
                      <a:pPr algn="r" fontAlgn="b"/>
                      <a:r>
                        <a:rPr lang="en-US" altLang="ja-JP" sz="800" b="0" i="0" u="none" strike="noStrike">
                          <a:solidFill>
                            <a:srgbClr val="000000"/>
                          </a:solidFill>
                          <a:effectLst/>
                          <a:latin typeface="+mn-ea"/>
                          <a:ea typeface="+mn-ea"/>
                        </a:rPr>
                        <a:t>2</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角質ケア</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1953283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r>
              <a:tr h="137186">
                <a:tc>
                  <a:txBody>
                    <a:bodyPr/>
                    <a:lstStyle/>
                    <a:p>
                      <a:pPr algn="r" fontAlgn="b"/>
                      <a:r>
                        <a:rPr lang="en-US" altLang="ja-JP" sz="800" b="0" i="0" u="none" strike="noStrike">
                          <a:solidFill>
                            <a:srgbClr val="000000"/>
                          </a:solidFill>
                          <a:effectLst/>
                          <a:latin typeface="+mn-ea"/>
                          <a:ea typeface="+mn-ea"/>
                        </a:rPr>
                        <a:t>3</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美白</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1953283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r>
              <a:tr h="137186">
                <a:tc>
                  <a:txBody>
                    <a:bodyPr/>
                    <a:lstStyle/>
                    <a:p>
                      <a:pPr algn="r" fontAlgn="b"/>
                      <a:r>
                        <a:rPr lang="en-US" altLang="ja-JP" sz="800" b="0" i="0" u="none" strike="noStrike">
                          <a:solidFill>
                            <a:srgbClr val="000000"/>
                          </a:solidFill>
                          <a:effectLst/>
                          <a:latin typeface="+mn-ea"/>
                          <a:ea typeface="+mn-ea"/>
                        </a:rPr>
                        <a:t>4</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顔のテカリ</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1953283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r>
              <a:tr h="137186">
                <a:tc>
                  <a:txBody>
                    <a:bodyPr/>
                    <a:lstStyle/>
                    <a:p>
                      <a:pPr algn="r" fontAlgn="b"/>
                      <a:r>
                        <a:rPr lang="en-US" altLang="ja-JP" sz="800" b="0" i="0" u="none" strike="noStrike">
                          <a:solidFill>
                            <a:srgbClr val="000000"/>
                          </a:solidFill>
                          <a:effectLst/>
                          <a:latin typeface="+mn-ea"/>
                          <a:ea typeface="+mn-ea"/>
                        </a:rPr>
                        <a:t>5</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引き締め</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1953283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r>
              <a:tr h="137186">
                <a:tc>
                  <a:txBody>
                    <a:bodyPr/>
                    <a:lstStyle/>
                    <a:p>
                      <a:pPr algn="r" fontAlgn="b"/>
                      <a:r>
                        <a:rPr lang="en-US" altLang="ja-JP" sz="800" b="0" i="0" u="none" strike="noStrike">
                          <a:solidFill>
                            <a:srgbClr val="000000"/>
                          </a:solidFill>
                          <a:effectLst/>
                          <a:latin typeface="+mn-ea"/>
                          <a:ea typeface="+mn-ea"/>
                        </a:rPr>
                        <a:t>6</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ニキビ</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1953283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r>
              <a:tr h="137186">
                <a:tc>
                  <a:txBody>
                    <a:bodyPr/>
                    <a:lstStyle/>
                    <a:p>
                      <a:pPr algn="r" fontAlgn="b"/>
                      <a:r>
                        <a:rPr lang="en-US" altLang="ja-JP" sz="800" b="0" i="0" u="none" strike="noStrike">
                          <a:solidFill>
                            <a:srgbClr val="000000"/>
                          </a:solidFill>
                          <a:effectLst/>
                          <a:latin typeface="+mn-ea"/>
                          <a:ea typeface="+mn-ea"/>
                        </a:rPr>
                        <a:t>7</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うるおい</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1895833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36D"/>
                    </a:solidFill>
                  </a:tcPr>
                </a:tc>
              </a:tr>
              <a:tr h="137186">
                <a:tc>
                  <a:txBody>
                    <a:bodyPr/>
                    <a:lstStyle/>
                    <a:p>
                      <a:pPr algn="r" fontAlgn="b"/>
                      <a:r>
                        <a:rPr lang="en-US" altLang="ja-JP" sz="800" b="0" i="0" u="none" strike="noStrike">
                          <a:solidFill>
                            <a:srgbClr val="000000"/>
                          </a:solidFill>
                          <a:effectLst/>
                          <a:latin typeface="+mn-ea"/>
                          <a:ea typeface="+mn-ea"/>
                        </a:rPr>
                        <a:t>8</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アンチエイジング</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1895833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36D"/>
                    </a:solidFill>
                  </a:tcPr>
                </a:tc>
              </a:tr>
              <a:tr h="137186">
                <a:tc>
                  <a:txBody>
                    <a:bodyPr/>
                    <a:lstStyle/>
                    <a:p>
                      <a:pPr algn="r" fontAlgn="b"/>
                      <a:r>
                        <a:rPr lang="en-US" altLang="ja-JP" sz="800" b="0" i="0" u="none" strike="noStrike">
                          <a:solidFill>
                            <a:srgbClr val="000000"/>
                          </a:solidFill>
                          <a:effectLst/>
                          <a:latin typeface="+mn-ea"/>
                          <a:ea typeface="+mn-ea"/>
                        </a:rPr>
                        <a:t>9</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においが穏やか</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1514413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47A"/>
                    </a:solidFill>
                  </a:tcPr>
                </a:tc>
              </a:tr>
              <a:tr h="137186">
                <a:tc>
                  <a:txBody>
                    <a:bodyPr/>
                    <a:lstStyle/>
                    <a:p>
                      <a:pPr algn="r" fontAlgn="b"/>
                      <a:r>
                        <a:rPr lang="en-US" altLang="ja-JP" sz="800" b="0" i="0" u="none" strike="noStrike">
                          <a:solidFill>
                            <a:srgbClr val="000000"/>
                          </a:solidFill>
                          <a:effectLst/>
                          <a:latin typeface="+mn-ea"/>
                          <a:ea typeface="+mn-ea"/>
                        </a:rPr>
                        <a:t>10</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自然派化粧品・オーガニックコスメ</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1438195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17C"/>
                    </a:solidFill>
                  </a:tcPr>
                </a:tc>
              </a:tr>
              <a:tr h="137186">
                <a:tc>
                  <a:txBody>
                    <a:bodyPr/>
                    <a:lstStyle/>
                    <a:p>
                      <a:pPr algn="r" fontAlgn="b"/>
                      <a:r>
                        <a:rPr lang="en-US" altLang="ja-JP" sz="800" b="0" i="0" u="none" strike="noStrike">
                          <a:solidFill>
                            <a:srgbClr val="000000"/>
                          </a:solidFill>
                          <a:effectLst/>
                          <a:latin typeface="+mn-ea"/>
                          <a:ea typeface="+mn-ea"/>
                        </a:rPr>
                        <a:t>11</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低刺激・敏感肌</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1362199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D7F"/>
                    </a:solidFill>
                  </a:tcPr>
                </a:tc>
              </a:tr>
              <a:tr h="137186">
                <a:tc>
                  <a:txBody>
                    <a:bodyPr/>
                    <a:lstStyle/>
                    <a:p>
                      <a:pPr algn="r" fontAlgn="b"/>
                      <a:r>
                        <a:rPr lang="en-US" altLang="ja-JP" sz="800" b="0" i="0" u="none" strike="noStrike">
                          <a:solidFill>
                            <a:srgbClr val="000000"/>
                          </a:solidFill>
                          <a:effectLst/>
                          <a:latin typeface="+mn-ea"/>
                          <a:ea typeface="+mn-ea"/>
                        </a:rPr>
                        <a:t>12</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セットキープ力</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1184000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r>
              <a:tr h="137186">
                <a:tc>
                  <a:txBody>
                    <a:bodyPr/>
                    <a:lstStyle/>
                    <a:p>
                      <a:pPr algn="r" fontAlgn="b"/>
                      <a:r>
                        <a:rPr lang="en-US" altLang="ja-JP" sz="800" b="0" i="0" u="none" strike="noStrike">
                          <a:solidFill>
                            <a:srgbClr val="000000"/>
                          </a:solidFill>
                          <a:effectLst/>
                          <a:latin typeface="+mn-ea"/>
                          <a:ea typeface="+mn-ea"/>
                        </a:rPr>
                        <a:t>13</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ボリュームアップ</a:t>
                      </a:r>
                      <a:r>
                        <a:rPr lang="en-US" altLang="ja-JP" sz="800" b="0" i="0" u="none" strike="noStrike">
                          <a:solidFill>
                            <a:srgbClr val="000000"/>
                          </a:solidFill>
                          <a:effectLst/>
                          <a:latin typeface="+mn-ea"/>
                          <a:ea typeface="+mn-ea"/>
                        </a:rPr>
                        <a:t>(</a:t>
                      </a:r>
                      <a:r>
                        <a:rPr lang="ja-JP" altLang="en-US" sz="800" b="0" i="0" u="none" strike="noStrike">
                          <a:solidFill>
                            <a:srgbClr val="000000"/>
                          </a:solidFill>
                          <a:effectLst/>
                          <a:latin typeface="+mn-ea"/>
                          <a:ea typeface="+mn-ea"/>
                        </a:rPr>
                        <a:t>ヘア</a:t>
                      </a:r>
                      <a:r>
                        <a:rPr lang="en-US" altLang="ja-JP" sz="800" b="0" i="0" u="none" strike="noStrike">
                          <a:solidFill>
                            <a:srgbClr val="000000"/>
                          </a:solidFill>
                          <a:effectLst/>
                          <a:latin typeface="+mn-ea"/>
                          <a:ea typeface="+mn-ea"/>
                        </a:rPr>
                        <a:t>)</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1184000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r>
              <a:tr h="137186">
                <a:tc>
                  <a:txBody>
                    <a:bodyPr/>
                    <a:lstStyle/>
                    <a:p>
                      <a:pPr algn="r" fontAlgn="b"/>
                      <a:r>
                        <a:rPr lang="en-US" altLang="ja-JP" sz="800" b="0" i="0" u="none" strike="noStrike">
                          <a:solidFill>
                            <a:srgbClr val="000000"/>
                          </a:solidFill>
                          <a:effectLst/>
                          <a:latin typeface="+mn-ea"/>
                          <a:ea typeface="+mn-ea"/>
                        </a:rPr>
                        <a:t>14</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髪 しっとり</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1184000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r>
              <a:tr h="137186">
                <a:tc>
                  <a:txBody>
                    <a:bodyPr/>
                    <a:lstStyle/>
                    <a:p>
                      <a:pPr algn="r" fontAlgn="b"/>
                      <a:r>
                        <a:rPr lang="en-US" altLang="ja-JP" sz="800" b="0" i="0" u="none" strike="noStrike">
                          <a:solidFill>
                            <a:srgbClr val="000000"/>
                          </a:solidFill>
                          <a:effectLst/>
                          <a:latin typeface="+mn-ea"/>
                          <a:ea typeface="+mn-ea"/>
                        </a:rPr>
                        <a:t>15</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ストレートヘア</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1184000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r>
              <a:tr h="137186">
                <a:tc>
                  <a:txBody>
                    <a:bodyPr/>
                    <a:lstStyle/>
                    <a:p>
                      <a:pPr algn="r" fontAlgn="b"/>
                      <a:r>
                        <a:rPr lang="en-US" altLang="ja-JP" sz="800" b="0" i="0" u="none" strike="noStrike">
                          <a:solidFill>
                            <a:srgbClr val="000000"/>
                          </a:solidFill>
                          <a:effectLst/>
                          <a:latin typeface="+mn-ea"/>
                          <a:ea typeface="+mn-ea"/>
                        </a:rPr>
                        <a:t>16</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さらさら</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1184000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r>
              <a:tr h="137186">
                <a:tc>
                  <a:txBody>
                    <a:bodyPr/>
                    <a:lstStyle/>
                    <a:p>
                      <a:pPr algn="r" fontAlgn="b"/>
                      <a:r>
                        <a:rPr lang="en-US" altLang="ja-JP" sz="800" b="0" i="0" u="none" strike="noStrike">
                          <a:solidFill>
                            <a:srgbClr val="000000"/>
                          </a:solidFill>
                          <a:effectLst/>
                          <a:latin typeface="+mn-ea"/>
                          <a:ea typeface="+mn-ea"/>
                        </a:rPr>
                        <a:t>17</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地肌ケア</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1184000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r>
              <a:tr h="137186">
                <a:tc>
                  <a:txBody>
                    <a:bodyPr/>
                    <a:lstStyle/>
                    <a:p>
                      <a:pPr algn="r" fontAlgn="b"/>
                      <a:r>
                        <a:rPr lang="en-US" altLang="ja-JP" sz="800" b="0" i="0" u="none" strike="noStrike">
                          <a:solidFill>
                            <a:srgbClr val="000000"/>
                          </a:solidFill>
                          <a:effectLst/>
                          <a:latin typeface="+mn-ea"/>
                          <a:ea typeface="+mn-ea"/>
                        </a:rPr>
                        <a:t>18</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ボリュームダウン</a:t>
                      </a:r>
                      <a:r>
                        <a:rPr lang="en-US" altLang="ja-JP" sz="800" b="0" i="0" u="none" strike="noStrike">
                          <a:solidFill>
                            <a:srgbClr val="000000"/>
                          </a:solidFill>
                          <a:effectLst/>
                          <a:latin typeface="+mn-ea"/>
                          <a:ea typeface="+mn-ea"/>
                        </a:rPr>
                        <a:t>(</a:t>
                      </a:r>
                      <a:r>
                        <a:rPr lang="ja-JP" altLang="en-US" sz="800" b="0" i="0" u="none" strike="noStrike">
                          <a:solidFill>
                            <a:srgbClr val="000000"/>
                          </a:solidFill>
                          <a:effectLst/>
                          <a:latin typeface="+mn-ea"/>
                          <a:ea typeface="+mn-ea"/>
                        </a:rPr>
                        <a:t>ヘア</a:t>
                      </a:r>
                      <a:r>
                        <a:rPr lang="en-US" altLang="ja-JP" sz="800" b="0" i="0" u="none" strike="noStrike">
                          <a:solidFill>
                            <a:srgbClr val="000000"/>
                          </a:solidFill>
                          <a:effectLst/>
                          <a:latin typeface="+mn-ea"/>
                          <a:ea typeface="+mn-ea"/>
                        </a:rPr>
                        <a:t>)</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1184000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r>
              <a:tr h="137186">
                <a:tc>
                  <a:txBody>
                    <a:bodyPr/>
                    <a:lstStyle/>
                    <a:p>
                      <a:pPr algn="r" fontAlgn="b"/>
                      <a:r>
                        <a:rPr lang="en-US" altLang="ja-JP" sz="800" b="0" i="0" u="none" strike="noStrike">
                          <a:solidFill>
                            <a:srgbClr val="000000"/>
                          </a:solidFill>
                          <a:effectLst/>
                          <a:latin typeface="+mn-ea"/>
                          <a:ea typeface="+mn-ea"/>
                        </a:rPr>
                        <a:t>19</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ウェーブヘア</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1184000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r>
              <a:tr h="137186">
                <a:tc>
                  <a:txBody>
                    <a:bodyPr/>
                    <a:lstStyle/>
                    <a:p>
                      <a:pPr algn="r" fontAlgn="b"/>
                      <a:r>
                        <a:rPr lang="en-US" altLang="ja-JP" sz="800" b="0" i="0" u="none" strike="noStrike">
                          <a:solidFill>
                            <a:srgbClr val="000000"/>
                          </a:solidFill>
                          <a:effectLst/>
                          <a:latin typeface="+mn-ea"/>
                          <a:ea typeface="+mn-ea"/>
                        </a:rPr>
                        <a:t>20</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コストパフォーマンス</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928651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182"/>
                    </a:solidFill>
                  </a:tcPr>
                </a:tc>
              </a:tr>
              <a:tr h="137186">
                <a:tc>
                  <a:txBody>
                    <a:bodyPr/>
                    <a:lstStyle/>
                    <a:p>
                      <a:pPr algn="r" fontAlgn="b"/>
                      <a:r>
                        <a:rPr lang="en-US" altLang="ja-JP" sz="800" b="0" i="0" u="none" strike="noStrike">
                          <a:solidFill>
                            <a:srgbClr val="000000"/>
                          </a:solidFill>
                          <a:effectLst/>
                          <a:latin typeface="+mn-ea"/>
                          <a:ea typeface="+mn-ea"/>
                        </a:rPr>
                        <a:t>21</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痩身・スリミング</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928651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182"/>
                    </a:solidFill>
                  </a:tcPr>
                </a:tc>
              </a:tr>
              <a:tr h="137186">
                <a:tc>
                  <a:txBody>
                    <a:bodyPr/>
                    <a:lstStyle/>
                    <a:p>
                      <a:pPr algn="r" fontAlgn="b"/>
                      <a:r>
                        <a:rPr lang="en-US" altLang="ja-JP" sz="800" b="0" i="0" u="none" strike="noStrike">
                          <a:solidFill>
                            <a:srgbClr val="000000"/>
                          </a:solidFill>
                          <a:effectLst/>
                          <a:latin typeface="+mn-ea"/>
                          <a:ea typeface="+mn-ea"/>
                        </a:rPr>
                        <a:t>22</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角質ケア</a:t>
                      </a:r>
                      <a:r>
                        <a:rPr lang="en-US" altLang="ja-JP" sz="800" b="0" i="0" u="none" strike="noStrike">
                          <a:solidFill>
                            <a:srgbClr val="000000"/>
                          </a:solidFill>
                          <a:effectLst/>
                          <a:latin typeface="+mn-ea"/>
                          <a:ea typeface="+mn-ea"/>
                        </a:rPr>
                        <a:t>(</a:t>
                      </a:r>
                      <a:r>
                        <a:rPr lang="ja-JP" altLang="en-US" sz="800" b="0" i="0" u="none" strike="noStrike">
                          <a:solidFill>
                            <a:srgbClr val="000000"/>
                          </a:solidFill>
                          <a:effectLst/>
                          <a:latin typeface="+mn-ea"/>
                          <a:ea typeface="+mn-ea"/>
                        </a:rPr>
                        <a:t>ボディ</a:t>
                      </a:r>
                      <a:r>
                        <a:rPr lang="en-US" altLang="ja-JP" sz="800" b="0" i="0" u="none" strike="noStrike">
                          <a:solidFill>
                            <a:srgbClr val="000000"/>
                          </a:solidFill>
                          <a:effectLst/>
                          <a:latin typeface="+mn-ea"/>
                          <a:ea typeface="+mn-ea"/>
                        </a:rPr>
                        <a:t>)</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928651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182"/>
                    </a:solidFill>
                  </a:tcPr>
                </a:tc>
              </a:tr>
              <a:tr h="137186">
                <a:tc>
                  <a:txBody>
                    <a:bodyPr/>
                    <a:lstStyle/>
                    <a:p>
                      <a:pPr algn="r" fontAlgn="b"/>
                      <a:r>
                        <a:rPr lang="en-US" altLang="ja-JP" sz="800" b="0" i="0" u="none" strike="noStrike">
                          <a:solidFill>
                            <a:srgbClr val="000000"/>
                          </a:solidFill>
                          <a:effectLst/>
                          <a:latin typeface="+mn-ea"/>
                          <a:ea typeface="+mn-ea"/>
                        </a:rPr>
                        <a:t>23</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シェイプアップサポート</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928651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182"/>
                    </a:solidFill>
                  </a:tcPr>
                </a:tc>
              </a:tr>
              <a:tr h="137186">
                <a:tc>
                  <a:txBody>
                    <a:bodyPr/>
                    <a:lstStyle/>
                    <a:p>
                      <a:pPr algn="r" fontAlgn="b"/>
                      <a:r>
                        <a:rPr lang="en-US" altLang="ja-JP" sz="800" b="0" i="0" u="none" strike="noStrike">
                          <a:solidFill>
                            <a:srgbClr val="000000"/>
                          </a:solidFill>
                          <a:effectLst/>
                          <a:latin typeface="+mn-ea"/>
                          <a:ea typeface="+mn-ea"/>
                        </a:rPr>
                        <a:t>24</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ムダ毛処理</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928651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182"/>
                    </a:solidFill>
                  </a:tcPr>
                </a:tc>
              </a:tr>
              <a:tr h="137186">
                <a:tc>
                  <a:txBody>
                    <a:bodyPr/>
                    <a:lstStyle/>
                    <a:p>
                      <a:pPr algn="r" fontAlgn="b"/>
                      <a:r>
                        <a:rPr lang="en-US" altLang="ja-JP" sz="800" b="0" i="0" u="none" strike="noStrike">
                          <a:solidFill>
                            <a:srgbClr val="000000"/>
                          </a:solidFill>
                          <a:effectLst/>
                          <a:latin typeface="+mn-ea"/>
                          <a:ea typeface="+mn-ea"/>
                        </a:rPr>
                        <a:t>25</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dirty="0">
                          <a:solidFill>
                            <a:srgbClr val="000000"/>
                          </a:solidFill>
                          <a:effectLst/>
                          <a:latin typeface="+mn-ea"/>
                          <a:ea typeface="+mn-ea"/>
                        </a:rPr>
                        <a:t>美白</a:t>
                      </a:r>
                      <a:r>
                        <a:rPr lang="en-US" altLang="ja-JP" sz="800" b="0" i="0" u="none" strike="noStrike" dirty="0">
                          <a:solidFill>
                            <a:srgbClr val="000000"/>
                          </a:solidFill>
                          <a:effectLst/>
                          <a:latin typeface="+mn-ea"/>
                          <a:ea typeface="+mn-ea"/>
                        </a:rPr>
                        <a:t>(</a:t>
                      </a:r>
                      <a:r>
                        <a:rPr lang="ja-JP" altLang="en-US" sz="800" b="0" i="0" u="none" strike="noStrike" dirty="0">
                          <a:solidFill>
                            <a:srgbClr val="000000"/>
                          </a:solidFill>
                          <a:effectLst/>
                          <a:latin typeface="+mn-ea"/>
                          <a:ea typeface="+mn-ea"/>
                        </a:rPr>
                        <a:t>ボディ</a:t>
                      </a:r>
                      <a:r>
                        <a:rPr lang="en-US" altLang="ja-JP" sz="800" b="0" i="0" u="none" strike="noStrike" dirty="0">
                          <a:solidFill>
                            <a:srgbClr val="000000"/>
                          </a:solidFill>
                          <a:effectLst/>
                          <a:latin typeface="+mn-ea"/>
                          <a:ea typeface="+mn-ea"/>
                        </a:rPr>
                        <a:t>)</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928651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182"/>
                    </a:solidFill>
                  </a:tcPr>
                </a:tc>
              </a:tr>
              <a:tr h="137186">
                <a:tc>
                  <a:txBody>
                    <a:bodyPr/>
                    <a:lstStyle/>
                    <a:p>
                      <a:pPr algn="r" fontAlgn="b"/>
                      <a:r>
                        <a:rPr lang="en-US" altLang="ja-JP" sz="800" b="0" i="0" u="none" strike="noStrike">
                          <a:solidFill>
                            <a:srgbClr val="000000"/>
                          </a:solidFill>
                          <a:effectLst/>
                          <a:latin typeface="+mn-ea"/>
                          <a:ea typeface="+mn-ea"/>
                        </a:rPr>
                        <a:t>26</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肌のハリ・弾力</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928651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182"/>
                    </a:solidFill>
                  </a:tcPr>
                </a:tc>
              </a:tr>
              <a:tr h="137186">
                <a:tc>
                  <a:txBody>
                    <a:bodyPr/>
                    <a:lstStyle/>
                    <a:p>
                      <a:pPr algn="r" fontAlgn="b"/>
                      <a:r>
                        <a:rPr lang="en-US" altLang="ja-JP" sz="800" b="0" i="0" u="none" strike="noStrike">
                          <a:solidFill>
                            <a:srgbClr val="000000"/>
                          </a:solidFill>
                          <a:effectLst/>
                          <a:latin typeface="+mn-ea"/>
                          <a:ea typeface="+mn-ea"/>
                        </a:rPr>
                        <a:t>27</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メイク</a:t>
                      </a:r>
                      <a:r>
                        <a:rPr lang="en-US" altLang="ja-JP" sz="800" b="0" i="0" u="none" strike="noStrike">
                          <a:solidFill>
                            <a:srgbClr val="000000"/>
                          </a:solidFill>
                          <a:effectLst/>
                          <a:latin typeface="+mn-ea"/>
                          <a:ea typeface="+mn-ea"/>
                        </a:rPr>
                        <a:t>(</a:t>
                      </a:r>
                      <a:r>
                        <a:rPr lang="ja-JP" altLang="en-US" sz="800" b="0" i="0" u="none" strike="noStrike">
                          <a:solidFill>
                            <a:srgbClr val="000000"/>
                          </a:solidFill>
                          <a:effectLst/>
                          <a:latin typeface="+mn-ea"/>
                          <a:ea typeface="+mn-ea"/>
                        </a:rPr>
                        <a:t>美容情報</a:t>
                      </a:r>
                      <a:r>
                        <a:rPr lang="en-US" altLang="ja-JP" sz="800" b="0" i="0" u="none" strike="noStrike">
                          <a:solidFill>
                            <a:srgbClr val="000000"/>
                          </a:solidFill>
                          <a:effectLst/>
                          <a:latin typeface="+mn-ea"/>
                          <a:ea typeface="+mn-ea"/>
                        </a:rPr>
                        <a:t>)</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818113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D81"/>
                    </a:solidFill>
                  </a:tcPr>
                </a:tc>
              </a:tr>
              <a:tr h="137186">
                <a:tc>
                  <a:txBody>
                    <a:bodyPr/>
                    <a:lstStyle/>
                    <a:p>
                      <a:pPr algn="r" fontAlgn="b"/>
                      <a:r>
                        <a:rPr lang="en-US" altLang="ja-JP" sz="800" b="0" i="0" u="none" strike="noStrike">
                          <a:solidFill>
                            <a:srgbClr val="000000"/>
                          </a:solidFill>
                          <a:effectLst/>
                          <a:latin typeface="+mn-ea"/>
                          <a:ea typeface="+mn-ea"/>
                        </a:rPr>
                        <a:t>28</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スキンケア</a:t>
                      </a:r>
                      <a:r>
                        <a:rPr lang="en-US" altLang="ja-JP" sz="800" b="0" i="0" u="none" strike="noStrike">
                          <a:solidFill>
                            <a:srgbClr val="000000"/>
                          </a:solidFill>
                          <a:effectLst/>
                          <a:latin typeface="+mn-ea"/>
                          <a:ea typeface="+mn-ea"/>
                        </a:rPr>
                        <a:t>(</a:t>
                      </a:r>
                      <a:r>
                        <a:rPr lang="ja-JP" altLang="en-US" sz="800" b="0" i="0" u="none" strike="noStrike">
                          <a:solidFill>
                            <a:srgbClr val="000000"/>
                          </a:solidFill>
                          <a:effectLst/>
                          <a:latin typeface="+mn-ea"/>
                          <a:ea typeface="+mn-ea"/>
                        </a:rPr>
                        <a:t>美容情報</a:t>
                      </a:r>
                      <a:r>
                        <a:rPr lang="en-US" altLang="ja-JP" sz="800" b="0" i="0" u="none" strike="noStrike">
                          <a:solidFill>
                            <a:srgbClr val="000000"/>
                          </a:solidFill>
                          <a:effectLst/>
                          <a:latin typeface="+mn-ea"/>
                          <a:ea typeface="+mn-ea"/>
                        </a:rPr>
                        <a:t>)</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818113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D81"/>
                    </a:solidFill>
                  </a:tcPr>
                </a:tc>
              </a:tr>
              <a:tr h="137186">
                <a:tc>
                  <a:txBody>
                    <a:bodyPr/>
                    <a:lstStyle/>
                    <a:p>
                      <a:pPr algn="r" fontAlgn="b"/>
                      <a:r>
                        <a:rPr lang="en-US" altLang="ja-JP" sz="800" b="0" i="0" u="none" strike="noStrike">
                          <a:solidFill>
                            <a:srgbClr val="000000"/>
                          </a:solidFill>
                          <a:effectLst/>
                          <a:latin typeface="+mn-ea"/>
                          <a:ea typeface="+mn-ea"/>
                        </a:rPr>
                        <a:t>29</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ヘア</a:t>
                      </a:r>
                      <a:r>
                        <a:rPr lang="en-US" altLang="ja-JP" sz="800" b="0" i="0" u="none" strike="noStrike">
                          <a:solidFill>
                            <a:srgbClr val="000000"/>
                          </a:solidFill>
                          <a:effectLst/>
                          <a:latin typeface="+mn-ea"/>
                          <a:ea typeface="+mn-ea"/>
                        </a:rPr>
                        <a:t>(</a:t>
                      </a:r>
                      <a:r>
                        <a:rPr lang="ja-JP" altLang="en-US" sz="800" b="0" i="0" u="none" strike="noStrike">
                          <a:solidFill>
                            <a:srgbClr val="000000"/>
                          </a:solidFill>
                          <a:effectLst/>
                          <a:latin typeface="+mn-ea"/>
                          <a:ea typeface="+mn-ea"/>
                        </a:rPr>
                        <a:t>美容情報</a:t>
                      </a:r>
                      <a:r>
                        <a:rPr lang="en-US" altLang="ja-JP" sz="800" b="0" i="0" u="none" strike="noStrike">
                          <a:solidFill>
                            <a:srgbClr val="000000"/>
                          </a:solidFill>
                          <a:effectLst/>
                          <a:latin typeface="+mn-ea"/>
                          <a:ea typeface="+mn-ea"/>
                        </a:rPr>
                        <a:t>)</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818113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D81"/>
                    </a:solidFill>
                  </a:tcPr>
                </a:tc>
              </a:tr>
              <a:tr h="137186">
                <a:tc>
                  <a:txBody>
                    <a:bodyPr/>
                    <a:lstStyle/>
                    <a:p>
                      <a:pPr algn="r" fontAlgn="b"/>
                      <a:r>
                        <a:rPr lang="en-US" altLang="ja-JP" sz="800" b="0" i="0" u="none" strike="noStrike">
                          <a:solidFill>
                            <a:srgbClr val="000000"/>
                          </a:solidFill>
                          <a:effectLst/>
                          <a:latin typeface="+mn-ea"/>
                          <a:ea typeface="+mn-ea"/>
                        </a:rPr>
                        <a:t>30</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ボディ</a:t>
                      </a:r>
                      <a:r>
                        <a:rPr lang="en-US" altLang="ja-JP" sz="800" b="0" i="0" u="none" strike="noStrike">
                          <a:solidFill>
                            <a:srgbClr val="000000"/>
                          </a:solidFill>
                          <a:effectLst/>
                          <a:latin typeface="+mn-ea"/>
                          <a:ea typeface="+mn-ea"/>
                        </a:rPr>
                        <a:t>(</a:t>
                      </a:r>
                      <a:r>
                        <a:rPr lang="ja-JP" altLang="en-US" sz="800" b="0" i="0" u="none" strike="noStrike">
                          <a:solidFill>
                            <a:srgbClr val="000000"/>
                          </a:solidFill>
                          <a:effectLst/>
                          <a:latin typeface="+mn-ea"/>
                          <a:ea typeface="+mn-ea"/>
                        </a:rPr>
                        <a:t>美容情報</a:t>
                      </a:r>
                      <a:r>
                        <a:rPr lang="en-US" altLang="ja-JP" sz="800" b="0" i="0" u="none" strike="noStrike">
                          <a:solidFill>
                            <a:srgbClr val="000000"/>
                          </a:solidFill>
                          <a:effectLst/>
                          <a:latin typeface="+mn-ea"/>
                          <a:ea typeface="+mn-ea"/>
                        </a:rPr>
                        <a:t>)</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818113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D81"/>
                    </a:solidFill>
                  </a:tcPr>
                </a:tc>
              </a:tr>
              <a:tr h="137186">
                <a:tc>
                  <a:txBody>
                    <a:bodyPr/>
                    <a:lstStyle/>
                    <a:p>
                      <a:pPr algn="r" fontAlgn="b"/>
                      <a:r>
                        <a:rPr lang="en-US" altLang="ja-JP" sz="800" b="0" i="0" u="none" strike="noStrike">
                          <a:solidFill>
                            <a:srgbClr val="000000"/>
                          </a:solidFill>
                          <a:effectLst/>
                          <a:latin typeface="+mn-ea"/>
                          <a:ea typeface="+mn-ea"/>
                        </a:rPr>
                        <a:t>31</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ツヤ</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592000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D47F"/>
                    </a:solidFill>
                  </a:tcPr>
                </a:tc>
              </a:tr>
              <a:tr h="137186">
                <a:tc>
                  <a:txBody>
                    <a:bodyPr/>
                    <a:lstStyle/>
                    <a:p>
                      <a:pPr algn="r" fontAlgn="b"/>
                      <a:r>
                        <a:rPr lang="en-US" altLang="ja-JP" sz="800" b="0" i="0" u="none" strike="noStrike">
                          <a:solidFill>
                            <a:srgbClr val="000000"/>
                          </a:solidFill>
                          <a:effectLst/>
                          <a:latin typeface="+mn-ea"/>
                          <a:ea typeface="+mn-ea"/>
                        </a:rPr>
                        <a:t>32</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べたつかない</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0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137186">
                <a:tc>
                  <a:txBody>
                    <a:bodyPr/>
                    <a:lstStyle/>
                    <a:p>
                      <a:pPr algn="r" fontAlgn="b"/>
                      <a:r>
                        <a:rPr lang="en-US" altLang="ja-JP" sz="800" b="0" i="0" u="none" strike="noStrike">
                          <a:solidFill>
                            <a:srgbClr val="000000"/>
                          </a:solidFill>
                          <a:effectLst/>
                          <a:latin typeface="+mn-ea"/>
                          <a:ea typeface="+mn-ea"/>
                        </a:rPr>
                        <a:t>33</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en-US" altLang="ja-JP" sz="800" b="0" i="0" u="none" strike="noStrike">
                          <a:solidFill>
                            <a:srgbClr val="000000"/>
                          </a:solidFill>
                          <a:effectLst/>
                          <a:latin typeface="+mn-ea"/>
                          <a:ea typeface="+mn-ea"/>
                        </a:rPr>
                        <a:t>UV</a:t>
                      </a:r>
                      <a:r>
                        <a:rPr lang="ja-JP" altLang="en-US" sz="800" b="0" i="0" u="none" strike="noStrike">
                          <a:solidFill>
                            <a:srgbClr val="000000"/>
                          </a:solidFill>
                          <a:effectLst/>
                          <a:latin typeface="+mn-ea"/>
                          <a:ea typeface="+mn-ea"/>
                        </a:rPr>
                        <a:t>カットコスメ</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0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137186">
                <a:tc>
                  <a:txBody>
                    <a:bodyPr/>
                    <a:lstStyle/>
                    <a:p>
                      <a:pPr algn="r" fontAlgn="b"/>
                      <a:r>
                        <a:rPr lang="en-US" altLang="ja-JP" sz="800" b="0" i="0" u="none" strike="noStrike">
                          <a:solidFill>
                            <a:srgbClr val="000000"/>
                          </a:solidFill>
                          <a:effectLst/>
                          <a:latin typeface="+mn-ea"/>
                          <a:ea typeface="+mn-ea"/>
                        </a:rPr>
                        <a:t>34</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パール・ラメ</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mn-ea"/>
                          <a:ea typeface="+mn-ea"/>
                        </a:rPr>
                        <a:t>0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137186">
                <a:tc>
                  <a:txBody>
                    <a:bodyPr/>
                    <a:lstStyle/>
                    <a:p>
                      <a:pPr algn="r" fontAlgn="b"/>
                      <a:r>
                        <a:rPr lang="en-US" altLang="ja-JP" sz="800" b="0" i="0" u="none" strike="noStrike">
                          <a:solidFill>
                            <a:srgbClr val="000000"/>
                          </a:solidFill>
                          <a:effectLst/>
                          <a:latin typeface="+mn-ea"/>
                          <a:ea typeface="+mn-ea"/>
                        </a:rPr>
                        <a:t>35</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800" b="0" i="0" u="none" strike="noStrike">
                          <a:solidFill>
                            <a:srgbClr val="000000"/>
                          </a:solidFill>
                          <a:effectLst/>
                          <a:latin typeface="+mn-ea"/>
                          <a:ea typeface="+mn-ea"/>
                        </a:rPr>
                        <a:t>香りがよい</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dirty="0">
                          <a:solidFill>
                            <a:srgbClr val="000000"/>
                          </a:solidFill>
                          <a:effectLst/>
                          <a:latin typeface="+mn-ea"/>
                          <a:ea typeface="+mn-ea"/>
                        </a:rPr>
                        <a:t>0 </a:t>
                      </a:r>
                    </a:p>
                  </a:txBody>
                  <a:tcPr marL="6985" marR="6985" marT="6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bl>
          </a:graphicData>
        </a:graphic>
      </p:graphicFrame>
    </p:spTree>
    <p:extLst>
      <p:ext uri="{BB962C8B-B14F-4D97-AF65-F5344CB8AC3E}">
        <p14:creationId xmlns:p14="http://schemas.microsoft.com/office/powerpoint/2010/main" val="61327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n-ea"/>
                <a:ea typeface="+mn-ea"/>
              </a:rPr>
              <a:t>結果</a:t>
            </a:r>
            <a:r>
              <a:rPr kumimoji="1" lang="en-US" altLang="ja-JP" dirty="0" smtClean="0">
                <a:latin typeface="+mn-ea"/>
                <a:ea typeface="+mn-ea"/>
              </a:rPr>
              <a:t>②: </a:t>
            </a:r>
            <a:r>
              <a:rPr kumimoji="1" lang="ja-JP" altLang="en-US" dirty="0" smtClean="0">
                <a:latin typeface="+mn-ea"/>
                <a:ea typeface="+mn-ea"/>
              </a:rPr>
              <a:t>クラスタリング</a:t>
            </a:r>
            <a:endParaRPr kumimoji="1" lang="ja-JP" altLang="en-US" dirty="0">
              <a:latin typeface="+mn-ea"/>
              <a:ea typeface="+mn-ea"/>
            </a:endParaRPr>
          </a:p>
        </p:txBody>
      </p:sp>
      <p:sp>
        <p:nvSpPr>
          <p:cNvPr id="4" name="スライド番号プレースホルダー 3"/>
          <p:cNvSpPr>
            <a:spLocks noGrp="1"/>
          </p:cNvSpPr>
          <p:nvPr>
            <p:ph type="sldNum" sz="quarter" idx="12"/>
          </p:nvPr>
        </p:nvSpPr>
        <p:spPr/>
        <p:txBody>
          <a:bodyPr/>
          <a:lstStyle/>
          <a:p>
            <a:fld id="{935E1C52-1817-394E-B8A0-22E3525E8E51}" type="slidenum">
              <a:rPr kumimoji="1" lang="ja-JP" altLang="en-US" smtClean="0">
                <a:latin typeface="+mn-ea"/>
                <a:ea typeface="+mn-ea"/>
              </a:rPr>
              <a:t>6</a:t>
            </a:fld>
            <a:endParaRPr kumimoji="1" lang="ja-JP" altLang="en-US" dirty="0">
              <a:latin typeface="+mn-ea"/>
              <a:ea typeface="+mn-ea"/>
            </a:endParaRPr>
          </a:p>
        </p:txBody>
      </p:sp>
      <p:graphicFrame>
        <p:nvGraphicFramePr>
          <p:cNvPr id="19" name="表 18"/>
          <p:cNvGraphicFramePr>
            <a:graphicFrameLocks noGrp="1"/>
          </p:cNvGraphicFramePr>
          <p:nvPr>
            <p:extLst>
              <p:ext uri="{D42A27DB-BD31-4B8C-83A1-F6EECF244321}">
                <p14:modId xmlns:p14="http://schemas.microsoft.com/office/powerpoint/2010/main" val="4204195985"/>
              </p:ext>
            </p:extLst>
          </p:nvPr>
        </p:nvGraphicFramePr>
        <p:xfrm>
          <a:off x="457200" y="1906569"/>
          <a:ext cx="4906764" cy="4525975"/>
        </p:xfrm>
        <a:graphic>
          <a:graphicData uri="http://schemas.openxmlformats.org/drawingml/2006/table">
            <a:tbl>
              <a:tblPr/>
              <a:tblGrid>
                <a:gridCol w="1639620"/>
                <a:gridCol w="363016"/>
                <a:gridCol w="363016"/>
                <a:gridCol w="363016"/>
                <a:gridCol w="299516"/>
                <a:gridCol w="363016"/>
                <a:gridCol w="426516"/>
                <a:gridCol w="299516"/>
                <a:gridCol w="363016"/>
                <a:gridCol w="426516"/>
              </a:tblGrid>
              <a:tr h="181039">
                <a:tc>
                  <a:txBody>
                    <a:bodyPr/>
                    <a:lstStyle/>
                    <a:p>
                      <a:pPr algn="l" fontAlgn="b"/>
                      <a:r>
                        <a:rPr lang="ja-JP" altLang="en-US" sz="800" b="0" i="0" u="none" strike="noStrike" dirty="0" smtClean="0">
                          <a:solidFill>
                            <a:srgbClr val="FFFFFF"/>
                          </a:solidFill>
                          <a:effectLst/>
                          <a:latin typeface="ヒラギノ角ゴ Pro W3"/>
                        </a:rPr>
                        <a:t>クラスタ</a:t>
                      </a:r>
                      <a:r>
                        <a:rPr lang="ja-JP" altLang="en-US" sz="800" b="0" i="0" u="none" strike="noStrike" dirty="0" smtClean="0">
                          <a:solidFill>
                            <a:srgbClr val="FFFFFF"/>
                          </a:solidFill>
                          <a:effectLst/>
                          <a:latin typeface="ヒラギノ角ゴ Pro W3"/>
                        </a:rPr>
                        <a:t>ラベル</a:t>
                      </a:r>
                      <a:endParaRPr lang="ja-JP" altLang="en-US" sz="800" b="0" i="0" u="none" strike="noStrike" dirty="0">
                        <a:solidFill>
                          <a:srgbClr val="FFFFFF"/>
                        </a:solidFill>
                        <a:effectLst/>
                        <a:latin typeface="ヒラギノ角ゴ Pro W3"/>
                      </a:endParaRP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r>
                        <a:rPr lang="en-US" altLang="ja-JP" sz="800" b="0" i="0" u="none" strike="noStrike">
                          <a:solidFill>
                            <a:srgbClr val="FFFFFF"/>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4A2"/>
                    </a:solidFill>
                  </a:tcPr>
                </a:tc>
                <a:tc>
                  <a:txBody>
                    <a:bodyPr/>
                    <a:lstStyle/>
                    <a:p>
                      <a:pPr algn="l" fontAlgn="b"/>
                      <a:r>
                        <a:rPr lang="en-US" altLang="ja-JP" sz="800" b="0" i="0" u="none" strike="noStrike">
                          <a:solidFill>
                            <a:srgbClr val="FFFFFF"/>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4A2"/>
                    </a:solidFill>
                  </a:tcPr>
                </a:tc>
                <a:tc>
                  <a:txBody>
                    <a:bodyPr/>
                    <a:lstStyle/>
                    <a:p>
                      <a:pPr algn="l" fontAlgn="b"/>
                      <a:r>
                        <a:rPr lang="en-US" altLang="ja-JP" sz="800" b="0" i="0" u="none" strike="noStrike" dirty="0">
                          <a:solidFill>
                            <a:srgbClr val="FFFFFF"/>
                          </a:solidFill>
                          <a:effectLst/>
                          <a:latin typeface="ヒラギノ角ゴ Pro W3"/>
                        </a:rPr>
                        <a:t>2</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4A2"/>
                    </a:solidFill>
                  </a:tcPr>
                </a:tc>
                <a:tc>
                  <a:txBody>
                    <a:bodyPr/>
                    <a:lstStyle/>
                    <a:p>
                      <a:pPr algn="l" fontAlgn="b"/>
                      <a:r>
                        <a:rPr lang="en-US" altLang="ja-JP" sz="800" b="0" i="0" u="none" strike="noStrike">
                          <a:solidFill>
                            <a:srgbClr val="FFFFFF"/>
                          </a:solidFill>
                          <a:effectLst/>
                          <a:latin typeface="ヒラギノ角ゴ Pro W3"/>
                        </a:rPr>
                        <a:t>3</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4A2"/>
                    </a:solidFill>
                  </a:tcPr>
                </a:tc>
                <a:tc>
                  <a:txBody>
                    <a:bodyPr/>
                    <a:lstStyle/>
                    <a:p>
                      <a:pPr algn="l" fontAlgn="b"/>
                      <a:r>
                        <a:rPr lang="en-US" altLang="ja-JP" sz="800" b="0" i="0" u="none" strike="noStrike">
                          <a:solidFill>
                            <a:srgbClr val="FFFFFF"/>
                          </a:solidFill>
                          <a:effectLst/>
                          <a:latin typeface="ヒラギノ角ゴ Pro W3"/>
                        </a:rPr>
                        <a:t>4</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4A2"/>
                    </a:solidFill>
                  </a:tcPr>
                </a:tc>
                <a:tc>
                  <a:txBody>
                    <a:bodyPr/>
                    <a:lstStyle/>
                    <a:p>
                      <a:pPr algn="l" fontAlgn="b"/>
                      <a:r>
                        <a:rPr lang="en-US" altLang="ja-JP" sz="800" b="0" i="0" u="none" strike="noStrike">
                          <a:solidFill>
                            <a:srgbClr val="FFFFFF"/>
                          </a:solidFill>
                          <a:effectLst/>
                          <a:latin typeface="ヒラギノ角ゴ Pro W3"/>
                        </a:rPr>
                        <a:t>5</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4A2"/>
                    </a:solidFill>
                  </a:tcPr>
                </a:tc>
                <a:tc>
                  <a:txBody>
                    <a:bodyPr/>
                    <a:lstStyle/>
                    <a:p>
                      <a:pPr algn="l" fontAlgn="b"/>
                      <a:r>
                        <a:rPr lang="en-US" altLang="ja-JP" sz="800" b="0" i="0" u="none" strike="noStrike">
                          <a:solidFill>
                            <a:srgbClr val="FFFFFF"/>
                          </a:solidFill>
                          <a:effectLst/>
                          <a:latin typeface="ヒラギノ角ゴ Pro W3"/>
                        </a:rPr>
                        <a:t>6</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4A2"/>
                    </a:solidFill>
                  </a:tcPr>
                </a:tc>
                <a:tc>
                  <a:txBody>
                    <a:bodyPr/>
                    <a:lstStyle/>
                    <a:p>
                      <a:pPr algn="l" fontAlgn="b"/>
                      <a:r>
                        <a:rPr lang="en-US" altLang="ja-JP" sz="800" b="0" i="0" u="none" strike="noStrike">
                          <a:solidFill>
                            <a:srgbClr val="FFFFFF"/>
                          </a:solidFill>
                          <a:effectLst/>
                          <a:latin typeface="ヒラギノ角ゴ Pro W3"/>
                        </a:rPr>
                        <a:t>7</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4A2"/>
                    </a:solidFill>
                  </a:tcPr>
                </a:tc>
                <a:tc rowSpan="4">
                  <a:txBody>
                    <a:bodyPr/>
                    <a:lstStyle/>
                    <a:p>
                      <a:pPr algn="ctr" fontAlgn="ctr"/>
                      <a:r>
                        <a:rPr lang="en-US" sz="800" b="0" i="0" u="none" strike="noStrike">
                          <a:solidFill>
                            <a:srgbClr val="FFFFFF"/>
                          </a:solidFill>
                          <a:effectLst/>
                          <a:latin typeface="ヒラギノ角ゴ Pro W3"/>
                        </a:rPr>
                        <a:t>COUNT</a:t>
                      </a:r>
                      <a:br>
                        <a:rPr lang="en-US" sz="800" b="0" i="0" u="none" strike="noStrike">
                          <a:solidFill>
                            <a:srgbClr val="FFFFFF"/>
                          </a:solidFill>
                          <a:effectLst/>
                          <a:latin typeface="ヒラギノ角ゴ Pro W3"/>
                        </a:rPr>
                      </a:br>
                      <a:r>
                        <a:rPr lang="en-US" sz="800" b="0" i="0" u="none" strike="noStrike">
                          <a:solidFill>
                            <a:srgbClr val="FFFFFF"/>
                          </a:solidFill>
                          <a:effectLst/>
                          <a:latin typeface="ヒラギノ角ゴ Pro W3"/>
                        </a:rPr>
                        <a:t>TRUE</a:t>
                      </a:r>
                    </a:p>
                  </a:txBody>
                  <a:tcPr marL="10058" marR="10058" marT="10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r>
              <a:tr h="181039">
                <a:tc>
                  <a:txBody>
                    <a:bodyPr/>
                    <a:lstStyle/>
                    <a:p>
                      <a:pPr algn="l" fontAlgn="b"/>
                      <a:r>
                        <a:rPr lang="ja-JP" altLang="en-US" sz="800" b="0" i="0" u="none" strike="noStrike">
                          <a:solidFill>
                            <a:srgbClr val="FFFFFF"/>
                          </a:solidFill>
                          <a:effectLst/>
                          <a:latin typeface="ヒラギノ角ゴ Pro W3"/>
                        </a:rPr>
                        <a:t>商品数</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r" fontAlgn="b"/>
                      <a:r>
                        <a:rPr lang="en-US" altLang="ja-JP" sz="800" b="0" i="0" u="none" strike="noStrike">
                          <a:solidFill>
                            <a:srgbClr val="000000"/>
                          </a:solidFill>
                          <a:effectLst/>
                          <a:latin typeface="ヒラギノ角ゴ Pro W3"/>
                        </a:rPr>
                        <a:t>29</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677"/>
                    </a:solidFill>
                  </a:tcPr>
                </a:tc>
                <a:tc>
                  <a:txBody>
                    <a:bodyPr/>
                    <a:lstStyle/>
                    <a:p>
                      <a:pPr algn="r" fontAlgn="b"/>
                      <a:r>
                        <a:rPr lang="en-US" altLang="ja-JP" sz="800" b="0" i="0" u="none" strike="noStrike">
                          <a:solidFill>
                            <a:srgbClr val="000000"/>
                          </a:solidFill>
                          <a:effectLst/>
                          <a:latin typeface="ヒラギノ角ゴ Pro W3"/>
                        </a:rPr>
                        <a:t>26</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F79"/>
                    </a:solidFill>
                  </a:tcPr>
                </a:tc>
                <a:tc>
                  <a:txBody>
                    <a:bodyPr/>
                    <a:lstStyle/>
                    <a:p>
                      <a:pPr algn="r" fontAlgn="b"/>
                      <a:r>
                        <a:rPr lang="en-US" altLang="ja-JP" sz="800" b="0" i="0" u="none" strike="noStrike">
                          <a:solidFill>
                            <a:srgbClr val="000000"/>
                          </a:solidFill>
                          <a:effectLst/>
                          <a:latin typeface="ヒラギノ角ゴ Pro W3"/>
                        </a:rPr>
                        <a:t>51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altLang="ja-JP" sz="800" b="0" i="0" u="none" strike="noStrike">
                          <a:solidFill>
                            <a:srgbClr val="000000"/>
                          </a:solidFill>
                          <a:effectLst/>
                          <a:latin typeface="ヒラギノ角ゴ Pro W3"/>
                        </a:rPr>
                        <a:t>3</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BDC81"/>
                    </a:solidFill>
                  </a:tcPr>
                </a:tc>
                <a:tc>
                  <a:txBody>
                    <a:bodyPr/>
                    <a:lstStyle/>
                    <a:p>
                      <a:pPr algn="r" fontAlgn="b"/>
                      <a:r>
                        <a:rPr lang="en-US" altLang="ja-JP" sz="800" b="0" i="0" u="none" strike="noStrike">
                          <a:solidFill>
                            <a:srgbClr val="000000"/>
                          </a:solidFill>
                          <a:effectLst/>
                          <a:latin typeface="ヒラギノ角ゴ Pro W3"/>
                        </a:rPr>
                        <a:t>5</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vMerge="1">
                  <a:txBody>
                    <a:bodyPr/>
                    <a:lstStyle/>
                    <a:p>
                      <a:endParaRPr kumimoji="1" lang="ja-JP" altLang="en-US"/>
                    </a:p>
                  </a:txBody>
                  <a:tcPr/>
                </a:tc>
              </a:tr>
              <a:tr h="181039">
                <a:tc>
                  <a:txBody>
                    <a:bodyPr/>
                    <a:lstStyle/>
                    <a:p>
                      <a:pPr algn="l" fontAlgn="b"/>
                      <a:r>
                        <a:rPr lang="ja-JP" altLang="en-US" sz="800" b="0" i="0" u="none" strike="noStrike">
                          <a:solidFill>
                            <a:srgbClr val="FFFFFF"/>
                          </a:solidFill>
                          <a:effectLst/>
                          <a:latin typeface="ヒラギノ角ゴ Pro W3"/>
                        </a:rPr>
                        <a:t>平均レビュー数</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r" fontAlgn="b"/>
                      <a:r>
                        <a:rPr lang="en-US" altLang="ja-JP" sz="800" b="0" i="0" u="none" strike="noStrike">
                          <a:solidFill>
                            <a:srgbClr val="000000"/>
                          </a:solidFill>
                          <a:effectLst/>
                          <a:latin typeface="ヒラギノ角ゴ Pro W3"/>
                        </a:rPr>
                        <a:t>21 </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E783"/>
                    </a:solidFill>
                  </a:tcPr>
                </a:tc>
                <a:tc>
                  <a:txBody>
                    <a:bodyPr/>
                    <a:lstStyle/>
                    <a:p>
                      <a:pPr algn="r" fontAlgn="b"/>
                      <a:r>
                        <a:rPr lang="en-US" altLang="ja-JP" sz="800" b="0" i="0" u="none" strike="noStrike">
                          <a:solidFill>
                            <a:srgbClr val="000000"/>
                          </a:solidFill>
                          <a:effectLst/>
                          <a:latin typeface="ヒラギノ角ゴ Pro W3"/>
                        </a:rPr>
                        <a:t>53 </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57A"/>
                    </a:solidFill>
                  </a:tcPr>
                </a:tc>
                <a:tc>
                  <a:txBody>
                    <a:bodyPr/>
                    <a:lstStyle/>
                    <a:p>
                      <a:pPr algn="r" fontAlgn="b"/>
                      <a:r>
                        <a:rPr lang="en-US" altLang="ja-JP" sz="800" b="0" i="0" u="none" strike="noStrike">
                          <a:solidFill>
                            <a:srgbClr val="000000"/>
                          </a:solidFill>
                          <a:effectLst/>
                          <a:latin typeface="ヒラギノ角ゴ Pro W3"/>
                        </a:rPr>
                        <a:t>25 </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altLang="ja-JP" sz="800" b="0" i="0" u="none" strike="noStrike">
                          <a:solidFill>
                            <a:srgbClr val="000000"/>
                          </a:solidFill>
                          <a:effectLst/>
                          <a:latin typeface="ヒラギノ角ゴ Pro W3"/>
                        </a:rPr>
                        <a:t>94 </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altLang="ja-JP" sz="800" b="0" i="0" u="none" strike="noStrike">
                          <a:solidFill>
                            <a:srgbClr val="000000"/>
                          </a:solidFill>
                          <a:effectLst/>
                          <a:latin typeface="ヒラギノ角ゴ Pro W3"/>
                        </a:rPr>
                        <a:t>84 </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B6F"/>
                    </a:solidFill>
                  </a:tcPr>
                </a:tc>
                <a:tc>
                  <a:txBody>
                    <a:bodyPr/>
                    <a:lstStyle/>
                    <a:p>
                      <a:pPr algn="r" fontAlgn="b"/>
                      <a:r>
                        <a:rPr lang="en-US" altLang="ja-JP" sz="800" b="0" i="0" u="none" strike="noStrike">
                          <a:solidFill>
                            <a:srgbClr val="000000"/>
                          </a:solidFill>
                          <a:effectLst/>
                          <a:latin typeface="ヒラギノ角ゴ Pro W3"/>
                        </a:rPr>
                        <a:t>8 </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CD7E"/>
                    </a:solidFill>
                  </a:tcPr>
                </a:tc>
                <a:tc>
                  <a:txBody>
                    <a:bodyPr/>
                    <a:lstStyle/>
                    <a:p>
                      <a:pPr algn="r" fontAlgn="b"/>
                      <a:r>
                        <a:rPr lang="en-US" altLang="ja-JP" sz="800" b="0" i="0" u="none" strike="noStrike">
                          <a:solidFill>
                            <a:srgbClr val="000000"/>
                          </a:solidFill>
                          <a:effectLst/>
                          <a:latin typeface="ヒラギノ角ゴ Pro W3"/>
                        </a:rPr>
                        <a:t>0 </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3 </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C37C"/>
                    </a:solidFill>
                  </a:tcPr>
                </a:tc>
                <a:tc vMerge="1">
                  <a:txBody>
                    <a:bodyPr/>
                    <a:lstStyle/>
                    <a:p>
                      <a:endParaRPr kumimoji="1" lang="ja-JP" altLang="en-US"/>
                    </a:p>
                  </a:txBody>
                  <a:tcPr/>
                </a:tc>
              </a:tr>
              <a:tr h="181039">
                <a:tc>
                  <a:txBody>
                    <a:bodyPr/>
                    <a:lstStyle/>
                    <a:p>
                      <a:pPr algn="l" fontAlgn="b"/>
                      <a:r>
                        <a:rPr lang="ja-JP" altLang="en-US" sz="800" b="0" i="0" u="none" strike="noStrike">
                          <a:solidFill>
                            <a:srgbClr val="FFFFFF"/>
                          </a:solidFill>
                          <a:effectLst/>
                          <a:latin typeface="ヒラギノ角ゴ Pro W3"/>
                        </a:rPr>
                        <a:t>平均価格</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r" fontAlgn="b"/>
                      <a:r>
                        <a:rPr lang="en-US" altLang="ja-JP" sz="800" b="0" i="0" u="none" strike="noStrike">
                          <a:solidFill>
                            <a:srgbClr val="000000"/>
                          </a:solidFill>
                          <a:effectLst/>
                          <a:latin typeface="ヒラギノ角ゴ Pro W3"/>
                        </a:rPr>
                        <a:t>28148 </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BDC81"/>
                    </a:solidFill>
                  </a:tcPr>
                </a:tc>
                <a:tc>
                  <a:txBody>
                    <a:bodyPr/>
                    <a:lstStyle/>
                    <a:p>
                      <a:pPr algn="r" fontAlgn="b"/>
                      <a:r>
                        <a:rPr lang="en-US" altLang="ja-JP" sz="800" b="0" i="0" u="none" strike="noStrike">
                          <a:solidFill>
                            <a:srgbClr val="000000"/>
                          </a:solidFill>
                          <a:effectLst/>
                          <a:latin typeface="ヒラギノ角ゴ Pro W3"/>
                        </a:rPr>
                        <a:t>47049 </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altLang="ja-JP" sz="800" b="0" i="0" u="none" strike="noStrike">
                          <a:solidFill>
                            <a:srgbClr val="000000"/>
                          </a:solidFill>
                          <a:effectLst/>
                          <a:latin typeface="ヒラギノ角ゴ Pro W3"/>
                        </a:rPr>
                        <a:t>17906 </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B7D"/>
                    </a:solidFill>
                  </a:tcPr>
                </a:tc>
                <a:tc>
                  <a:txBody>
                    <a:bodyPr/>
                    <a:lstStyle/>
                    <a:p>
                      <a:pPr algn="r" fontAlgn="b"/>
                      <a:r>
                        <a:rPr lang="en-US" altLang="ja-JP" sz="800" b="0" i="0" u="none" strike="noStrike">
                          <a:solidFill>
                            <a:srgbClr val="000000"/>
                          </a:solidFill>
                          <a:effectLst/>
                          <a:latin typeface="ヒラギノ角ゴ Pro W3"/>
                        </a:rPr>
                        <a:t>9079 </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80848 </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97B"/>
                    </a:solidFill>
                  </a:tcPr>
                </a:tc>
                <a:tc>
                  <a:txBody>
                    <a:bodyPr/>
                    <a:lstStyle/>
                    <a:p>
                      <a:pPr algn="r" fontAlgn="b"/>
                      <a:r>
                        <a:rPr lang="en-US" altLang="ja-JP" sz="800" b="0" i="0" u="none" strike="noStrike">
                          <a:solidFill>
                            <a:srgbClr val="000000"/>
                          </a:solidFill>
                          <a:effectLst/>
                          <a:latin typeface="ヒラギノ角ゴ Pro W3"/>
                        </a:rPr>
                        <a:t>148000 </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altLang="ja-JP" sz="800" b="0" i="0" u="none" strike="noStrike">
                          <a:solidFill>
                            <a:srgbClr val="000000"/>
                          </a:solidFill>
                          <a:effectLst/>
                          <a:latin typeface="ヒラギノ角ゴ Pro W3"/>
                        </a:rPr>
                        <a:t>9500 </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BE7B"/>
                    </a:solidFill>
                  </a:tcPr>
                </a:tc>
                <a:tc>
                  <a:txBody>
                    <a:bodyPr/>
                    <a:lstStyle/>
                    <a:p>
                      <a:pPr algn="r" fontAlgn="b"/>
                      <a:r>
                        <a:rPr lang="en-US" altLang="ja-JP" sz="800" b="0" i="0" u="none" strike="noStrike">
                          <a:solidFill>
                            <a:srgbClr val="000000"/>
                          </a:solidFill>
                          <a:effectLst/>
                          <a:latin typeface="ヒラギノ角ゴ Pro W3"/>
                        </a:rPr>
                        <a:t>95000 </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878"/>
                    </a:solidFill>
                  </a:tcPr>
                </a:tc>
                <a:tc vMerge="1">
                  <a:txBody>
                    <a:bodyPr/>
                    <a:lstStyle/>
                    <a:p>
                      <a:endParaRPr kumimoji="1" lang="ja-JP" altLang="en-US"/>
                    </a:p>
                  </a:txBody>
                  <a:tcPr/>
                </a:tc>
              </a:tr>
              <a:tr h="181039">
                <a:tc>
                  <a:txBody>
                    <a:bodyPr/>
                    <a:lstStyle/>
                    <a:p>
                      <a:pPr algn="l" fontAlgn="b"/>
                      <a:r>
                        <a:rPr lang="ja-JP" altLang="en-US" sz="800" b="0" i="0" u="none" strike="noStrike">
                          <a:solidFill>
                            <a:srgbClr val="000000"/>
                          </a:solidFill>
                          <a:effectLst/>
                          <a:latin typeface="ヒラギノ角ゴ Pro W3"/>
                        </a:rPr>
                        <a:t>メイク</a:t>
                      </a:r>
                      <a:r>
                        <a:rPr lang="en-US" altLang="ja-JP" sz="800" b="0" i="0" u="none" strike="noStrike">
                          <a:solidFill>
                            <a:srgbClr val="000000"/>
                          </a:solidFill>
                          <a:effectLst/>
                          <a:latin typeface="ヒラギノ角ゴ Pro W3"/>
                        </a:rPr>
                        <a:t>(</a:t>
                      </a:r>
                      <a:r>
                        <a:rPr lang="ja-JP" altLang="en-US" sz="800" b="0" i="0" u="none" strike="noStrike">
                          <a:solidFill>
                            <a:srgbClr val="000000"/>
                          </a:solidFill>
                          <a:effectLst/>
                          <a:latin typeface="ヒラギノ角ゴ Pro W3"/>
                        </a:rPr>
                        <a:t>美容情報</a:t>
                      </a:r>
                      <a:r>
                        <a:rPr lang="en-US" altLang="ja-JP" sz="800" b="0" i="0" u="none" strike="noStrike">
                          <a:solidFill>
                            <a:srgbClr val="000000"/>
                          </a:solidFill>
                          <a:effectLst/>
                          <a:latin typeface="ヒラギノ角ゴ Pro W3"/>
                        </a:rPr>
                        <a:t>)</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r>
              <a:tr h="181039">
                <a:tc>
                  <a:txBody>
                    <a:bodyPr/>
                    <a:lstStyle/>
                    <a:p>
                      <a:pPr algn="l" fontAlgn="b"/>
                      <a:r>
                        <a:rPr lang="ja-JP" altLang="en-US" sz="800" b="0" i="0" u="none" strike="noStrike">
                          <a:solidFill>
                            <a:srgbClr val="000000"/>
                          </a:solidFill>
                          <a:effectLst/>
                          <a:latin typeface="ヒラギノ角ゴ Pro W3"/>
                        </a:rPr>
                        <a:t>セットキープ力</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r>
              <a:tr h="181039">
                <a:tc>
                  <a:txBody>
                    <a:bodyPr/>
                    <a:lstStyle/>
                    <a:p>
                      <a:pPr algn="l" fontAlgn="b"/>
                      <a:r>
                        <a:rPr lang="ja-JP" altLang="en-US" sz="800" b="0" i="0" u="none" strike="noStrike">
                          <a:solidFill>
                            <a:srgbClr val="000000"/>
                          </a:solidFill>
                          <a:effectLst/>
                          <a:latin typeface="ヒラギノ角ゴ Pro W3"/>
                        </a:rPr>
                        <a:t>ボリュームアップ</a:t>
                      </a:r>
                      <a:r>
                        <a:rPr lang="en-US" altLang="ja-JP" sz="800" b="0" i="0" u="none" strike="noStrike">
                          <a:solidFill>
                            <a:srgbClr val="000000"/>
                          </a:solidFill>
                          <a:effectLst/>
                          <a:latin typeface="ヒラギノ角ゴ Pro W3"/>
                        </a:rPr>
                        <a:t>(</a:t>
                      </a:r>
                      <a:r>
                        <a:rPr lang="ja-JP" altLang="en-US" sz="800" b="0" i="0" u="none" strike="noStrike">
                          <a:solidFill>
                            <a:srgbClr val="000000"/>
                          </a:solidFill>
                          <a:effectLst/>
                          <a:latin typeface="ヒラギノ角ゴ Pro W3"/>
                        </a:rPr>
                        <a:t>ヘア</a:t>
                      </a:r>
                      <a:r>
                        <a:rPr lang="en-US" altLang="ja-JP" sz="800" b="0" i="0" u="none" strike="noStrike">
                          <a:solidFill>
                            <a:srgbClr val="000000"/>
                          </a:solidFill>
                          <a:effectLst/>
                          <a:latin typeface="ヒラギノ角ゴ Pro W3"/>
                        </a:rPr>
                        <a:t>)</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r>
              <a:tr h="181039">
                <a:tc>
                  <a:txBody>
                    <a:bodyPr/>
                    <a:lstStyle/>
                    <a:p>
                      <a:pPr algn="l" fontAlgn="b"/>
                      <a:r>
                        <a:rPr lang="ja-JP" altLang="en-US" sz="800" b="0" i="0" u="none" strike="noStrike">
                          <a:solidFill>
                            <a:srgbClr val="000000"/>
                          </a:solidFill>
                          <a:effectLst/>
                          <a:latin typeface="ヒラギノ角ゴ Pro W3"/>
                        </a:rPr>
                        <a:t>スキンケア</a:t>
                      </a:r>
                      <a:r>
                        <a:rPr lang="en-US" altLang="ja-JP" sz="800" b="0" i="0" u="none" strike="noStrike">
                          <a:solidFill>
                            <a:srgbClr val="000000"/>
                          </a:solidFill>
                          <a:effectLst/>
                          <a:latin typeface="ヒラギノ角ゴ Pro W3"/>
                        </a:rPr>
                        <a:t>(</a:t>
                      </a:r>
                      <a:r>
                        <a:rPr lang="ja-JP" altLang="en-US" sz="800" b="0" i="0" u="none" strike="noStrike">
                          <a:solidFill>
                            <a:srgbClr val="000000"/>
                          </a:solidFill>
                          <a:effectLst/>
                          <a:latin typeface="ヒラギノ角ゴ Pro W3"/>
                        </a:rPr>
                        <a:t>美容情報</a:t>
                      </a:r>
                      <a:r>
                        <a:rPr lang="en-US" altLang="ja-JP" sz="800" b="0" i="0" u="none" strike="noStrike">
                          <a:solidFill>
                            <a:srgbClr val="000000"/>
                          </a:solidFill>
                          <a:effectLst/>
                          <a:latin typeface="ヒラギノ角ゴ Pro W3"/>
                        </a:rPr>
                        <a:t>)</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r>
              <a:tr h="181039">
                <a:tc>
                  <a:txBody>
                    <a:bodyPr/>
                    <a:lstStyle/>
                    <a:p>
                      <a:pPr algn="l" fontAlgn="b"/>
                      <a:r>
                        <a:rPr lang="ja-JP" altLang="en-US" sz="800" b="0" i="0" u="none" strike="noStrike">
                          <a:solidFill>
                            <a:srgbClr val="000000"/>
                          </a:solidFill>
                          <a:effectLst/>
                          <a:latin typeface="ヒラギノ角ゴ Pro W3"/>
                        </a:rPr>
                        <a:t>髪 しっとり</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r>
              <a:tr h="181039">
                <a:tc>
                  <a:txBody>
                    <a:bodyPr/>
                    <a:lstStyle/>
                    <a:p>
                      <a:pPr algn="l" fontAlgn="b"/>
                      <a:r>
                        <a:rPr lang="ja-JP" altLang="en-US" sz="800" b="0" i="0" u="none" strike="noStrike">
                          <a:solidFill>
                            <a:srgbClr val="000000"/>
                          </a:solidFill>
                          <a:effectLst/>
                          <a:latin typeface="ヒラギノ角ゴ Pro W3"/>
                        </a:rPr>
                        <a:t>ストレートヘア</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r>
              <a:tr h="181039">
                <a:tc>
                  <a:txBody>
                    <a:bodyPr/>
                    <a:lstStyle/>
                    <a:p>
                      <a:pPr algn="l" fontAlgn="b"/>
                      <a:r>
                        <a:rPr lang="ja-JP" altLang="en-US" sz="800" b="0" i="0" u="none" strike="noStrike">
                          <a:solidFill>
                            <a:srgbClr val="000000"/>
                          </a:solidFill>
                          <a:effectLst/>
                          <a:latin typeface="ヒラギノ角ゴ Pro W3"/>
                        </a:rPr>
                        <a:t>さらさら</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r>
              <a:tr h="181039">
                <a:tc>
                  <a:txBody>
                    <a:bodyPr/>
                    <a:lstStyle/>
                    <a:p>
                      <a:pPr algn="l" fontAlgn="b"/>
                      <a:r>
                        <a:rPr lang="ja-JP" altLang="en-US" sz="800" b="0" i="0" u="none" strike="noStrike">
                          <a:solidFill>
                            <a:srgbClr val="000000"/>
                          </a:solidFill>
                          <a:effectLst/>
                          <a:latin typeface="ヒラギノ角ゴ Pro W3"/>
                        </a:rPr>
                        <a:t>ヘア</a:t>
                      </a:r>
                      <a:r>
                        <a:rPr lang="en-US" altLang="ja-JP" sz="800" b="0" i="0" u="none" strike="noStrike">
                          <a:solidFill>
                            <a:srgbClr val="000000"/>
                          </a:solidFill>
                          <a:effectLst/>
                          <a:latin typeface="ヒラギノ角ゴ Pro W3"/>
                        </a:rPr>
                        <a:t>(</a:t>
                      </a:r>
                      <a:r>
                        <a:rPr lang="ja-JP" altLang="en-US" sz="800" b="0" i="0" u="none" strike="noStrike">
                          <a:solidFill>
                            <a:srgbClr val="000000"/>
                          </a:solidFill>
                          <a:effectLst/>
                          <a:latin typeface="ヒラギノ角ゴ Pro W3"/>
                        </a:rPr>
                        <a:t>美容情報</a:t>
                      </a:r>
                      <a:r>
                        <a:rPr lang="en-US" altLang="ja-JP" sz="800" b="0" i="0" u="none" strike="noStrike">
                          <a:solidFill>
                            <a:srgbClr val="000000"/>
                          </a:solidFill>
                          <a:effectLst/>
                          <a:latin typeface="ヒラギノ角ゴ Pro W3"/>
                        </a:rPr>
                        <a:t>)</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r>
              <a:tr h="181039">
                <a:tc>
                  <a:txBody>
                    <a:bodyPr/>
                    <a:lstStyle/>
                    <a:p>
                      <a:pPr algn="l" fontAlgn="b"/>
                      <a:r>
                        <a:rPr lang="ja-JP" altLang="en-US" sz="800" b="0" i="0" u="none" strike="noStrike">
                          <a:solidFill>
                            <a:srgbClr val="000000"/>
                          </a:solidFill>
                          <a:effectLst/>
                          <a:latin typeface="ヒラギノ角ゴ Pro W3"/>
                        </a:rPr>
                        <a:t>地肌ケア</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r>
              <a:tr h="181039">
                <a:tc>
                  <a:txBody>
                    <a:bodyPr/>
                    <a:lstStyle/>
                    <a:p>
                      <a:pPr algn="l" fontAlgn="b"/>
                      <a:r>
                        <a:rPr lang="ja-JP" altLang="en-US" sz="800" b="0" i="0" u="none" strike="noStrike">
                          <a:solidFill>
                            <a:srgbClr val="000000"/>
                          </a:solidFill>
                          <a:effectLst/>
                          <a:latin typeface="ヒラギノ角ゴ Pro W3"/>
                        </a:rPr>
                        <a:t>ボリュームダウン</a:t>
                      </a:r>
                      <a:r>
                        <a:rPr lang="en-US" altLang="ja-JP" sz="800" b="0" i="0" u="none" strike="noStrike">
                          <a:solidFill>
                            <a:srgbClr val="000000"/>
                          </a:solidFill>
                          <a:effectLst/>
                          <a:latin typeface="ヒラギノ角ゴ Pro W3"/>
                        </a:rPr>
                        <a:t>(</a:t>
                      </a:r>
                      <a:r>
                        <a:rPr lang="ja-JP" altLang="en-US" sz="800" b="0" i="0" u="none" strike="noStrike">
                          <a:solidFill>
                            <a:srgbClr val="000000"/>
                          </a:solidFill>
                          <a:effectLst/>
                          <a:latin typeface="ヒラギノ角ゴ Pro W3"/>
                        </a:rPr>
                        <a:t>ヘア</a:t>
                      </a:r>
                      <a:r>
                        <a:rPr lang="en-US" altLang="ja-JP" sz="800" b="0" i="0" u="none" strike="noStrike">
                          <a:solidFill>
                            <a:srgbClr val="000000"/>
                          </a:solidFill>
                          <a:effectLst/>
                          <a:latin typeface="ヒラギノ角ゴ Pro W3"/>
                        </a:rPr>
                        <a:t>)</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r>
              <a:tr h="181039">
                <a:tc>
                  <a:txBody>
                    <a:bodyPr/>
                    <a:lstStyle/>
                    <a:p>
                      <a:pPr algn="l" fontAlgn="b"/>
                      <a:r>
                        <a:rPr lang="ja-JP" altLang="en-US" sz="800" b="0" i="0" u="none" strike="noStrike">
                          <a:solidFill>
                            <a:srgbClr val="000000"/>
                          </a:solidFill>
                          <a:effectLst/>
                          <a:latin typeface="ヒラギノ角ゴ Pro W3"/>
                        </a:rPr>
                        <a:t>ボディ</a:t>
                      </a:r>
                      <a:r>
                        <a:rPr lang="en-US" altLang="ja-JP" sz="800" b="0" i="0" u="none" strike="noStrike">
                          <a:solidFill>
                            <a:srgbClr val="000000"/>
                          </a:solidFill>
                          <a:effectLst/>
                          <a:latin typeface="ヒラギノ角ゴ Pro W3"/>
                        </a:rPr>
                        <a:t>(</a:t>
                      </a:r>
                      <a:r>
                        <a:rPr lang="ja-JP" altLang="en-US" sz="800" b="0" i="0" u="none" strike="noStrike">
                          <a:solidFill>
                            <a:srgbClr val="000000"/>
                          </a:solidFill>
                          <a:effectLst/>
                          <a:latin typeface="ヒラギノ角ゴ Pro W3"/>
                        </a:rPr>
                        <a:t>美容情報</a:t>
                      </a:r>
                      <a:r>
                        <a:rPr lang="en-US" altLang="ja-JP" sz="800" b="0" i="0" u="none" strike="noStrike">
                          <a:solidFill>
                            <a:srgbClr val="000000"/>
                          </a:solidFill>
                          <a:effectLst/>
                          <a:latin typeface="ヒラギノ角ゴ Pro W3"/>
                        </a:rPr>
                        <a:t>)</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r>
              <a:tr h="181039">
                <a:tc>
                  <a:txBody>
                    <a:bodyPr/>
                    <a:lstStyle/>
                    <a:p>
                      <a:pPr algn="l" fontAlgn="b"/>
                      <a:r>
                        <a:rPr lang="ja-JP" altLang="en-US" sz="800" b="0" i="0" u="none" strike="noStrike">
                          <a:solidFill>
                            <a:srgbClr val="000000"/>
                          </a:solidFill>
                          <a:effectLst/>
                          <a:latin typeface="ヒラギノ角ゴ Pro W3"/>
                        </a:rPr>
                        <a:t>ウェーブヘア</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r>
              <a:tr h="181039">
                <a:tc>
                  <a:txBody>
                    <a:bodyPr/>
                    <a:lstStyle/>
                    <a:p>
                      <a:pPr algn="l" fontAlgn="b"/>
                      <a:r>
                        <a:rPr lang="ja-JP" altLang="en-US" sz="800" b="0" i="0" u="none" strike="noStrike">
                          <a:solidFill>
                            <a:srgbClr val="000000"/>
                          </a:solidFill>
                          <a:effectLst/>
                          <a:latin typeface="ヒラギノ角ゴ Pro W3"/>
                        </a:rPr>
                        <a:t>ツヤ</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2</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D82"/>
                    </a:solidFill>
                  </a:tcPr>
                </a:tc>
              </a:tr>
              <a:tr h="181039">
                <a:tc>
                  <a:txBody>
                    <a:bodyPr/>
                    <a:lstStyle/>
                    <a:p>
                      <a:pPr algn="l" fontAlgn="b"/>
                      <a:r>
                        <a:rPr lang="ja-JP" altLang="en-US" sz="800" b="0" i="0" u="none" strike="noStrike">
                          <a:solidFill>
                            <a:srgbClr val="000000"/>
                          </a:solidFill>
                          <a:effectLst/>
                          <a:latin typeface="ヒラギノ角ゴ Pro W3"/>
                        </a:rPr>
                        <a:t>においが穏やか</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2</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D82"/>
                    </a:solidFill>
                  </a:tcPr>
                </a:tc>
              </a:tr>
              <a:tr h="181039">
                <a:tc>
                  <a:txBody>
                    <a:bodyPr/>
                    <a:lstStyle/>
                    <a:p>
                      <a:pPr algn="l" fontAlgn="b"/>
                      <a:r>
                        <a:rPr lang="ja-JP" altLang="en-US" sz="800" b="0" i="0" u="none" strike="noStrike">
                          <a:solidFill>
                            <a:srgbClr val="000000"/>
                          </a:solidFill>
                          <a:effectLst/>
                          <a:latin typeface="ヒラギノ角ゴ Pro W3"/>
                        </a:rPr>
                        <a:t>毛穴</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4</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181039">
                <a:tc>
                  <a:txBody>
                    <a:bodyPr/>
                    <a:lstStyle/>
                    <a:p>
                      <a:pPr algn="l" fontAlgn="b"/>
                      <a:r>
                        <a:rPr lang="ja-JP" altLang="en-US" sz="800" b="0" i="0" u="none" strike="noStrike">
                          <a:solidFill>
                            <a:srgbClr val="000000"/>
                          </a:solidFill>
                          <a:effectLst/>
                          <a:latin typeface="ヒラギノ角ゴ Pro W3"/>
                        </a:rPr>
                        <a:t>角質ケア</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4</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181039">
                <a:tc>
                  <a:txBody>
                    <a:bodyPr/>
                    <a:lstStyle/>
                    <a:p>
                      <a:pPr algn="l" fontAlgn="b"/>
                      <a:r>
                        <a:rPr lang="ja-JP" altLang="en-US" sz="800" b="0" i="0" u="none" strike="noStrike">
                          <a:solidFill>
                            <a:srgbClr val="000000"/>
                          </a:solidFill>
                          <a:effectLst/>
                          <a:latin typeface="ヒラギノ角ゴ Pro W3"/>
                        </a:rPr>
                        <a:t>美白</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4</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181039">
                <a:tc>
                  <a:txBody>
                    <a:bodyPr/>
                    <a:lstStyle/>
                    <a:p>
                      <a:pPr algn="l" fontAlgn="b"/>
                      <a:r>
                        <a:rPr lang="ja-JP" altLang="en-US" sz="800" b="0" i="0" u="none" strike="noStrike">
                          <a:solidFill>
                            <a:srgbClr val="000000"/>
                          </a:solidFill>
                          <a:effectLst/>
                          <a:latin typeface="ヒラギノ角ゴ Pro W3"/>
                        </a:rPr>
                        <a:t>顔のテカリ</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4</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181039">
                <a:tc>
                  <a:txBody>
                    <a:bodyPr/>
                    <a:lstStyle/>
                    <a:p>
                      <a:pPr algn="l" fontAlgn="b"/>
                      <a:r>
                        <a:rPr lang="ja-JP" altLang="en-US" sz="800" b="0" i="0" u="none" strike="noStrike">
                          <a:solidFill>
                            <a:srgbClr val="000000"/>
                          </a:solidFill>
                          <a:effectLst/>
                          <a:latin typeface="ヒラギノ角ゴ Pro W3"/>
                        </a:rPr>
                        <a:t>引き締め</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4</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181039">
                <a:tc>
                  <a:txBody>
                    <a:bodyPr/>
                    <a:lstStyle/>
                    <a:p>
                      <a:pPr algn="l" fontAlgn="b"/>
                      <a:r>
                        <a:rPr lang="ja-JP" altLang="en-US" sz="800" b="0" i="0" u="none" strike="noStrike">
                          <a:solidFill>
                            <a:srgbClr val="000000"/>
                          </a:solidFill>
                          <a:effectLst/>
                          <a:latin typeface="ヒラギノ角ゴ Pro W3"/>
                        </a:rPr>
                        <a:t>自然派化粧品・オーガニックコスメ</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4</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181039">
                <a:tc>
                  <a:txBody>
                    <a:bodyPr/>
                    <a:lstStyle/>
                    <a:p>
                      <a:pPr algn="l" fontAlgn="b"/>
                      <a:r>
                        <a:rPr lang="ja-JP" altLang="en-US" sz="800" b="0" i="0" u="none" strike="noStrike">
                          <a:solidFill>
                            <a:srgbClr val="000000"/>
                          </a:solidFill>
                          <a:effectLst/>
                          <a:latin typeface="ヒラギノ角ゴ Pro W3"/>
                        </a:rPr>
                        <a:t>ニキビ</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dirty="0">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a:solidFill>
                            <a:srgbClr val="000000"/>
                          </a:solidFill>
                          <a:effectLst/>
                          <a:latin typeface="ヒラギノ角ゴ Pro W3"/>
                        </a:rPr>
                        <a:t>0</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altLang="ja-JP" sz="800" b="0" i="0" u="none" strike="noStrike">
                          <a:solidFill>
                            <a:srgbClr val="000000"/>
                          </a:solidFill>
                          <a:effectLst/>
                          <a:latin typeface="ヒラギノ角ゴ Pro W3"/>
                        </a:rPr>
                        <a:t>1</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ja-JP" sz="800" b="0" i="0" u="none" strike="noStrike" dirty="0">
                          <a:solidFill>
                            <a:srgbClr val="000000"/>
                          </a:solidFill>
                          <a:effectLst/>
                          <a:latin typeface="ヒラギノ角ゴ Pro W3"/>
                        </a:rPr>
                        <a:t>4</a:t>
                      </a:r>
                    </a:p>
                  </a:txBody>
                  <a:tcPr marL="10058" marR="10058" marT="100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bl>
          </a:graphicData>
        </a:graphic>
      </p:graphicFrame>
      <p:sp>
        <p:nvSpPr>
          <p:cNvPr id="20" name="正方形/長方形 19"/>
          <p:cNvSpPr/>
          <p:nvPr/>
        </p:nvSpPr>
        <p:spPr>
          <a:xfrm>
            <a:off x="3185116" y="1906568"/>
            <a:ext cx="300981" cy="4525975"/>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n>
                <a:solidFill>
                  <a:srgbClr val="000000"/>
                </a:solidFill>
              </a:ln>
              <a:latin typeface="+mn-ea"/>
            </a:endParaRPr>
          </a:p>
        </p:txBody>
      </p:sp>
      <p:sp>
        <p:nvSpPr>
          <p:cNvPr id="21" name="テキスト ボックス 20"/>
          <p:cNvSpPr txBox="1"/>
          <p:nvPr/>
        </p:nvSpPr>
        <p:spPr>
          <a:xfrm>
            <a:off x="5541821" y="2020455"/>
            <a:ext cx="3417275" cy="1815882"/>
          </a:xfrm>
          <a:prstGeom prst="rect">
            <a:avLst/>
          </a:prstGeom>
          <a:noFill/>
        </p:spPr>
        <p:txBody>
          <a:bodyPr wrap="square" rtlCol="0">
            <a:spAutoFit/>
          </a:bodyPr>
          <a:lstStyle/>
          <a:p>
            <a:r>
              <a:rPr kumimoji="1" lang="ja-JP" altLang="en-US" sz="1600" dirty="0" smtClean="0">
                <a:latin typeface="+mn-ea"/>
              </a:rPr>
              <a:t>クラスタ</a:t>
            </a:r>
            <a:r>
              <a:rPr kumimoji="1" lang="en-US" altLang="ja-JP" sz="1600" dirty="0" smtClean="0">
                <a:latin typeface="+mn-ea"/>
              </a:rPr>
              <a:t>3</a:t>
            </a:r>
            <a:r>
              <a:rPr kumimoji="1" lang="ja-JP" altLang="en-US" sz="1600" dirty="0" smtClean="0">
                <a:latin typeface="+mn-ea"/>
              </a:rPr>
              <a:t>について</a:t>
            </a:r>
            <a:endParaRPr kumimoji="1" lang="en-US" altLang="ja-JP" sz="1600" dirty="0" smtClean="0">
              <a:latin typeface="+mn-ea"/>
            </a:endParaRPr>
          </a:p>
          <a:p>
            <a:r>
              <a:rPr kumimoji="1" lang="ja-JP" altLang="en-US" sz="1600" dirty="0" smtClean="0">
                <a:latin typeface="+mn-ea"/>
              </a:rPr>
              <a:t>・</a:t>
            </a:r>
            <a:r>
              <a:rPr lang="ja-JP" altLang="en-US" sz="1600" dirty="0" smtClean="0">
                <a:latin typeface="+mn-ea"/>
              </a:rPr>
              <a:t>効果が特徴的</a:t>
            </a:r>
            <a:endParaRPr lang="en-US" altLang="ja-JP" sz="1600" dirty="0" smtClean="0">
              <a:latin typeface="+mn-ea"/>
            </a:endParaRPr>
          </a:p>
          <a:p>
            <a:r>
              <a:rPr kumimoji="1" lang="ja-JP" altLang="en-US" sz="1600" dirty="0" smtClean="0">
                <a:latin typeface="+mn-ea"/>
              </a:rPr>
              <a:t>・レビュー数が多い</a:t>
            </a:r>
            <a:r>
              <a:rPr kumimoji="1" lang="en-US" altLang="ja-JP" sz="1600" dirty="0" smtClean="0">
                <a:latin typeface="+mn-ea"/>
              </a:rPr>
              <a:t>(</a:t>
            </a:r>
            <a:r>
              <a:rPr kumimoji="1" lang="ja-JP" altLang="en-US" sz="1600" dirty="0" smtClean="0">
                <a:latin typeface="+mn-ea"/>
              </a:rPr>
              <a:t>購入数が多い</a:t>
            </a:r>
            <a:r>
              <a:rPr kumimoji="1" lang="en-US" altLang="ja-JP" sz="1600" dirty="0" smtClean="0">
                <a:latin typeface="+mn-ea"/>
              </a:rPr>
              <a:t>)</a:t>
            </a:r>
          </a:p>
          <a:p>
            <a:r>
              <a:rPr lang="ja-JP" altLang="en-US" sz="1600" dirty="0" smtClean="0">
                <a:latin typeface="+mn-ea"/>
              </a:rPr>
              <a:t>・商品数が少ない</a:t>
            </a:r>
            <a:r>
              <a:rPr lang="en-US" altLang="ja-JP" sz="1600" dirty="0" smtClean="0">
                <a:latin typeface="+mn-ea"/>
              </a:rPr>
              <a:t>(</a:t>
            </a:r>
            <a:r>
              <a:rPr lang="ja-JP" altLang="en-US" sz="1600" dirty="0" smtClean="0">
                <a:latin typeface="+mn-ea"/>
              </a:rPr>
              <a:t>競合が少ない</a:t>
            </a:r>
            <a:r>
              <a:rPr lang="en-US" altLang="ja-JP" sz="1600" dirty="0" smtClean="0">
                <a:latin typeface="+mn-ea"/>
              </a:rPr>
              <a:t>)</a:t>
            </a:r>
          </a:p>
          <a:p>
            <a:endParaRPr lang="en-US" altLang="ja-JP" sz="1600" dirty="0">
              <a:latin typeface="+mn-ea"/>
            </a:endParaRPr>
          </a:p>
          <a:p>
            <a:r>
              <a:rPr kumimoji="1" lang="en-US" altLang="ja-JP" sz="1600" dirty="0" smtClean="0">
                <a:latin typeface="+mn-ea"/>
              </a:rPr>
              <a:t>→</a:t>
            </a:r>
            <a:r>
              <a:rPr kumimoji="1" lang="ja-JP" altLang="en-US" sz="1600" dirty="0" smtClean="0">
                <a:latin typeface="+mn-ea"/>
              </a:rPr>
              <a:t> クラスタ</a:t>
            </a:r>
            <a:r>
              <a:rPr kumimoji="1" lang="en-US" altLang="ja-JP" sz="1600" dirty="0" smtClean="0">
                <a:latin typeface="+mn-ea"/>
              </a:rPr>
              <a:t>3</a:t>
            </a:r>
            <a:r>
              <a:rPr kumimoji="1" lang="ja-JP" altLang="en-US" sz="1600" dirty="0" smtClean="0">
                <a:latin typeface="+mn-ea"/>
              </a:rPr>
              <a:t>のような要素を持った商品の開発</a:t>
            </a:r>
            <a:r>
              <a:rPr lang="ja-JP" altLang="en-US" sz="1600" dirty="0" smtClean="0">
                <a:latin typeface="+mn-ea"/>
              </a:rPr>
              <a:t>が考えられる。</a:t>
            </a:r>
            <a:endParaRPr kumimoji="1" lang="ja-JP" altLang="en-US" sz="1600" dirty="0">
              <a:latin typeface="+mn-ea"/>
            </a:endParaRPr>
          </a:p>
        </p:txBody>
      </p:sp>
    </p:spTree>
    <p:extLst>
      <p:ext uri="{BB962C8B-B14F-4D97-AF65-F5344CB8AC3E}">
        <p14:creationId xmlns:p14="http://schemas.microsoft.com/office/powerpoint/2010/main" val="396731066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n-ea"/>
                <a:ea typeface="+mn-ea"/>
              </a:rPr>
              <a:t>考察</a:t>
            </a:r>
            <a:endParaRPr kumimoji="1" lang="ja-JP" altLang="en-US" dirty="0">
              <a:latin typeface="+mn-ea"/>
              <a:ea typeface="+mn-ea"/>
            </a:endParaRPr>
          </a:p>
        </p:txBody>
      </p:sp>
      <p:sp>
        <p:nvSpPr>
          <p:cNvPr id="4" name="スライド番号プレースホルダー 3"/>
          <p:cNvSpPr>
            <a:spLocks noGrp="1"/>
          </p:cNvSpPr>
          <p:nvPr>
            <p:ph type="sldNum" sz="quarter" idx="12"/>
          </p:nvPr>
        </p:nvSpPr>
        <p:spPr/>
        <p:txBody>
          <a:bodyPr/>
          <a:lstStyle/>
          <a:p>
            <a:fld id="{935E1C52-1817-394E-B8A0-22E3525E8E51}" type="slidenum">
              <a:rPr kumimoji="1" lang="ja-JP" altLang="en-US" smtClean="0">
                <a:latin typeface="+mn-ea"/>
                <a:ea typeface="+mn-ea"/>
              </a:rPr>
              <a:t>7</a:t>
            </a:fld>
            <a:endParaRPr kumimoji="1" lang="ja-JP" altLang="en-US">
              <a:latin typeface="+mn-ea"/>
              <a:ea typeface="+mn-ea"/>
            </a:endParaRPr>
          </a:p>
        </p:txBody>
      </p:sp>
      <p:sp>
        <p:nvSpPr>
          <p:cNvPr id="5" name="テキスト ボックス 4"/>
          <p:cNvSpPr txBox="1"/>
          <p:nvPr/>
        </p:nvSpPr>
        <p:spPr>
          <a:xfrm>
            <a:off x="447847" y="2320634"/>
            <a:ext cx="8319768" cy="2585323"/>
          </a:xfrm>
          <a:prstGeom prst="rect">
            <a:avLst/>
          </a:prstGeom>
          <a:noFill/>
        </p:spPr>
        <p:txBody>
          <a:bodyPr wrap="square" rtlCol="0">
            <a:spAutoFit/>
          </a:bodyPr>
          <a:lstStyle/>
          <a:p>
            <a:r>
              <a:rPr kumimoji="1" lang="ja-JP" altLang="en-US" dirty="0" smtClean="0">
                <a:latin typeface="+mn-ea"/>
              </a:rPr>
              <a:t>結果</a:t>
            </a:r>
            <a:r>
              <a:rPr kumimoji="1" lang="en-US" altLang="ja-JP" dirty="0" smtClean="0">
                <a:latin typeface="+mn-ea"/>
              </a:rPr>
              <a:t>①</a:t>
            </a:r>
            <a:r>
              <a:rPr lang="ja-JP" altLang="en-US" dirty="0" smtClean="0">
                <a:latin typeface="+mn-ea"/>
              </a:rPr>
              <a:t>からは顔の皮膚のケアに対する効果を示す製品が売れていることがわかり、効果に対する消費者の判断する価値としても高めであることが予想される。</a:t>
            </a:r>
            <a:endParaRPr lang="en-US" altLang="ja-JP" dirty="0">
              <a:latin typeface="+mn-ea"/>
            </a:endParaRPr>
          </a:p>
          <a:p>
            <a:pPr algn="r"/>
            <a:r>
              <a:rPr lang="en-US" altLang="ja-JP" dirty="0" smtClean="0">
                <a:latin typeface="+mn-ea"/>
              </a:rPr>
              <a:t> (</a:t>
            </a:r>
            <a:r>
              <a:rPr lang="ja-JP" altLang="en-US" dirty="0" smtClean="0">
                <a:latin typeface="+mn-ea"/>
              </a:rPr>
              <a:t>課題</a:t>
            </a:r>
            <a:r>
              <a:rPr lang="en-US" altLang="ja-JP" dirty="0" smtClean="0">
                <a:latin typeface="+mn-ea"/>
              </a:rPr>
              <a:t>1)</a:t>
            </a:r>
          </a:p>
          <a:p>
            <a:endParaRPr kumimoji="1" lang="en-US" altLang="ja-JP" dirty="0" smtClean="0">
              <a:latin typeface="+mn-ea"/>
            </a:endParaRPr>
          </a:p>
          <a:p>
            <a:r>
              <a:rPr kumimoji="1" lang="ja-JP" altLang="en-US" dirty="0" smtClean="0">
                <a:latin typeface="+mn-ea"/>
              </a:rPr>
              <a:t>結果</a:t>
            </a:r>
            <a:r>
              <a:rPr kumimoji="1" lang="en-US" altLang="ja-JP" dirty="0" smtClean="0">
                <a:latin typeface="+mn-ea"/>
              </a:rPr>
              <a:t>②</a:t>
            </a:r>
            <a:r>
              <a:rPr kumimoji="1" lang="ja-JP" altLang="en-US" dirty="0" smtClean="0">
                <a:latin typeface="+mn-ea"/>
              </a:rPr>
              <a:t>からは美容情報を配信するようなコンテンツが、既存製品に付加する新要素として適切であると考えられる。</a:t>
            </a:r>
            <a:endParaRPr kumimoji="1" lang="en-US" altLang="ja-JP" dirty="0" smtClean="0">
              <a:latin typeface="+mn-ea"/>
            </a:endParaRPr>
          </a:p>
          <a:p>
            <a:r>
              <a:rPr lang="en-US" altLang="ja-JP" dirty="0" smtClean="0">
                <a:latin typeface="+mn-ea"/>
              </a:rPr>
              <a:t>→</a:t>
            </a:r>
            <a:r>
              <a:rPr lang="ja-JP" altLang="en-US" dirty="0">
                <a:latin typeface="+mn-ea"/>
              </a:rPr>
              <a:t> </a:t>
            </a:r>
            <a:r>
              <a:rPr lang="ja-JP" altLang="en-US" dirty="0" smtClean="0">
                <a:latin typeface="+mn-ea"/>
              </a:rPr>
              <a:t>製品のセールスポイント拡散の際、製品の効果に関連するケア情報などを配信する。</a:t>
            </a:r>
            <a:endParaRPr lang="en-US" altLang="ja-JP" dirty="0" smtClean="0">
              <a:latin typeface="+mn-ea"/>
            </a:endParaRPr>
          </a:p>
          <a:p>
            <a:pPr algn="r"/>
            <a:r>
              <a:rPr kumimoji="1" lang="en-US" altLang="ja-JP" dirty="0" smtClean="0">
                <a:latin typeface="+mn-ea"/>
              </a:rPr>
              <a:t>(</a:t>
            </a:r>
            <a:r>
              <a:rPr kumimoji="1" lang="ja-JP" altLang="en-US" dirty="0" smtClean="0">
                <a:latin typeface="+mn-ea"/>
              </a:rPr>
              <a:t>課題</a:t>
            </a:r>
            <a:r>
              <a:rPr kumimoji="1" lang="en-US" altLang="ja-JP" dirty="0" smtClean="0">
                <a:latin typeface="+mn-ea"/>
              </a:rPr>
              <a:t>2)</a:t>
            </a:r>
            <a:endParaRPr kumimoji="1" lang="ja-JP" altLang="en-US" dirty="0">
              <a:latin typeface="+mn-ea"/>
            </a:endParaRPr>
          </a:p>
        </p:txBody>
      </p:sp>
    </p:spTree>
    <p:extLst>
      <p:ext uri="{BB962C8B-B14F-4D97-AF65-F5344CB8AC3E}">
        <p14:creationId xmlns:p14="http://schemas.microsoft.com/office/powerpoint/2010/main" val="1532159582"/>
      </p:ext>
    </p:extLst>
  </p:cSld>
  <p:clrMapOvr>
    <a:masterClrMapping/>
  </p:clrMapOvr>
</p:sld>
</file>

<file path=ppt/theme/theme1.xml><?xml version="1.0" encoding="utf-8"?>
<a:theme xmlns:a="http://schemas.openxmlformats.org/drawingml/2006/main" name="既定の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トワイライト">
      <a:maj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既定のテーマ.thmx</Template>
  <TotalTime>201</TotalTime>
  <Words>855</Words>
  <Application>Microsoft Macintosh PowerPoint</Application>
  <PresentationFormat>画面に合わせる (4:3)</PresentationFormat>
  <Paragraphs>409</Paragraphs>
  <Slides>7</Slides>
  <Notes>1</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既定のテーマ</vt:lpstr>
      <vt:lpstr>GCI – ケーススタディ</vt:lpstr>
      <vt:lpstr>課題</vt:lpstr>
      <vt:lpstr>目的</vt:lpstr>
      <vt:lpstr>手法</vt:lpstr>
      <vt:lpstr>結果①: 各効果の売上</vt:lpstr>
      <vt:lpstr>結果②: クラスタリング</vt:lpstr>
      <vt:lpstr>考察</vt:lpstr>
    </vt:vector>
  </TitlesOfParts>
  <Company>東京大学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GCI – ケーススタディ</dc:title>
  <dc:creator>和田 健太郎</dc:creator>
  <cp:lastModifiedBy>和田 健太郎</cp:lastModifiedBy>
  <cp:revision>187</cp:revision>
  <dcterms:created xsi:type="dcterms:W3CDTF">2014-07-24T15:07:49Z</dcterms:created>
  <dcterms:modified xsi:type="dcterms:W3CDTF">2014-07-24T18:29:26Z</dcterms:modified>
</cp:coreProperties>
</file>