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92" r:id="rId7"/>
  </p:sldMasterIdLst>
  <p:notesMasterIdLst>
    <p:notesMasterId r:id="rId46"/>
  </p:notesMasterIdLst>
  <p:handoutMasterIdLst>
    <p:handoutMasterId r:id="rId47"/>
  </p:handoutMasterIdLst>
  <p:sldIdLst>
    <p:sldId id="585" r:id="rId8"/>
    <p:sldId id="586" r:id="rId9"/>
    <p:sldId id="587" r:id="rId10"/>
    <p:sldId id="588" r:id="rId11"/>
    <p:sldId id="590" r:id="rId12"/>
    <p:sldId id="589" r:id="rId13"/>
    <p:sldId id="592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  <p:sldId id="610" r:id="rId28"/>
    <p:sldId id="611" r:id="rId29"/>
    <p:sldId id="595" r:id="rId30"/>
    <p:sldId id="596" r:id="rId31"/>
    <p:sldId id="612" r:id="rId32"/>
    <p:sldId id="613" r:id="rId33"/>
    <p:sldId id="615" r:id="rId34"/>
    <p:sldId id="616" r:id="rId35"/>
    <p:sldId id="614" r:id="rId36"/>
    <p:sldId id="619" r:id="rId37"/>
    <p:sldId id="620" r:id="rId38"/>
    <p:sldId id="621" r:id="rId39"/>
    <p:sldId id="622" r:id="rId40"/>
    <p:sldId id="623" r:id="rId41"/>
    <p:sldId id="624" r:id="rId42"/>
    <p:sldId id="625" r:id="rId43"/>
    <p:sldId id="581" r:id="rId44"/>
    <p:sldId id="58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731">
          <p15:clr>
            <a:srgbClr val="A4A3A4"/>
          </p15:clr>
        </p15:guide>
        <p15:guide id="5" orient="horz" pos="2216">
          <p15:clr>
            <a:srgbClr val="A4A3A4"/>
          </p15:clr>
        </p15:guide>
        <p15:guide id="6" pos="370">
          <p15:clr>
            <a:srgbClr val="A4A3A4"/>
          </p15:clr>
        </p15:guide>
        <p15:guide id="7" pos="7310">
          <p15:clr>
            <a:srgbClr val="A4A3A4"/>
          </p15:clr>
        </p15:guide>
        <p15:guide id="8" pos="550">
          <p15:clr>
            <a:srgbClr val="A4A3A4"/>
          </p15:clr>
        </p15:guide>
        <p15:guide id="9" orient="horz" pos="3720">
          <p15:clr>
            <a:srgbClr val="A4A3A4"/>
          </p15:clr>
        </p15:guide>
        <p15:guide id="10" orient="horz" pos="2085">
          <p15:clr>
            <a:srgbClr val="A4A3A4"/>
          </p15:clr>
        </p15:guide>
        <p15:guide id="11" orient="horz" pos="2280">
          <p15:clr>
            <a:srgbClr val="A4A3A4"/>
          </p15:clr>
        </p15:guide>
        <p15:guide id="12" orient="horz" pos="3816">
          <p15:clr>
            <a:srgbClr val="A4A3A4"/>
          </p15:clr>
        </p15:guide>
        <p15:guide id="13" pos="24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tone" initials="MS" lastIdx="1" clrIdx="0">
    <p:extLst>
      <p:ext uri="{19B8F6BF-5375-455C-9EA6-DF929625EA0E}">
        <p15:presenceInfo xmlns:p15="http://schemas.microsoft.com/office/powerpoint/2012/main" userId="S-1-5-21-124525095-708259637-1543119021-935102" providerId="AD"/>
      </p:ext>
    </p:extLst>
  </p:cmAuthor>
  <p:cmAuthor id="2" name="Mary Feil-Jacobs" initials="MFJ" lastIdx="56" clrIdx="1"/>
  <p:cmAuthor id="3" name="Christophe Fiessinger" initials="CF" lastIdx="3" clrIdx="2">
    <p:extLst>
      <p:ext uri="{19B8F6BF-5375-455C-9EA6-DF929625EA0E}">
        <p15:presenceInfo xmlns:p15="http://schemas.microsoft.com/office/powerpoint/2012/main" userId="S-1-5-21-2127521184-1604012920-1887927527-3682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6E1"/>
    <a:srgbClr val="F6FFE1"/>
    <a:srgbClr val="0072C6"/>
    <a:srgbClr val="0071BC"/>
    <a:srgbClr val="D9D9D9"/>
    <a:srgbClr val="969696"/>
    <a:srgbClr val="33CCFF"/>
    <a:srgbClr val="59A3DA"/>
    <a:srgbClr val="FBFBFB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4464" autoAdjust="0"/>
  </p:normalViewPr>
  <p:slideViewPr>
    <p:cSldViewPr snapToGrid="0" snapToObjects="1">
      <p:cViewPr varScale="1">
        <p:scale>
          <a:sx n="63" d="100"/>
          <a:sy n="63" d="100"/>
        </p:scale>
        <p:origin x="954" y="72"/>
      </p:cViewPr>
      <p:guideLst>
        <p:guide orient="horz" pos="2160"/>
        <p:guide pos="3840"/>
        <p:guide orient="horz" pos="3048"/>
        <p:guide orient="horz" pos="731"/>
        <p:guide orient="horz" pos="2216"/>
        <p:guide pos="370"/>
        <p:guide pos="7310"/>
        <p:guide pos="550"/>
        <p:guide orient="horz" pos="3720"/>
        <p:guide orient="horz" pos="2085"/>
        <p:guide orient="horz" pos="2280"/>
        <p:guide orient="horz" pos="3816"/>
        <p:guide pos="24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AED2-0EDC-41D4-9E17-C6F0028F92E6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0618-4BE6-41D8-BDC9-B2BB6BC9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CE36-25C5-4CA5-A178-0B2B6B82BC53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5716-D24E-4FC4-B470-2C33324D5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95996-F446-43CA-BB10-71AE2A864C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3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57270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240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Aclarar que por mas que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diga </a:t>
            </a:r>
            <a:r>
              <a:rPr lang="es-419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 toma como una lista, es decir tamaño dinámico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209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Podemos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tener colecciones </a:t>
            </a:r>
            <a:r>
              <a:rPr lang="es-419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Homogeneas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(mismo tipo de objetos) y </a:t>
            </a:r>
            <a:r>
              <a:rPr lang="es-419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Heterogeneas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(distinto tipo de objetos)</a:t>
            </a:r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Los comentado es el tipo que </a:t>
            </a:r>
            <a:r>
              <a:rPr lang="es-419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infiere sobre esa lista a partir de los elementos que contiene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038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primera es la que comúnmente vamos a utilizar </a:t>
            </a:r>
            <a:endParaRPr lang="es-419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La tercera opción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suele utilizar cuando tenemos que hacer un </a:t>
            </a:r>
            <a:r>
              <a:rPr lang="es-419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419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assert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objeto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235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Operar: Unión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Intersección (Operaciones de conjuntos)</a:t>
            </a:r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Transformar: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Lista de productos =&gt; Lista de precios</a:t>
            </a:r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Reducirla: Transformar una lista en un solo elemento</a:t>
            </a:r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336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813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</a:t>
            </a:r>
            <a:r>
              <a:rPr lang="es-419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419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nos provee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una serie de métodos y propiedades que podemos utilizar para operar con las colecciones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219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0416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79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422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3093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419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lang="es-419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y la sumatoria son ejemplos de reducción</a:t>
            </a:r>
            <a:endParaRPr lang="es-419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Todos los métodos que vimos anteriormente se pueden hacer con </a:t>
            </a:r>
            <a:r>
              <a:rPr lang="es-419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s-419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o reduce()</a:t>
            </a:r>
          </a:p>
        </p:txBody>
      </p:sp>
    </p:spTree>
    <p:extLst>
      <p:ext uri="{BB962C8B-B14F-4D97-AF65-F5344CB8AC3E}">
        <p14:creationId xmlns:p14="http://schemas.microsoft.com/office/powerpoint/2010/main" val="2429871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5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419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620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8463" y="693738"/>
            <a:ext cx="6038850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4497388"/>
            <a:ext cx="4649788" cy="4200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8" tIns="44949" rIns="89898" bIns="44949"/>
          <a:lstStyle/>
          <a:p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532124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15622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71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18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32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06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3738"/>
            <a:ext cx="6069012" cy="3414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50" tIns="44425" rIns="90450" bIns="444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401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39674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5716-D24E-4FC4-B470-2C33324D5C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67" y="6473599"/>
            <a:ext cx="1098290" cy="3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9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title + Conten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1"/>
            <a:endParaRPr lang="es-ES" dirty="0" smtClean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32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1424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2088905"/>
            <a:ext cx="11151917" cy="997196"/>
          </a:xfrm>
        </p:spPr>
        <p:txBody>
          <a:bodyPr lIns="91440" anchor="b" anchorCtr="0"/>
          <a:lstStyle>
            <a:lvl1pPr>
              <a:defRPr sz="72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tx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61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07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680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3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97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6866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926" y="628359"/>
            <a:ext cx="8488424" cy="57243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43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396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57428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gi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56" r:id="rId2"/>
    <p:sldLayoutId id="2147483652" r:id="rId3"/>
    <p:sldLayoutId id="2147483651" r:id="rId4"/>
    <p:sldLayoutId id="2147483703" r:id="rId5"/>
    <p:sldLayoutId id="2147483704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768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12" y="6500394"/>
            <a:ext cx="1079500" cy="3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9" r:id="rId2"/>
    <p:sldLayoutId id="2147483698" r:id="rId3"/>
    <p:sldLayoutId id="2147483700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808406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89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05971" indent="-305971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3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557205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557205" algn="l"/>
        </a:tabLst>
        <a:defRPr sz="247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808439" indent="-25123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310906" indent="-197899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808439" algn="l"/>
        </a:tabLst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514420" indent="-203514" algn="l" defTabSz="80840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768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223118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6pPr>
      <a:lvl7pPr marL="2627320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7pPr>
      <a:lvl8pPr marL="3031524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8pPr>
      <a:lvl9pPr marL="3435727" indent="-202101" algn="l" defTabSz="808406" rtl="0" eaLnBrk="1" latinLnBrk="0" hangingPunct="1">
        <a:spcBef>
          <a:spcPct val="20000"/>
        </a:spcBef>
        <a:buFont typeface="Arial" pitchFamily="34" charset="0"/>
        <a:buChar char="•"/>
        <a:defRPr sz="1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404204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2pPr>
      <a:lvl3pPr marL="80840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1260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4pPr>
      <a:lvl5pPr marL="1616813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5pPr>
      <a:lvl6pPr marL="202101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6pPr>
      <a:lvl7pPr marL="2425219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7pPr>
      <a:lvl8pPr marL="2829422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8pPr>
      <a:lvl9pPr marL="3233626" algn="l" defTabSz="808406" rtl="0" eaLnBrk="1" latinLnBrk="0" hangingPunct="1">
        <a:defRPr sz="1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array_sort.asp" TargetMode="External"/><Relationship Id="rId3" Type="http://schemas.openxmlformats.org/officeDocument/2006/relationships/hyperlink" Target="https://www.typescriptlang.org/docs/handbook/basic-types.html" TargetMode="External"/><Relationship Id="rId7" Type="http://schemas.openxmlformats.org/officeDocument/2006/relationships/hyperlink" Target="https://www.w3schools.com/jsref/jsref_obj_array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js/js_arrays.asp" TargetMode="External"/><Relationship Id="rId5" Type="http://schemas.openxmlformats.org/officeDocument/2006/relationships/hyperlink" Target="https://developer.mozilla.org/en-US/docs/Web/JavaScript/Reference/Global_Objects/Array/Reduce" TargetMode="External"/><Relationship Id="rId4" Type="http://schemas.openxmlformats.org/officeDocument/2006/relationships/hyperlink" Target="https://www.tutorialspoint.com/typescript/typescript_arrays.htm" TargetMode="External"/><Relationship Id="rId9" Type="http://schemas.openxmlformats.org/officeDocument/2006/relationships/hyperlink" Target="https://www.w3schools.com/js/js_array_iteration.asp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Programa de Entrenamiento Intensivo</a:t>
            </a:r>
            <a:br>
              <a:rPr lang="es-AR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9362783" y="1788156"/>
            <a:ext cx="2528451" cy="4431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/>
            <a:r>
              <a:rPr sz="3200" dirty="0" err="1" smtClean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Marzo</a:t>
            </a:r>
            <a:r>
              <a:rPr sz="3200" dirty="0" smtClean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 de 2019</a:t>
            </a:r>
            <a:endParaRPr sz="3200" dirty="0">
              <a:solidFill>
                <a:srgbClr val="FFFFFF">
                  <a:alpha val="9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294468" y="5968403"/>
            <a:ext cx="10261600" cy="5539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4000" b="1" dirty="0" smtClean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Día 03 – Introducción a la POO con </a:t>
            </a:r>
            <a:r>
              <a:rPr lang="es-AR" sz="4000" b="1" dirty="0" err="1" smtClean="0">
                <a:solidFill>
                  <a:srgbClr val="FFFFFF">
                    <a:alpha val="9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TypeScript</a:t>
            </a:r>
            <a:endParaRPr lang="es-AR" sz="4000" b="1" dirty="0">
              <a:solidFill>
                <a:srgbClr val="FFFFFF">
                  <a:alpha val="9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94468" y="1621956"/>
            <a:ext cx="11596766" cy="609398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lvl="0">
              <a:defRPr/>
            </a:pPr>
            <a:r>
              <a:rPr lang="es-AR" sz="4400" i="1" dirty="0" smtClean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 Semibold" panose="020B0702040204020203" pitchFamily="34" charset="0"/>
              </a:rPr>
              <a:t>Desarrollador Web Full </a:t>
            </a:r>
            <a:r>
              <a:rPr lang="es-AR" sz="4400" i="1" dirty="0" err="1" smtClean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 Semibold" panose="020B0702040204020203" pitchFamily="34" charset="0"/>
              </a:rPr>
              <a:t>Stack</a:t>
            </a:r>
            <a:endParaRPr lang="es-AR" sz="4400" i="1" dirty="0">
              <a:gradFill>
                <a:gsLst>
                  <a:gs pos="100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/>
              <a:cs typeface="Segoe UI Semibold" panose="020B0702040204020203" pitchFamily="34" charset="0"/>
            </a:endParaRPr>
          </a:p>
        </p:txBody>
      </p:sp>
      <p:pic>
        <p:nvPicPr>
          <p:cNvPr id="4" name="Picture 3" descr="Angular (application platform)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" y="2547334"/>
            <a:ext cx="2726371" cy="2726371"/>
          </a:xfrm>
          <a:prstGeom prst="rect">
            <a:avLst/>
          </a:prstGeom>
        </p:spPr>
      </p:pic>
      <p:pic>
        <p:nvPicPr>
          <p:cNvPr id="7" name="Picture 6" descr="Getting Started With Nodejs and Express Framework | jr0cke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18" y="3126759"/>
            <a:ext cx="3153025" cy="1763205"/>
          </a:xfrm>
          <a:prstGeom prst="rect">
            <a:avLst/>
          </a:prstGeom>
        </p:spPr>
      </p:pic>
      <p:pic>
        <p:nvPicPr>
          <p:cNvPr id="8" name="Picture 7" descr="EditorConfi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651" y="2547334"/>
            <a:ext cx="1832834" cy="1832834"/>
          </a:xfrm>
          <a:prstGeom prst="rect">
            <a:avLst/>
          </a:prstGeom>
        </p:spPr>
      </p:pic>
      <p:pic>
        <p:nvPicPr>
          <p:cNvPr id="2" name="Picture 1" descr="SimoZ WeB: &quot;dtsrun&quot; non è riconosciuto come comando ...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34" y="2899751"/>
            <a:ext cx="1450007" cy="1189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88"/>
          <a:stretch/>
        </p:blipFill>
        <p:spPr>
          <a:xfrm>
            <a:off x="9830383" y="4635650"/>
            <a:ext cx="1881337" cy="1310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39" y="4408221"/>
            <a:ext cx="2541247" cy="19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un Objeto?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3847656"/>
          </a:xfrm>
        </p:spPr>
        <p:txBody>
          <a:bodyPr/>
          <a:lstStyle/>
          <a:p>
            <a:pPr marL="457200" indent="-457200"/>
            <a:r>
              <a:rPr lang="es-CR" sz="3200" dirty="0"/>
              <a:t>Entidades Físicas </a:t>
            </a:r>
          </a:p>
          <a:p>
            <a:pPr marL="708434" lvl="1" indent="-457200"/>
            <a:r>
              <a:rPr lang="es-CR" sz="2846" dirty="0" smtClean="0"/>
              <a:t>Perro, Vehículo, Casa, Producto</a:t>
            </a:r>
            <a:br>
              <a:rPr lang="es-CR" sz="2846" dirty="0" smtClean="0"/>
            </a:br>
            <a:endParaRPr lang="es-CR" sz="2846" dirty="0" smtClean="0"/>
          </a:p>
          <a:p>
            <a:pPr marL="457200" indent="-457200"/>
            <a:r>
              <a:rPr lang="es-CR" sz="3200" dirty="0"/>
              <a:t>Entidades Conceptuales </a:t>
            </a:r>
          </a:p>
          <a:p>
            <a:pPr lvl="1"/>
            <a:r>
              <a:rPr lang="es-CR" sz="2846" dirty="0"/>
              <a:t>Proceso Químico, </a:t>
            </a:r>
            <a:r>
              <a:rPr lang="es-AR" sz="2846" dirty="0" smtClean="0"/>
              <a:t>Transacción </a:t>
            </a:r>
            <a:r>
              <a:rPr lang="es-AR" sz="2846" dirty="0"/>
              <a:t>Bancaria, </a:t>
            </a:r>
            <a:r>
              <a:rPr lang="es-AR" sz="2846" dirty="0" smtClean="0"/>
              <a:t>Deuda</a:t>
            </a:r>
          </a:p>
          <a:p>
            <a:pPr marL="305971" lvl="1" indent="0">
              <a:buNone/>
            </a:pPr>
            <a:endParaRPr lang="es-CR" sz="2846" dirty="0"/>
          </a:p>
          <a:p>
            <a:pPr marL="457200" indent="-457200"/>
            <a:r>
              <a:rPr lang="es-CR" sz="3200" dirty="0"/>
              <a:t>Entidades de Software </a:t>
            </a:r>
          </a:p>
          <a:p>
            <a:pPr lvl="1"/>
            <a:r>
              <a:rPr lang="es-CR" sz="2846" dirty="0" err="1" smtClean="0"/>
              <a:t>List</a:t>
            </a:r>
            <a:r>
              <a:rPr lang="es-CR" sz="2846" dirty="0" smtClean="0"/>
              <a:t>, </a:t>
            </a:r>
            <a:r>
              <a:rPr lang="es-AR" sz="2846" dirty="0" err="1" smtClean="0"/>
              <a:t>Exception</a:t>
            </a:r>
            <a:endParaRPr lang="es-CR" sz="2846" dirty="0"/>
          </a:p>
        </p:txBody>
      </p:sp>
    </p:spTree>
    <p:extLst>
      <p:ext uri="{BB962C8B-B14F-4D97-AF65-F5344CB8AC3E}">
        <p14:creationId xmlns:p14="http://schemas.microsoft.com/office/powerpoint/2010/main" val="139035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un Objeto?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99" y="1447801"/>
            <a:ext cx="11151918" cy="1959076"/>
          </a:xfrm>
        </p:spPr>
        <p:txBody>
          <a:bodyPr/>
          <a:lstStyle/>
          <a:p>
            <a:pPr lvl="1"/>
            <a:endParaRPr lang="es-AR" sz="3554" dirty="0" smtClean="0"/>
          </a:p>
          <a:p>
            <a:pPr lvl="1"/>
            <a:r>
              <a:rPr lang="es-AR" sz="3554" dirty="0" smtClean="0"/>
              <a:t>¿</a:t>
            </a:r>
            <a:r>
              <a:rPr lang="es-AR" sz="3554" dirty="0"/>
              <a:t>Dónde pongo el límite para definir un sistema con objetos?</a:t>
            </a:r>
          </a:p>
          <a:p>
            <a:pPr marL="305971" lvl="1" indent="0">
              <a:buNone/>
            </a:pPr>
            <a:endParaRPr lang="es-AR" dirty="0"/>
          </a:p>
          <a:p>
            <a:pPr marL="305971" lvl="1" indent="0">
              <a:buNone/>
            </a:pPr>
            <a:r>
              <a:rPr lang="es-AR" dirty="0"/>
              <a:t>	</a:t>
            </a:r>
            <a:endParaRPr lang="es-CR" sz="2846" dirty="0"/>
          </a:p>
        </p:txBody>
      </p:sp>
      <p:sp>
        <p:nvSpPr>
          <p:cNvPr id="7" name="Rectangle 6"/>
          <p:cNvSpPr/>
          <p:nvPr/>
        </p:nvSpPr>
        <p:spPr>
          <a:xfrm>
            <a:off x="664474" y="3548286"/>
            <a:ext cx="10927368" cy="968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5971" lvl="1" indent="0">
              <a:buNone/>
            </a:pPr>
            <a:r>
              <a:rPr lang="es-AR" sz="2846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“Un sistema es un conjunto de objetos que se envían mensajes para alcanzar un determinado objetivo”</a:t>
            </a:r>
            <a:endParaRPr lang="es-CR" sz="2846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6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90260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Fundamentales 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3081741"/>
          </a:xfrm>
        </p:spPr>
        <p:txBody>
          <a:bodyPr/>
          <a:lstStyle/>
          <a:p>
            <a:r>
              <a:rPr lang="es-AR" sz="3600" dirty="0"/>
              <a:t>Los objetos tienen 3 características fundamentales:</a:t>
            </a:r>
          </a:p>
          <a:p>
            <a:endParaRPr lang="es-AR" dirty="0"/>
          </a:p>
          <a:p>
            <a:pPr lvl="1"/>
            <a:r>
              <a:rPr lang="es-AR" sz="3200" dirty="0" smtClean="0"/>
              <a:t>Comportamiento</a:t>
            </a:r>
          </a:p>
          <a:p>
            <a:pPr lvl="1"/>
            <a:r>
              <a:rPr lang="es-AR" sz="3200" dirty="0" smtClean="0"/>
              <a:t>Estado Interno</a:t>
            </a:r>
            <a:endParaRPr lang="es-AR" sz="3200" dirty="0"/>
          </a:p>
          <a:p>
            <a:pPr lvl="1"/>
            <a:r>
              <a:rPr lang="es-AR" sz="3200" dirty="0" smtClean="0"/>
              <a:t>Identidad</a:t>
            </a:r>
            <a:endParaRPr lang="es-AR" sz="32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6362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Comportamiento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4972323"/>
          </a:xfrm>
        </p:spPr>
        <p:txBody>
          <a:bodyPr/>
          <a:lstStyle/>
          <a:p>
            <a:pPr marL="342900" indent="-342900"/>
            <a:r>
              <a:rPr lang="es-ES" sz="3600" b="1" i="1" dirty="0"/>
              <a:t>Lo que el objeto puede </a:t>
            </a:r>
            <a:r>
              <a:rPr lang="es-ES" sz="3600" b="1" i="1" dirty="0" smtClean="0"/>
              <a:t>hacer</a:t>
            </a:r>
            <a:endParaRPr lang="es-ES" sz="3600" b="1" i="1" dirty="0"/>
          </a:p>
          <a:p>
            <a:pPr marL="342900" indent="-342900"/>
            <a:r>
              <a:rPr lang="es-ES" sz="3600" dirty="0" smtClean="0"/>
              <a:t>Determina </a:t>
            </a:r>
            <a:r>
              <a:rPr lang="es-ES" sz="3600" dirty="0"/>
              <a:t>cómo éste actúa y reacciona frente a las peticiones de otros objetos</a:t>
            </a:r>
          </a:p>
          <a:p>
            <a:pPr marL="342900" indent="-342900"/>
            <a:r>
              <a:rPr lang="es-ES" sz="3600" dirty="0"/>
              <a:t>Es modelado por un conjunto de mensajes a los que el objeto puede </a:t>
            </a:r>
            <a:r>
              <a:rPr lang="es-ES" sz="3600" dirty="0" smtClean="0"/>
              <a:t>responder</a:t>
            </a:r>
          </a:p>
          <a:p>
            <a:pPr marL="342900" indent="-342900"/>
            <a:endParaRPr lang="es-ES" sz="3600" dirty="0"/>
          </a:p>
          <a:p>
            <a:pPr marL="594134" lvl="1" indent="-342900"/>
            <a:r>
              <a:rPr lang="es-ES" sz="3246" dirty="0" smtClean="0"/>
              <a:t>Ejemplo: ¿Cuál es el comportamiento de un gato? </a:t>
            </a:r>
          </a:p>
          <a:p>
            <a:pPr marL="251234" lvl="1" indent="0">
              <a:buNone/>
            </a:pPr>
            <a:r>
              <a:rPr lang="es-ES" sz="3246" dirty="0"/>
              <a:t>	</a:t>
            </a:r>
            <a:r>
              <a:rPr lang="es-ES" sz="3246" dirty="0" smtClean="0"/>
              <a:t>Maúlla, Come, Duerme </a:t>
            </a:r>
          </a:p>
          <a:p>
            <a:pPr marL="251234" lvl="1" indent="0">
              <a:buNone/>
            </a:pPr>
            <a:r>
              <a:rPr lang="es-ES" sz="3246" dirty="0"/>
              <a:t>	</a:t>
            </a:r>
            <a:r>
              <a:rPr lang="es-ES" sz="3246" dirty="0" smtClean="0"/>
              <a:t>Mensajes: Maullar, Comer, Dormir</a:t>
            </a:r>
            <a:endParaRPr lang="es-ES" sz="3246" dirty="0"/>
          </a:p>
        </p:txBody>
      </p:sp>
    </p:spTree>
    <p:extLst>
      <p:ext uri="{BB962C8B-B14F-4D97-AF65-F5344CB8AC3E}">
        <p14:creationId xmlns:p14="http://schemas.microsoft.com/office/powerpoint/2010/main" val="29106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270824"/>
            <a:ext cx="11151918" cy="1969770"/>
          </a:xfrm>
        </p:spPr>
        <p:txBody>
          <a:bodyPr/>
          <a:lstStyle/>
          <a:p>
            <a:pPr marL="601663" lvl="2" indent="-342900"/>
            <a:r>
              <a:rPr lang="en-US" sz="3200" dirty="0" err="1" smtClean="0"/>
              <a:t>Es</a:t>
            </a:r>
            <a:r>
              <a:rPr lang="en-US" sz="3200" dirty="0" smtClean="0"/>
              <a:t> </a:t>
            </a:r>
            <a:r>
              <a:rPr lang="en-US" sz="3200" b="1" i="1" dirty="0" err="1" smtClean="0"/>
              <a:t>cómo</a:t>
            </a:r>
            <a:r>
              <a:rPr lang="en-US" sz="3200" dirty="0" smtClean="0"/>
              <a:t> se </a:t>
            </a:r>
            <a:r>
              <a:rPr lang="en-US" sz="3200" dirty="0" err="1" smtClean="0"/>
              <a:t>resuelve</a:t>
            </a:r>
            <a:r>
              <a:rPr lang="en-US" sz="3200" dirty="0" smtClean="0"/>
              <a:t> un </a:t>
            </a:r>
            <a:r>
              <a:rPr lang="en-US" sz="3200" dirty="0" err="1" smtClean="0"/>
              <a:t>mensaje</a:t>
            </a:r>
            <a:endParaRPr lang="en-US" sz="3200" dirty="0" smtClean="0"/>
          </a:p>
          <a:p>
            <a:pPr marL="601663" lvl="2" indent="-342900"/>
            <a:r>
              <a:rPr lang="en-US" sz="3200" dirty="0" err="1" smtClean="0"/>
              <a:t>Código</a:t>
            </a:r>
            <a:r>
              <a:rPr lang="en-US" sz="3200" dirty="0" smtClean="0"/>
              <a:t> </a:t>
            </a:r>
            <a:r>
              <a:rPr lang="en-US" sz="3200" dirty="0"/>
              <a:t>que el </a:t>
            </a:r>
            <a:r>
              <a:rPr lang="en-US" sz="3200" dirty="0" err="1"/>
              <a:t>desarrollador</a:t>
            </a:r>
            <a:r>
              <a:rPr lang="en-US" sz="3200" dirty="0"/>
              <a:t> </a:t>
            </a:r>
            <a:r>
              <a:rPr lang="en-US" sz="3200" dirty="0" smtClean="0"/>
              <a:t>define</a:t>
            </a:r>
            <a:endParaRPr lang="en-US" sz="3200" b="1" dirty="0" smtClean="0"/>
          </a:p>
          <a:p>
            <a:pPr marL="601663" lvl="2" indent="-342900"/>
            <a:r>
              <a:rPr lang="en-US" sz="3200" dirty="0" err="1" smtClean="0"/>
              <a:t>Conjunto</a:t>
            </a:r>
            <a:r>
              <a:rPr lang="en-US" sz="3200" dirty="0" smtClean="0"/>
              <a:t> </a:t>
            </a:r>
            <a:r>
              <a:rPr lang="en-US" sz="3200" dirty="0"/>
              <a:t>de </a:t>
            </a:r>
            <a:r>
              <a:rPr lang="en-US" sz="3200" dirty="0" err="1"/>
              <a:t>colaboraciones</a:t>
            </a:r>
            <a:r>
              <a:rPr lang="en-US" sz="3200" dirty="0"/>
              <a:t> que </a:t>
            </a:r>
            <a:r>
              <a:rPr lang="en-US" sz="3200" dirty="0" err="1"/>
              <a:t>realiza</a:t>
            </a:r>
            <a:r>
              <a:rPr lang="en-US" sz="3200" dirty="0"/>
              <a:t> el </a:t>
            </a:r>
            <a:r>
              <a:rPr lang="en-US" sz="3200" dirty="0" err="1"/>
              <a:t>objeto</a:t>
            </a:r>
            <a:r>
              <a:rPr lang="en-US" sz="3200" dirty="0"/>
              <a:t> para responder un </a:t>
            </a:r>
            <a:r>
              <a:rPr lang="en-US" sz="3200" dirty="0" err="1" smtClean="0"/>
              <a:t>mensaje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18840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2856167"/>
          </a:xfrm>
        </p:spPr>
        <p:txBody>
          <a:bodyPr/>
          <a:lstStyle/>
          <a:p>
            <a:pPr marL="601663" lvl="2" indent="-342900"/>
            <a:r>
              <a:rPr lang="es-AR" sz="3200" dirty="0"/>
              <a:t>Mensaje es lo que el objeto emisor le envía como orden al </a:t>
            </a:r>
            <a:r>
              <a:rPr lang="es-AR" sz="3200" dirty="0" smtClean="0"/>
              <a:t>receptor</a:t>
            </a:r>
          </a:p>
          <a:p>
            <a:pPr marL="601663" lvl="2" indent="-342900"/>
            <a:r>
              <a:rPr lang="es-AR" sz="3200" dirty="0" smtClean="0"/>
              <a:t>El </a:t>
            </a:r>
            <a:r>
              <a:rPr lang="es-AR" sz="3200" dirty="0"/>
              <a:t>emisor no se entera de cómo se resuelve el mensaje, sólo lo pide </a:t>
            </a:r>
            <a:r>
              <a:rPr lang="es-AR" sz="3200" dirty="0" smtClean="0"/>
              <a:t>(¿qué?)</a:t>
            </a:r>
          </a:p>
          <a:p>
            <a:pPr marL="601663" lvl="2" indent="-342900"/>
            <a:r>
              <a:rPr lang="es-AR" sz="3200" dirty="0" smtClean="0"/>
              <a:t>El </a:t>
            </a:r>
            <a:r>
              <a:rPr lang="es-AR" sz="3200" dirty="0"/>
              <a:t>receptor recibe el mensaje y se ejecuta un </a:t>
            </a:r>
            <a:r>
              <a:rPr lang="es-AR" sz="3200" dirty="0" smtClean="0"/>
              <a:t>método (¿cómo?)</a:t>
            </a:r>
            <a:endParaRPr lang="es-AR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</p:spPr>
        <p:txBody>
          <a:bodyPr/>
          <a:lstStyle/>
          <a:p>
            <a:r>
              <a:rPr lang="es-AR" dirty="0" smtClean="0"/>
              <a:t>Mensajes y Métodos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88530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Identidad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3532185"/>
          </a:xfrm>
        </p:spPr>
        <p:txBody>
          <a:bodyPr/>
          <a:lstStyle/>
          <a:p>
            <a:pPr marL="342900" indent="-342900"/>
            <a:r>
              <a:rPr lang="es-ES" sz="3200" b="1" i="1" dirty="0"/>
              <a:t>Lo que el objeto es</a:t>
            </a:r>
          </a:p>
          <a:p>
            <a:pPr marL="342900" indent="-342900"/>
            <a:r>
              <a:rPr lang="es-ES" sz="3200" dirty="0"/>
              <a:t>Todo objeto tiene una determinada identidad, que es única</a:t>
            </a:r>
          </a:p>
          <a:p>
            <a:pPr marL="342900" indent="-342900"/>
            <a:r>
              <a:rPr lang="es-ES" sz="3200" dirty="0"/>
              <a:t>Ningún objeto es idéntico a otro</a:t>
            </a:r>
          </a:p>
          <a:p>
            <a:pPr marL="342900" indent="-342900"/>
            <a:r>
              <a:rPr lang="es-ES" sz="3200" dirty="0"/>
              <a:t>Identidad </a:t>
            </a:r>
            <a:r>
              <a:rPr lang="es-ES" sz="3200" b="1" i="1" dirty="0"/>
              <a:t>no</a:t>
            </a:r>
            <a:r>
              <a:rPr lang="es-ES" sz="3200" dirty="0"/>
              <a:t> es igualdad</a:t>
            </a:r>
          </a:p>
          <a:p>
            <a:pPr marL="342900" indent="-342900"/>
            <a:r>
              <a:rPr lang="es-ES" sz="3200" dirty="0"/>
              <a:t>La igualdad depende del contexto. La identidad es única para cada </a:t>
            </a:r>
            <a:r>
              <a:rPr lang="es-ES" sz="3200" dirty="0" smtClean="0"/>
              <a:t>objeto</a:t>
            </a:r>
            <a:endParaRPr lang="es-ES" sz="32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9425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Referencia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99" y="1374058"/>
            <a:ext cx="11151918" cy="1969770"/>
          </a:xfrm>
        </p:spPr>
        <p:txBody>
          <a:bodyPr/>
          <a:lstStyle/>
          <a:p>
            <a:pPr marL="342900" indent="-342900"/>
            <a:r>
              <a:rPr lang="es-ES" sz="3200" dirty="0" smtClean="0"/>
              <a:t>Permite que los objetos se conozcan</a:t>
            </a:r>
          </a:p>
          <a:p>
            <a:pPr marL="342900" indent="-342900"/>
            <a:r>
              <a:rPr lang="es-ES" sz="3200" dirty="0" smtClean="0"/>
              <a:t>Es</a:t>
            </a:r>
            <a:r>
              <a:rPr lang="es-ES" sz="3200" i="1" dirty="0" smtClean="0"/>
              <a:t> una flecha </a:t>
            </a:r>
            <a:r>
              <a:rPr lang="es-ES" sz="3200" dirty="0" smtClean="0"/>
              <a:t>que “a</a:t>
            </a:r>
            <a:r>
              <a:rPr lang="es-AR" sz="3200" dirty="0" smtClean="0"/>
              <a:t>punta” a </a:t>
            </a:r>
            <a:r>
              <a:rPr lang="es-AR" sz="3200" dirty="0"/>
              <a:t>un </a:t>
            </a:r>
            <a:r>
              <a:rPr lang="es-AR" sz="3200" dirty="0" smtClean="0"/>
              <a:t>objeto</a:t>
            </a:r>
          </a:p>
          <a:p>
            <a:pPr marL="342900" indent="-342900"/>
            <a:r>
              <a:rPr lang="es-AR" sz="3200" dirty="0" smtClean="0"/>
              <a:t>Necesita </a:t>
            </a:r>
            <a:r>
              <a:rPr lang="es-AR" sz="3200" dirty="0"/>
              <a:t>un nombre, que es la forma que tiene el observador de dirigirse al objeto </a:t>
            </a:r>
            <a:r>
              <a:rPr lang="es-AR" sz="3200" dirty="0" smtClean="0"/>
              <a:t>observado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25" y="3452184"/>
            <a:ext cx="7331951" cy="29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Interno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41" y="1070049"/>
            <a:ext cx="11151918" cy="2990499"/>
          </a:xfrm>
        </p:spPr>
        <p:txBody>
          <a:bodyPr/>
          <a:lstStyle/>
          <a:p>
            <a:pPr marL="342900" indent="-342900"/>
            <a:r>
              <a:rPr lang="es-ES" sz="3200" b="1" i="1" dirty="0"/>
              <a:t>Lo que el objeto </a:t>
            </a:r>
            <a:r>
              <a:rPr lang="es-ES" sz="3200" b="1" i="1" dirty="0" smtClean="0"/>
              <a:t>conoce</a:t>
            </a:r>
            <a:endParaRPr lang="es-AR" sz="3200" dirty="0" smtClean="0"/>
          </a:p>
          <a:p>
            <a:pPr marL="342900" indent="-342900"/>
            <a:r>
              <a:rPr lang="es-AR" sz="3200" dirty="0" smtClean="0"/>
              <a:t>Conjunto </a:t>
            </a:r>
            <a:r>
              <a:rPr lang="es-AR" sz="3200" dirty="0"/>
              <a:t>de referencias que tiene un </a:t>
            </a:r>
            <a:r>
              <a:rPr lang="es-AR" sz="3200" dirty="0" smtClean="0"/>
              <a:t>objeto</a:t>
            </a:r>
          </a:p>
          <a:p>
            <a:pPr marL="342900" indent="-342900"/>
            <a:r>
              <a:rPr lang="es-AR" sz="3200" dirty="0"/>
              <a:t>Cada referencia define un </a:t>
            </a:r>
            <a:r>
              <a:rPr lang="es-AR" sz="3200" b="1" dirty="0" smtClean="0"/>
              <a:t>atributo</a:t>
            </a:r>
            <a:r>
              <a:rPr lang="es-AR" sz="3200" dirty="0"/>
              <a:t>, que tiene un nombre y un </a:t>
            </a:r>
            <a:r>
              <a:rPr lang="es-AR" sz="3200" dirty="0" smtClean="0"/>
              <a:t>valor</a:t>
            </a:r>
          </a:p>
          <a:p>
            <a:pPr marL="342900" indent="-342900"/>
            <a:r>
              <a:rPr lang="es-AR" sz="3200" dirty="0" smtClean="0"/>
              <a:t>Debería ser manipulado por métodos del propio objeto</a:t>
            </a:r>
            <a:endParaRPr lang="es-ES" sz="3200" dirty="0"/>
          </a:p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292" y="3620644"/>
            <a:ext cx="5761416" cy="29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26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124301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una clase?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2870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 el 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s-AR" sz="44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21465" cy="458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>
                <a:solidFill>
                  <a:srgbClr val="595959"/>
                </a:solidFill>
                <a:latin typeface="Quattrocento Sans"/>
                <a:sym typeface="Quattrocento Sans"/>
              </a:rPr>
              <a:t>Gonzalo Moares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1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1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Carrera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</a:t>
            </a:r>
            <a:endParaRPr sz="2800" b="0" i="1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Antigüedad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AR" sz="28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AR" sz="2400" i="1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Proyectos</a:t>
            </a:r>
            <a:endParaRPr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None/>
            </a:pPr>
            <a:r>
              <a:rPr lang="es-AR" sz="2400" b="0" i="1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endParaRPr dirty="0" smtClean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92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es una Clase?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984885"/>
          </a:xfrm>
        </p:spPr>
        <p:txBody>
          <a:bodyPr/>
          <a:lstStyle/>
          <a:p>
            <a:pPr marL="342900" indent="-342900"/>
            <a:r>
              <a:rPr lang="es-ES" sz="3200" dirty="0" smtClean="0"/>
              <a:t>Un molde</a:t>
            </a:r>
          </a:p>
          <a:p>
            <a:pPr marL="342900" indent="-342900"/>
            <a:r>
              <a:rPr lang="es-ES" sz="3200" dirty="0" smtClean="0"/>
              <a:t>Una forma de organizar el comportamiento de los objetos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3" y="2769625"/>
            <a:ext cx="6048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1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es una Clase?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323708" cy="3587585"/>
          </a:xfrm>
        </p:spPr>
        <p:txBody>
          <a:bodyPr/>
          <a:lstStyle/>
          <a:p>
            <a:pPr marL="342900" indent="-342900"/>
            <a:r>
              <a:rPr lang="es-ES" sz="3600" dirty="0" smtClean="0"/>
              <a:t>Una </a:t>
            </a:r>
            <a:r>
              <a:rPr lang="es-ES" sz="3600" dirty="0"/>
              <a:t>descripción de un grupo de objetos con: </a:t>
            </a:r>
          </a:p>
          <a:p>
            <a:pPr lvl="1"/>
            <a:r>
              <a:rPr lang="es-ES" sz="3200" dirty="0" smtClean="0"/>
              <a:t>Propiedades en común (atributos)</a:t>
            </a:r>
          </a:p>
          <a:p>
            <a:pPr lvl="1"/>
            <a:r>
              <a:rPr lang="es-ES" sz="3200" dirty="0" smtClean="0"/>
              <a:t>Comportamiento similar (operaciones)</a:t>
            </a:r>
          </a:p>
          <a:p>
            <a:pPr lvl="1"/>
            <a:r>
              <a:rPr lang="es-ES" sz="3200" dirty="0" smtClean="0"/>
              <a:t>La misma forma de relacionarse con otros objetos (relaciones)</a:t>
            </a:r>
          </a:p>
          <a:p>
            <a:pPr lvl="1"/>
            <a:r>
              <a:rPr lang="es-ES" sz="3200" dirty="0" smtClean="0"/>
              <a:t>Una semántica en común (significan lo mismo)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464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323708" cy="2479590"/>
          </a:xfrm>
        </p:spPr>
        <p:txBody>
          <a:bodyPr/>
          <a:lstStyle/>
          <a:p>
            <a:pPr marL="342900" indent="-342900"/>
            <a:r>
              <a:rPr lang="es-ES" sz="3200" dirty="0"/>
              <a:t>Un objeto es una instancia de una </a:t>
            </a:r>
            <a:r>
              <a:rPr lang="es-ES" sz="3200" dirty="0" smtClean="0"/>
              <a:t>clase</a:t>
            </a:r>
          </a:p>
          <a:p>
            <a:pPr marL="342900" indent="-342900"/>
            <a:endParaRPr lang="es-ES" sz="3200" dirty="0" smtClean="0"/>
          </a:p>
          <a:p>
            <a:pPr marL="342900" indent="-342900"/>
            <a:r>
              <a:rPr lang="es-ES" sz="3200" dirty="0" smtClean="0"/>
              <a:t>Sintaxis: </a:t>
            </a:r>
            <a:r>
              <a:rPr lang="es-ES" sz="3200" dirty="0" err="1" smtClean="0"/>
              <a:t>Objeto.Mensaje</a:t>
            </a:r>
            <a:r>
              <a:rPr lang="es-ES" sz="3200" dirty="0" smtClean="0"/>
              <a:t>(Parámetro);</a:t>
            </a:r>
          </a:p>
          <a:p>
            <a:pPr marL="594134" lvl="1" indent="-342900"/>
            <a:r>
              <a:rPr lang="es-ES" sz="2800" dirty="0" smtClean="0"/>
              <a:t>Ejemplo: </a:t>
            </a:r>
            <a:r>
              <a:rPr lang="es-ES" sz="2800" dirty="0" err="1" smtClean="0"/>
              <a:t>ave.Volar</a:t>
            </a:r>
            <a:r>
              <a:rPr lang="es-ES" sz="2800" dirty="0" smtClean="0"/>
              <a:t>(“Buenos Aires”);</a:t>
            </a:r>
            <a:endParaRPr lang="en-US" sz="2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800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&lt;TEMA II&gt;</a:t>
            </a:r>
            <a:br>
              <a:rPr lang="es-AR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5953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&lt;DESARROLLO TEMA II&gt;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44540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n-US" sz="2800" dirty="0" smtClean="0"/>
              <a:t>…….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91202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468" y="359056"/>
            <a:ext cx="11596766" cy="1606594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AR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Colecciones</a:t>
            </a:r>
            <a:br>
              <a:rPr lang="es-AR" sz="5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AR" sz="5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0208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/>
              <a:t>¿Qué es una colección?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445400" cy="481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AR" sz="2800" b="1" dirty="0"/>
              <a:t>Es un conjunto de objetos que tienen algo en común</a:t>
            </a:r>
          </a:p>
          <a:p>
            <a:endParaRPr lang="es-AR" sz="2800" dirty="0"/>
          </a:p>
          <a:p>
            <a:pPr marL="548866" indent="-342900"/>
            <a:r>
              <a:rPr lang="es-AR" sz="2400" b="1" dirty="0" err="1"/>
              <a:t>Typescript</a:t>
            </a:r>
            <a:endParaRPr lang="es-AR" sz="2400" b="1" dirty="0"/>
          </a:p>
          <a:p>
            <a:pPr marL="457200" lvl="1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	</a:t>
            </a:r>
            <a:r>
              <a:rPr lang="es-AR" sz="2400" dirty="0" err="1" smtClean="0"/>
              <a:t>let</a:t>
            </a:r>
            <a:r>
              <a:rPr lang="es-AR" sz="2400" dirty="0" smtClean="0"/>
              <a:t> </a:t>
            </a:r>
            <a:r>
              <a:rPr lang="es-AR" sz="2400" dirty="0" err="1"/>
              <a:t>list</a:t>
            </a:r>
            <a:r>
              <a:rPr lang="es-AR" sz="2400" dirty="0"/>
              <a:t>: </a:t>
            </a:r>
            <a:r>
              <a:rPr lang="es-AR" sz="2400" dirty="0" err="1"/>
              <a:t>number</a:t>
            </a:r>
            <a:r>
              <a:rPr lang="es-AR" sz="2400" dirty="0"/>
              <a:t>[] = [1, 2, 3];</a:t>
            </a:r>
          </a:p>
          <a:p>
            <a:pPr marL="457200" lvl="1" indent="0">
              <a:buNone/>
            </a:pPr>
            <a:r>
              <a:rPr lang="en" sz="2400" dirty="0"/>
              <a:t>	</a:t>
            </a:r>
            <a:r>
              <a:rPr lang="en" sz="2400" dirty="0" smtClean="0"/>
              <a:t>	let </a:t>
            </a:r>
            <a:r>
              <a:rPr lang="en" sz="2400" dirty="0"/>
              <a:t>list: Array&lt;Cliente&gt; = [</a:t>
            </a:r>
            <a:r>
              <a:rPr lang="en" sz="2400" dirty="0" smtClean="0"/>
              <a:t>clienteA, clienteB]; </a:t>
            </a:r>
            <a:endParaRPr lang="en" sz="2400" dirty="0"/>
          </a:p>
          <a:p>
            <a:pPr marL="457200" lvl="1" indent="0">
              <a:buNone/>
            </a:pPr>
            <a:endParaRPr lang="en" sz="2400" dirty="0"/>
          </a:p>
          <a:p>
            <a:pPr marL="548866" indent="-342900"/>
            <a:r>
              <a:rPr lang="en" sz="2400" b="1" dirty="0"/>
              <a:t>C#</a:t>
            </a:r>
          </a:p>
          <a:p>
            <a:pPr marL="457200" lvl="1" indent="0">
              <a:buNone/>
            </a:pPr>
            <a:r>
              <a:rPr lang="en" sz="2400" dirty="0"/>
              <a:t>	</a:t>
            </a:r>
            <a:r>
              <a:rPr lang="en" sz="2400" dirty="0" smtClean="0"/>
              <a:t>	var </a:t>
            </a:r>
            <a:r>
              <a:rPr lang="en" sz="2400" dirty="0"/>
              <a:t>coleccion = new List&lt;Producto&gt;();</a:t>
            </a:r>
          </a:p>
          <a:p>
            <a:pPr marL="457200" lvl="1" indent="0">
              <a:buNone/>
            </a:pPr>
            <a:endParaRPr lang="en" sz="2400" dirty="0"/>
          </a:p>
          <a:p>
            <a:pPr marL="548866" indent="-342900"/>
            <a:r>
              <a:rPr lang="en" sz="2400" b="1" dirty="0"/>
              <a:t>Java</a:t>
            </a:r>
            <a:r>
              <a:rPr lang="en" sz="2400" dirty="0"/>
              <a:t/>
            </a:r>
            <a:br>
              <a:rPr lang="en" sz="2400" dirty="0"/>
            </a:br>
            <a:r>
              <a:rPr lang="en" sz="2400" dirty="0" smtClean="0"/>
              <a:t>	</a:t>
            </a:r>
            <a:r>
              <a:rPr lang="es-AR" sz="2400" dirty="0" err="1" smtClean="0"/>
              <a:t>List</a:t>
            </a:r>
            <a:r>
              <a:rPr lang="es-AR" sz="2400" dirty="0" smtClean="0"/>
              <a:t>&lt;</a:t>
            </a:r>
            <a:r>
              <a:rPr lang="es-AR" sz="2400" dirty="0" err="1" smtClean="0"/>
              <a:t>String</a:t>
            </a:r>
            <a:r>
              <a:rPr lang="es-AR" sz="2400" dirty="0"/>
              <a:t>&gt; </a:t>
            </a:r>
            <a:r>
              <a:rPr lang="es-AR" sz="2400" dirty="0" err="1"/>
              <a:t>ejemploLista</a:t>
            </a:r>
            <a:r>
              <a:rPr lang="es-AR" sz="2400" dirty="0"/>
              <a:t> = new </a:t>
            </a:r>
            <a:r>
              <a:rPr lang="es-AR" sz="2400" dirty="0" err="1"/>
              <a:t>ArrayList</a:t>
            </a:r>
            <a:r>
              <a:rPr lang="es-AR" sz="2400" dirty="0"/>
              <a:t>&lt;</a:t>
            </a:r>
            <a:r>
              <a:rPr lang="es-AR" sz="2400" dirty="0" err="1"/>
              <a:t>String</a:t>
            </a:r>
            <a:r>
              <a:rPr lang="es-AR" sz="2400" dirty="0"/>
              <a:t>&gt;();</a:t>
            </a:r>
            <a:endParaRPr lang="en" sz="2400"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740781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/>
              <a:t>Tipos de colecciones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569720"/>
            <a:ext cx="11210778" cy="489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419" sz="2400" b="1" dirty="0" smtClean="0">
                <a:cs typeface="Consolas" panose="020B0609020204030204" pitchFamily="49" charset="0"/>
              </a:rPr>
              <a:t>Homogéneas</a:t>
            </a:r>
            <a:endParaRPr lang="es-AR" sz="2400" b="1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AR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unaLista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= [1, 2, 3]; 		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	//</a:t>
            </a:r>
            <a:r>
              <a:rPr lang="es-A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unaLista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A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unaLista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[“a”, “b”, “c”]; 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lang="es-A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unaLista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A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s-A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unaLista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[cliente1, cliente2];	//</a:t>
            </a:r>
            <a:r>
              <a:rPr lang="es-A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unaLista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Cliente[]</a:t>
            </a:r>
            <a:endParaRPr lang="es-A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419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419" sz="2400" b="1" dirty="0" smtClean="0">
                <a:cs typeface="Consolas" panose="020B0609020204030204" pitchFamily="49" charset="0"/>
              </a:rPr>
              <a:t>Heterogéneas</a:t>
            </a:r>
          </a:p>
          <a:p>
            <a:pPr marL="0" indent="0">
              <a:buNone/>
            </a:pPr>
            <a:endParaRPr lang="es-AR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unaLista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= []; 			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//</a:t>
            </a:r>
            <a:r>
              <a:rPr lang="es-A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unaLista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A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A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unaLista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['A', 'B', 1, 2];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A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es-A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unaLista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s-A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s-A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s-AR" sz="2400" dirty="0">
                <a:latin typeface="Consolas" panose="020B0609020204030204" pitchFamily="49" charset="0"/>
                <a:cs typeface="Consolas" panose="020B0609020204030204" pitchFamily="49" charset="0"/>
              </a:rPr>
              <a:t>)[] 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9665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/>
              <a:t>Declarar colecciones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2255519"/>
            <a:ext cx="10445400" cy="337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AR" sz="2800" dirty="0" err="1">
                <a:latin typeface="Consolas" panose="020B0609020204030204" pitchFamily="49" charset="0"/>
              </a:rPr>
              <a:t>l</a:t>
            </a:r>
            <a:r>
              <a:rPr lang="es-AR" sz="2800" dirty="0" err="1" smtClean="0">
                <a:latin typeface="Consolas" panose="020B0609020204030204" pitchFamily="49" charset="0"/>
              </a:rPr>
              <a:t>et</a:t>
            </a:r>
            <a:r>
              <a:rPr lang="es-AR" sz="2800" dirty="0" smtClean="0">
                <a:latin typeface="Consolas" panose="020B0609020204030204" pitchFamily="49" charset="0"/>
              </a:rPr>
              <a:t> </a:t>
            </a:r>
            <a:r>
              <a:rPr lang="es-AR" sz="2800" dirty="0" err="1" smtClean="0">
                <a:latin typeface="Consolas" panose="020B0609020204030204" pitchFamily="49" charset="0"/>
              </a:rPr>
              <a:t>messages</a:t>
            </a:r>
            <a:r>
              <a:rPr lang="es-AR" sz="2800" dirty="0">
                <a:latin typeface="Consolas" panose="020B0609020204030204" pitchFamily="49" charset="0"/>
              </a:rPr>
              <a:t>: </a:t>
            </a:r>
            <a:r>
              <a:rPr lang="es-AR" sz="2800" dirty="0" err="1">
                <a:latin typeface="Consolas" panose="020B0609020204030204" pitchFamily="49" charset="0"/>
              </a:rPr>
              <a:t>Message</a:t>
            </a:r>
            <a:r>
              <a:rPr lang="es-AR" sz="2800" dirty="0">
                <a:latin typeface="Consolas" panose="020B0609020204030204" pitchFamily="49" charset="0"/>
              </a:rPr>
              <a:t>[] = </a:t>
            </a:r>
            <a:r>
              <a:rPr lang="es-AR" sz="2800" dirty="0" smtClean="0">
                <a:latin typeface="Consolas" panose="020B0609020204030204" pitchFamily="49" charset="0"/>
              </a:rPr>
              <a:t>[];</a:t>
            </a:r>
          </a:p>
          <a:p>
            <a:endParaRPr lang="es-AR" sz="2800" dirty="0">
              <a:latin typeface="Consolas" panose="020B0609020204030204" pitchFamily="49" charset="0"/>
            </a:endParaRPr>
          </a:p>
          <a:p>
            <a:r>
              <a:rPr lang="es-AR" sz="2800" dirty="0">
                <a:latin typeface="Consolas" panose="020B0609020204030204" pitchFamily="49" charset="0"/>
              </a:rPr>
              <a:t>l</a:t>
            </a:r>
            <a:r>
              <a:rPr lang="en" sz="2800" dirty="0" smtClean="0">
                <a:latin typeface="Consolas" panose="020B0609020204030204" pitchFamily="49" charset="0"/>
              </a:rPr>
              <a:t>et messages</a:t>
            </a:r>
            <a:r>
              <a:rPr lang="en" sz="2800" dirty="0">
                <a:latin typeface="Consolas" panose="020B0609020204030204" pitchFamily="49" charset="0"/>
              </a:rPr>
              <a:t>: Array&lt;Message&gt; = new Array</a:t>
            </a:r>
            <a:r>
              <a:rPr lang="en" sz="2800" dirty="0" smtClean="0">
                <a:latin typeface="Consolas" panose="020B0609020204030204" pitchFamily="49" charset="0"/>
              </a:rPr>
              <a:t>();</a:t>
            </a:r>
          </a:p>
          <a:p>
            <a:endParaRPr lang="en" sz="2800" dirty="0">
              <a:latin typeface="Consolas" panose="020B0609020204030204" pitchFamily="49" charset="0"/>
            </a:endParaRPr>
          </a:p>
          <a:p>
            <a:r>
              <a:rPr lang="es-AR" sz="2800" dirty="0" err="1">
                <a:latin typeface="Consolas" panose="020B0609020204030204" pitchFamily="49" charset="0"/>
              </a:rPr>
              <a:t>l</a:t>
            </a:r>
            <a:r>
              <a:rPr lang="es-AR" sz="2800" dirty="0" err="1" smtClean="0">
                <a:latin typeface="Consolas" panose="020B0609020204030204" pitchFamily="49" charset="0"/>
              </a:rPr>
              <a:t>et</a:t>
            </a:r>
            <a:r>
              <a:rPr lang="es-AR" sz="2800" dirty="0" smtClean="0">
                <a:latin typeface="Consolas" panose="020B0609020204030204" pitchFamily="49" charset="0"/>
              </a:rPr>
              <a:t> </a:t>
            </a:r>
            <a:r>
              <a:rPr lang="es-AR" sz="2800" dirty="0" err="1" smtClean="0">
                <a:latin typeface="Consolas" panose="020B0609020204030204" pitchFamily="49" charset="0"/>
              </a:rPr>
              <a:t>messages</a:t>
            </a:r>
            <a:r>
              <a:rPr lang="es-AR" sz="2800" dirty="0" smtClean="0">
                <a:latin typeface="Consolas" panose="020B0609020204030204" pitchFamily="49" charset="0"/>
              </a:rPr>
              <a:t> </a:t>
            </a:r>
            <a:r>
              <a:rPr lang="es-AR" sz="2800" dirty="0">
                <a:latin typeface="Consolas" panose="020B0609020204030204" pitchFamily="49" charset="0"/>
              </a:rPr>
              <a:t>= [] as </a:t>
            </a:r>
            <a:r>
              <a:rPr lang="es-AR" sz="2800" dirty="0" err="1">
                <a:latin typeface="Consolas" panose="020B0609020204030204" pitchFamily="49" charset="0"/>
              </a:rPr>
              <a:t>Message</a:t>
            </a:r>
            <a:r>
              <a:rPr lang="es-AR" sz="2800" dirty="0">
                <a:latin typeface="Consolas" panose="020B0609020204030204" pitchFamily="49" charset="0"/>
              </a:rPr>
              <a:t>[];</a:t>
            </a:r>
            <a:endParaRPr lang="es-A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90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/>
              <a:t>¿Qué podemos hacer con una colección?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44540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AR" sz="3200" dirty="0" smtClean="0"/>
              <a:t>Recorrerla</a:t>
            </a:r>
            <a:endParaRPr lang="es-AR" sz="3200" dirty="0"/>
          </a:p>
          <a:p>
            <a:r>
              <a:rPr lang="es-AR" sz="3200" dirty="0" smtClean="0"/>
              <a:t>Ordenarla</a:t>
            </a:r>
            <a:endParaRPr lang="es-AR" sz="3200" dirty="0"/>
          </a:p>
          <a:p>
            <a:r>
              <a:rPr lang="es-AR" sz="3200" dirty="0" smtClean="0"/>
              <a:t>Agregar o quitarle </a:t>
            </a:r>
            <a:r>
              <a:rPr lang="es-AR" sz="3200" dirty="0"/>
              <a:t>elementos</a:t>
            </a:r>
          </a:p>
          <a:p>
            <a:r>
              <a:rPr lang="es-AR" sz="3200" dirty="0" smtClean="0"/>
              <a:t>Modificar sus elementos</a:t>
            </a:r>
            <a:endParaRPr lang="es-AR" sz="3200" dirty="0"/>
          </a:p>
          <a:p>
            <a:r>
              <a:rPr lang="es-AR" sz="3200" dirty="0" smtClean="0"/>
              <a:t>Filtrar elementos específicos </a:t>
            </a:r>
            <a:endParaRPr lang="es-AR" sz="3200" dirty="0"/>
          </a:p>
          <a:p>
            <a:r>
              <a:rPr lang="es-AR" sz="3200" dirty="0" smtClean="0"/>
              <a:t>Operar con otras colecciones </a:t>
            </a:r>
            <a:endParaRPr lang="es-AR" sz="3200" dirty="0"/>
          </a:p>
          <a:p>
            <a:r>
              <a:rPr lang="es-AR" sz="3200" dirty="0" smtClean="0"/>
              <a:t>Transformar una colección en otra colección</a:t>
            </a:r>
          </a:p>
          <a:p>
            <a:r>
              <a:rPr lang="es-419" sz="3200" dirty="0" smtClean="0"/>
              <a:t>Reducirla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57345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</a:t>
            </a: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 </a:t>
            </a:r>
            <a:r>
              <a:rPr lang="es-AR" sz="440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Instructor</a:t>
            </a:r>
            <a:endParaRPr sz="4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445261" cy="479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>
                <a:solidFill>
                  <a:srgbClr val="595959"/>
                </a:solidFill>
                <a:latin typeface="Quattrocento Sans"/>
                <a:sym typeface="Quattrocento Sans"/>
              </a:rPr>
              <a:t>Gregorio Michalopulos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1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419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Ingeniería </a:t>
            </a:r>
            <a:r>
              <a:rPr lang="es-419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lang="es-419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Sistemas UTN   </a:t>
            </a: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419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Desarrollador .NET</a:t>
            </a: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2 años</a:t>
            </a: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Principales </a:t>
            </a: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clientes en los que trabajé…</a:t>
            </a: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419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Banco </a:t>
            </a:r>
            <a:r>
              <a:rPr lang="es-419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Galicia (Prestamos por Convenio)</a:t>
            </a:r>
            <a:endParaRPr lang="es-AR" sz="2800" dirty="0" smtClean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s-AR" sz="28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Asociart</a:t>
            </a: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(PISCYS)</a:t>
            </a: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s-AR" sz="28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Tenaris</a:t>
            </a:r>
            <a:r>
              <a:rPr lang="es-AR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(ITUS)</a:t>
            </a: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419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419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s-419" sz="2800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Enersa</a:t>
            </a:r>
            <a:r>
              <a:rPr lang="es-419" sz="2800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(SCCS)</a:t>
            </a:r>
            <a:endParaRPr lang="es-AR" sz="2800" dirty="0" smtClean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61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/>
              <a:t>¿Como operamos con colecciones?</a:t>
            </a:r>
            <a:endParaRPr dirty="0">
              <a:solidFill>
                <a:srgbClr val="595959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875498" cy="4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dirty="0" smtClean="0"/>
              <a:t>Comúnmente utilizamos una estructura de ciclo (</a:t>
            </a:r>
            <a:r>
              <a:rPr lang="es-419" sz="2800" dirty="0" err="1" smtClean="0"/>
              <a:t>for</a:t>
            </a:r>
            <a:r>
              <a:rPr lang="es-419" sz="2800" dirty="0" smtClean="0"/>
              <a:t>, </a:t>
            </a:r>
            <a:r>
              <a:rPr lang="es-419" sz="2800" dirty="0" err="1" smtClean="0"/>
              <a:t>while</a:t>
            </a:r>
            <a:r>
              <a:rPr lang="es-419" sz="2800" dirty="0" smtClean="0"/>
              <a:t>) para recorrer uno a uno los elementos.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  <a:p>
            <a:pPr marL="0" indent="0">
              <a:buNone/>
            </a:pPr>
            <a:r>
              <a:rPr lang="es-419" sz="2800" dirty="0"/>
              <a:t>	</a:t>
            </a:r>
            <a:r>
              <a:rPr lang="es-AR" sz="2400" dirty="0" err="1" smtClean="0">
                <a:latin typeface="Consolas" panose="020B0609020204030204" pitchFamily="49" charset="0"/>
              </a:rPr>
              <a:t>let</a:t>
            </a:r>
            <a:r>
              <a:rPr lang="es-AR" sz="2400" dirty="0" smtClean="0">
                <a:latin typeface="Consolas" panose="020B0609020204030204" pitchFamily="49" charset="0"/>
              </a:rPr>
              <a:t> </a:t>
            </a:r>
            <a:r>
              <a:rPr lang="es-AR" sz="2400" dirty="0" err="1">
                <a:latin typeface="Consolas" panose="020B0609020204030204" pitchFamily="49" charset="0"/>
              </a:rPr>
              <a:t>messages</a:t>
            </a:r>
            <a:r>
              <a:rPr lang="es-AR" sz="2400" dirty="0">
                <a:latin typeface="Consolas" panose="020B0609020204030204" pitchFamily="49" charset="0"/>
              </a:rPr>
              <a:t>: </a:t>
            </a:r>
            <a:r>
              <a:rPr lang="es-AR" sz="2400" dirty="0" err="1">
                <a:latin typeface="Consolas" panose="020B0609020204030204" pitchFamily="49" charset="0"/>
              </a:rPr>
              <a:t>string</a:t>
            </a:r>
            <a:r>
              <a:rPr lang="es-AR" sz="2400" dirty="0">
                <a:latin typeface="Consolas" panose="020B0609020204030204" pitchFamily="49" charset="0"/>
              </a:rPr>
              <a:t>[] = [ 'Hola', 'Chau' ];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/>
            </a:r>
            <a:br>
              <a:rPr lang="es-AR" sz="2400" dirty="0">
                <a:latin typeface="Consolas" panose="020B0609020204030204" pitchFamily="49" charset="0"/>
              </a:rPr>
            </a:br>
            <a:r>
              <a:rPr lang="es-AR" sz="2400" dirty="0" smtClean="0">
                <a:latin typeface="Consolas" panose="020B0609020204030204" pitchFamily="49" charset="0"/>
              </a:rPr>
              <a:t>	</a:t>
            </a:r>
            <a:r>
              <a:rPr lang="es-AR" sz="2400" dirty="0" err="1" smtClean="0">
                <a:latin typeface="Consolas" panose="020B0609020204030204" pitchFamily="49" charset="0"/>
              </a:rPr>
              <a:t>for</a:t>
            </a:r>
            <a:r>
              <a:rPr lang="es-AR" sz="2400" dirty="0" smtClean="0">
                <a:latin typeface="Consolas" panose="020B0609020204030204" pitchFamily="49" charset="0"/>
              </a:rPr>
              <a:t>(</a:t>
            </a:r>
            <a:r>
              <a:rPr lang="es-AR" sz="2400" dirty="0" err="1" smtClean="0">
                <a:latin typeface="Consolas" panose="020B0609020204030204" pitchFamily="49" charset="0"/>
              </a:rPr>
              <a:t>let</a:t>
            </a:r>
            <a:r>
              <a:rPr lang="es-AR" sz="2400" dirty="0" smtClean="0">
                <a:latin typeface="Consolas" panose="020B0609020204030204" pitchFamily="49" charset="0"/>
              </a:rPr>
              <a:t> i </a:t>
            </a:r>
            <a:r>
              <a:rPr lang="es-AR" sz="2400" dirty="0">
                <a:latin typeface="Consolas" panose="020B0609020204030204" pitchFamily="49" charset="0"/>
              </a:rPr>
              <a:t>= 0; </a:t>
            </a:r>
            <a:r>
              <a:rPr lang="es-AR" sz="2400" dirty="0" smtClean="0">
                <a:latin typeface="Consolas" panose="020B0609020204030204" pitchFamily="49" charset="0"/>
              </a:rPr>
              <a:t>i </a:t>
            </a:r>
            <a:r>
              <a:rPr lang="es-AR" sz="2400" dirty="0">
                <a:latin typeface="Consolas" panose="020B0609020204030204" pitchFamily="49" charset="0"/>
              </a:rPr>
              <a:t>&lt; </a:t>
            </a:r>
            <a:r>
              <a:rPr lang="es-AR" sz="2400" dirty="0" smtClean="0">
                <a:latin typeface="Consolas" panose="020B0609020204030204" pitchFamily="49" charset="0"/>
              </a:rPr>
              <a:t>2; i++) {</a:t>
            </a:r>
          </a:p>
          <a:p>
            <a:pPr marL="0" indent="0">
              <a:buNone/>
            </a:pPr>
            <a:endParaRPr lang="es-A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    </a:t>
            </a:r>
            <a:r>
              <a:rPr lang="es-AR" sz="2400" dirty="0" smtClean="0">
                <a:latin typeface="Consolas" panose="020B0609020204030204" pitchFamily="49" charset="0"/>
              </a:rPr>
              <a:t>		console.log(</a:t>
            </a:r>
            <a:r>
              <a:rPr lang="es-AR" sz="2400" dirty="0" err="1" smtClean="0">
                <a:latin typeface="Consolas" panose="020B0609020204030204" pitchFamily="49" charset="0"/>
              </a:rPr>
              <a:t>messages</a:t>
            </a:r>
            <a:r>
              <a:rPr lang="es-AR" sz="2400" dirty="0" smtClean="0">
                <a:latin typeface="Consolas" panose="020B0609020204030204" pitchFamily="49" charset="0"/>
              </a:rPr>
              <a:t>[i]);</a:t>
            </a:r>
            <a:endParaRPr lang="es-A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dirty="0" smtClean="0">
                <a:latin typeface="Consolas" panose="020B0609020204030204" pitchFamily="49" charset="0"/>
              </a:rPr>
              <a:t>	} </a:t>
            </a:r>
            <a:r>
              <a:rPr lang="es-419" sz="2800" dirty="0"/>
              <a:t>	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2433699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 smtClean="0">
                <a:solidFill>
                  <a:srgbClr val="595959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Métodos de las colecciones</a:t>
            </a:r>
            <a:endParaRPr dirty="0">
              <a:solidFill>
                <a:srgbClr val="595959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1119338" cy="493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err="1" smtClean="0"/>
              <a:t>length</a:t>
            </a:r>
            <a:r>
              <a:rPr lang="es-419" sz="2400" dirty="0" smtClean="0"/>
              <a:t> (Devuelve el tamaño del </a:t>
            </a:r>
            <a:r>
              <a:rPr lang="es-419" sz="2400" dirty="0" err="1" smtClean="0"/>
              <a:t>array</a:t>
            </a:r>
            <a:r>
              <a:rPr lang="es-419" sz="2400" dirty="0" smtClean="0"/>
              <a:t>)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 smtClean="0">
                <a:latin typeface="Consolas" panose="020B0609020204030204" pitchFamily="49" charset="0"/>
              </a:rPr>
              <a:t>messages.length</a:t>
            </a:r>
            <a:r>
              <a:rPr lang="es-419" sz="2400" dirty="0" smtClean="0"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err="1" smtClean="0"/>
              <a:t>push</a:t>
            </a:r>
            <a:r>
              <a:rPr lang="es-419" sz="2400" b="1" dirty="0" smtClean="0"/>
              <a:t>(</a:t>
            </a:r>
            <a:r>
              <a:rPr lang="es-419" sz="2400" b="1" dirty="0" err="1" smtClean="0"/>
              <a:t>elem</a:t>
            </a:r>
            <a:r>
              <a:rPr lang="es-419" sz="2400" b="1" dirty="0" smtClean="0"/>
              <a:t>)</a:t>
            </a:r>
            <a:r>
              <a:rPr lang="es-419" sz="2400" dirty="0" smtClean="0"/>
              <a:t> </a:t>
            </a:r>
            <a:r>
              <a:rPr lang="es-419" sz="2400" dirty="0" smtClean="0"/>
              <a:t>(Inserta un elemento </a:t>
            </a:r>
            <a:r>
              <a:rPr lang="es-419" sz="2400" dirty="0" smtClean="0"/>
              <a:t>al final</a:t>
            </a:r>
            <a:r>
              <a:rPr lang="es-419" sz="2400" dirty="0" smtClean="0"/>
              <a:t> </a:t>
            </a:r>
            <a:r>
              <a:rPr lang="es-419" sz="2400" dirty="0" smtClean="0"/>
              <a:t>y </a:t>
            </a:r>
            <a:r>
              <a:rPr lang="es-419" sz="2400" dirty="0" smtClean="0"/>
              <a:t>devuelve </a:t>
            </a:r>
            <a:r>
              <a:rPr lang="es-419" sz="2400" dirty="0" smtClean="0"/>
              <a:t>su nuevo tamaño)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 smtClean="0">
                <a:latin typeface="Consolas" panose="020B0609020204030204" pitchFamily="49" charset="0"/>
              </a:rPr>
              <a:t>let</a:t>
            </a:r>
            <a:r>
              <a:rPr lang="es-419" sz="2400" dirty="0" smtClean="0">
                <a:latin typeface="Consolas" panose="020B0609020204030204" pitchFamily="49" charset="0"/>
              </a:rPr>
              <a:t> </a:t>
            </a:r>
            <a:r>
              <a:rPr lang="es-419" sz="2400" dirty="0" err="1" smtClean="0">
                <a:latin typeface="Consolas" panose="020B0609020204030204" pitchFamily="49" charset="0"/>
              </a:rPr>
              <a:t>newLength</a:t>
            </a:r>
            <a:r>
              <a:rPr lang="es-419" sz="2400" dirty="0" smtClean="0">
                <a:latin typeface="Consolas" panose="020B0609020204030204" pitchFamily="49" charset="0"/>
              </a:rPr>
              <a:t> = </a:t>
            </a:r>
            <a:r>
              <a:rPr lang="es-419" sz="2400" dirty="0" err="1" smtClean="0">
                <a:latin typeface="Consolas" panose="020B0609020204030204" pitchFamily="49" charset="0"/>
              </a:rPr>
              <a:t>messages.push</a:t>
            </a:r>
            <a:r>
              <a:rPr lang="es-419" sz="2400" dirty="0" smtClean="0">
                <a:latin typeface="Consolas" panose="020B0609020204030204" pitchFamily="49" charset="0"/>
              </a:rPr>
              <a:t>(“Hola”); </a:t>
            </a:r>
            <a:endParaRPr lang="es-419" sz="2400" dirty="0">
              <a:latin typeface="Consolas" panose="020B0609020204030204" pitchFamily="49" charset="0"/>
            </a:endParaRP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err="1"/>
              <a:t>unshift</a:t>
            </a:r>
            <a:r>
              <a:rPr lang="es-419" sz="2400" b="1" dirty="0"/>
              <a:t>(</a:t>
            </a:r>
            <a:r>
              <a:rPr lang="es-419" sz="2400" b="1" dirty="0" err="1"/>
              <a:t>elem</a:t>
            </a:r>
            <a:r>
              <a:rPr lang="es-419" sz="2400" b="1" dirty="0"/>
              <a:t>)</a:t>
            </a:r>
            <a:r>
              <a:rPr lang="es-419" sz="2400" dirty="0" smtClean="0"/>
              <a:t> (Inserta un elemento al principio </a:t>
            </a:r>
            <a:r>
              <a:rPr lang="es-419" sz="2400" dirty="0" smtClean="0"/>
              <a:t>y </a:t>
            </a:r>
            <a:r>
              <a:rPr lang="es-419" sz="2400" dirty="0" smtClean="0"/>
              <a:t>devuelve su nuevo tamaño)</a:t>
            </a:r>
            <a:endParaRPr lang="es-419" sz="2400" dirty="0" smtClean="0"/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 smtClean="0">
                <a:latin typeface="Consolas" panose="020B0609020204030204" pitchFamily="49" charset="0"/>
              </a:rPr>
              <a:t>let</a:t>
            </a:r>
            <a:r>
              <a:rPr lang="es-419" sz="2400" dirty="0" smtClean="0">
                <a:latin typeface="Consolas" panose="020B0609020204030204" pitchFamily="49" charset="0"/>
              </a:rPr>
              <a:t> </a:t>
            </a:r>
            <a:r>
              <a:rPr lang="es-419" sz="2400" dirty="0" err="1">
                <a:latin typeface="Consolas" panose="020B0609020204030204" pitchFamily="49" charset="0"/>
              </a:rPr>
              <a:t>newLength</a:t>
            </a:r>
            <a:r>
              <a:rPr lang="es-419" sz="2400" dirty="0">
                <a:latin typeface="Consolas" panose="020B0609020204030204" pitchFamily="49" charset="0"/>
              </a:rPr>
              <a:t> </a:t>
            </a:r>
            <a:r>
              <a:rPr lang="es-419" sz="2400" dirty="0" smtClean="0">
                <a:latin typeface="Consolas" panose="020B0609020204030204" pitchFamily="49" charset="0"/>
              </a:rPr>
              <a:t>= </a:t>
            </a:r>
            <a:r>
              <a:rPr lang="es-419" sz="2400" dirty="0" err="1" smtClean="0">
                <a:latin typeface="Consolas" panose="020B0609020204030204" pitchFamily="49" charset="0"/>
              </a:rPr>
              <a:t>messages.unshift</a:t>
            </a:r>
            <a:r>
              <a:rPr lang="es-419" sz="2400" dirty="0" smtClean="0">
                <a:latin typeface="Consolas" panose="020B0609020204030204" pitchFamily="49" charset="0"/>
              </a:rPr>
              <a:t>(“Hola”);</a:t>
            </a:r>
            <a:endParaRPr lang="es-419" sz="2400" dirty="0" smtClean="0">
              <a:latin typeface="Consolas" panose="020B0609020204030204" pitchFamily="49" charset="0"/>
            </a:endParaRP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</p:txBody>
      </p:sp>
    </p:spTree>
    <p:extLst>
      <p:ext uri="{BB962C8B-B14F-4D97-AF65-F5344CB8AC3E}">
        <p14:creationId xmlns:p14="http://schemas.microsoft.com/office/powerpoint/2010/main" val="1522315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 smtClean="0">
                <a:solidFill>
                  <a:srgbClr val="595959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Métodos de las colecciones</a:t>
            </a:r>
            <a:endParaRPr dirty="0">
              <a:solidFill>
                <a:srgbClr val="595959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447800"/>
            <a:ext cx="10445400" cy="493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err="1"/>
              <a:t>s</a:t>
            </a:r>
            <a:r>
              <a:rPr lang="es-419" sz="2400" b="1" dirty="0" err="1" smtClean="0"/>
              <a:t>ort</a:t>
            </a:r>
            <a:r>
              <a:rPr lang="es-419" sz="2400" b="1" dirty="0" smtClean="0"/>
              <a:t>()</a:t>
            </a:r>
            <a:r>
              <a:rPr lang="es-419" sz="2400" dirty="0" smtClean="0"/>
              <a:t> (Ordena la colección según un criterio)</a:t>
            </a:r>
            <a:endParaRPr lang="es-419" sz="2400" dirty="0" smtClean="0"/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 smtClean="0">
                <a:latin typeface="Consolas" panose="020B0609020204030204" pitchFamily="49" charset="0"/>
              </a:rPr>
              <a:t>messages.sort</a:t>
            </a:r>
            <a:r>
              <a:rPr lang="es-419" sz="2400" dirty="0" smtClean="0">
                <a:latin typeface="Consolas" panose="020B0609020204030204" pitchFamily="49" charset="0"/>
              </a:rPr>
              <a:t>();</a:t>
            </a:r>
            <a:endParaRPr lang="es-419" sz="2400" dirty="0" smtClean="0">
              <a:latin typeface="Consolas" panose="020B0609020204030204" pitchFamily="49" charset="0"/>
            </a:endParaRP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 smtClean="0">
                <a:latin typeface="Consolas" panose="020B0609020204030204" pitchFamily="49" charset="0"/>
              </a:rPr>
              <a:t> 	</a:t>
            </a:r>
            <a:r>
              <a:rPr lang="es-419" sz="2400" dirty="0" err="1" smtClean="0">
                <a:latin typeface="Consolas" panose="020B0609020204030204" pitchFamily="49" charset="0"/>
              </a:rPr>
              <a:t>messages.sort</a:t>
            </a:r>
            <a:r>
              <a:rPr lang="es-419" sz="2400" dirty="0" smtClean="0">
                <a:latin typeface="Consolas" panose="020B0609020204030204" pitchFamily="49" charset="0"/>
              </a:rPr>
              <a:t>(criterio);</a:t>
            </a:r>
            <a:endParaRPr lang="es-419" sz="2400" dirty="0" smtClean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/>
              <a:t>pop()</a:t>
            </a:r>
            <a:r>
              <a:rPr lang="es-419" sz="2400" dirty="0"/>
              <a:t> (Remueve el último </a:t>
            </a:r>
            <a:r>
              <a:rPr lang="es-419" sz="2400" dirty="0" smtClean="0"/>
              <a:t>elemento </a:t>
            </a:r>
            <a:r>
              <a:rPr lang="es-419" sz="2400" dirty="0"/>
              <a:t>y lo retorna)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>
                <a:latin typeface="Consolas" panose="020B0609020204030204" pitchFamily="49" charset="0"/>
              </a:rPr>
              <a:t>let</a:t>
            </a:r>
            <a:r>
              <a:rPr lang="es-419" sz="2400" dirty="0">
                <a:latin typeface="Consolas" panose="020B0609020204030204" pitchFamily="49" charset="0"/>
              </a:rPr>
              <a:t> </a:t>
            </a:r>
            <a:r>
              <a:rPr lang="es-419" sz="2400" dirty="0" err="1">
                <a:latin typeface="Consolas" panose="020B0609020204030204" pitchFamily="49" charset="0"/>
              </a:rPr>
              <a:t>removedElement</a:t>
            </a:r>
            <a:r>
              <a:rPr lang="es-419" sz="2400" dirty="0">
                <a:latin typeface="Consolas" panose="020B0609020204030204" pitchFamily="49" charset="0"/>
              </a:rPr>
              <a:t> = </a:t>
            </a:r>
            <a:r>
              <a:rPr lang="es-419" sz="2400" dirty="0" err="1">
                <a:latin typeface="Consolas" panose="020B0609020204030204" pitchFamily="49" charset="0"/>
              </a:rPr>
              <a:t>messages.pop</a:t>
            </a:r>
            <a:r>
              <a:rPr lang="es-419" sz="24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err="1" smtClean="0"/>
              <a:t>shift</a:t>
            </a:r>
            <a:r>
              <a:rPr lang="es-419" sz="2400" b="1" dirty="0" smtClean="0"/>
              <a:t>()</a:t>
            </a:r>
            <a:r>
              <a:rPr lang="es-419" sz="2400" dirty="0" smtClean="0"/>
              <a:t> </a:t>
            </a:r>
            <a:r>
              <a:rPr lang="es-419" sz="2400" dirty="0" smtClean="0"/>
              <a:t>(Remueve el </a:t>
            </a:r>
            <a:r>
              <a:rPr lang="es-419" sz="2400" dirty="0" smtClean="0"/>
              <a:t>primer elemento y </a:t>
            </a:r>
            <a:r>
              <a:rPr lang="es-419" sz="2400" dirty="0" smtClean="0"/>
              <a:t>lo retorna)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 smtClean="0">
                <a:latin typeface="Consolas" panose="020B0609020204030204" pitchFamily="49" charset="0"/>
              </a:rPr>
              <a:t>let</a:t>
            </a:r>
            <a:r>
              <a:rPr lang="es-419" sz="2400" dirty="0" smtClean="0">
                <a:latin typeface="Consolas" panose="020B0609020204030204" pitchFamily="49" charset="0"/>
              </a:rPr>
              <a:t> </a:t>
            </a:r>
            <a:r>
              <a:rPr lang="es-419" sz="2400" dirty="0" err="1" smtClean="0">
                <a:latin typeface="Consolas" panose="020B0609020204030204" pitchFamily="49" charset="0"/>
              </a:rPr>
              <a:t>removedElement</a:t>
            </a:r>
            <a:r>
              <a:rPr lang="es-419" sz="2400" dirty="0" smtClean="0">
                <a:latin typeface="Consolas" panose="020B0609020204030204" pitchFamily="49" charset="0"/>
              </a:rPr>
              <a:t> = </a:t>
            </a:r>
            <a:r>
              <a:rPr lang="es-419" sz="2400" dirty="0" err="1" smtClean="0">
                <a:latin typeface="Consolas" panose="020B0609020204030204" pitchFamily="49" charset="0"/>
              </a:rPr>
              <a:t>messages.shift</a:t>
            </a:r>
            <a:r>
              <a:rPr lang="es-419" sz="2400" dirty="0" smtClean="0">
                <a:latin typeface="Consolas" panose="020B0609020204030204" pitchFamily="49" charset="0"/>
              </a:rPr>
              <a:t>();</a:t>
            </a:r>
            <a:endParaRPr lang="es-419" sz="2400" dirty="0" smtClean="0">
              <a:latin typeface="Consolas" panose="020B0609020204030204" pitchFamily="49" charset="0"/>
            </a:endParaRP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</p:txBody>
      </p:sp>
    </p:spTree>
    <p:extLst>
      <p:ext uri="{BB962C8B-B14F-4D97-AF65-F5344CB8AC3E}">
        <p14:creationId xmlns:p14="http://schemas.microsoft.com/office/powerpoint/2010/main" val="1681818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 smtClean="0">
                <a:solidFill>
                  <a:srgbClr val="595959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Métodos de las colecciones</a:t>
            </a:r>
            <a:endParaRPr dirty="0">
              <a:solidFill>
                <a:srgbClr val="595959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158240"/>
            <a:ext cx="10445400" cy="522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err="1" smtClean="0"/>
              <a:t>f</a:t>
            </a:r>
            <a:r>
              <a:rPr lang="es-419" sz="2400" b="1" dirty="0" err="1" smtClean="0"/>
              <a:t>ilter</a:t>
            </a:r>
            <a:r>
              <a:rPr lang="es-419" sz="2400" b="1" dirty="0" smtClean="0"/>
              <a:t>(</a:t>
            </a:r>
            <a:r>
              <a:rPr lang="es-419" sz="2400" b="1" dirty="0" err="1" smtClean="0"/>
              <a:t>condicion</a:t>
            </a:r>
            <a:r>
              <a:rPr lang="es-419" sz="2400" b="1" dirty="0" smtClean="0"/>
              <a:t>)</a:t>
            </a:r>
            <a:r>
              <a:rPr lang="es-419" sz="2400" dirty="0" smtClean="0"/>
              <a:t> </a:t>
            </a:r>
            <a:r>
              <a:rPr lang="es-419" sz="2400" dirty="0" smtClean="0"/>
              <a:t>(</a:t>
            </a:r>
            <a:r>
              <a:rPr lang="es-419" sz="2400" dirty="0" smtClean="0"/>
              <a:t>Devuelve un nuevo </a:t>
            </a:r>
            <a:r>
              <a:rPr lang="es-419" sz="2400" dirty="0" err="1" smtClean="0"/>
              <a:t>array</a:t>
            </a:r>
            <a:r>
              <a:rPr lang="es-419" sz="2400" dirty="0" smtClean="0"/>
              <a:t> con los elementos que cumplen la condición)</a:t>
            </a:r>
            <a:endParaRPr lang="es-419" sz="2400" dirty="0" smtClean="0"/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 smtClean="0"/>
              <a:t>let</a:t>
            </a:r>
            <a:r>
              <a:rPr lang="es-419" sz="2400" dirty="0" smtClean="0"/>
              <a:t> </a:t>
            </a:r>
            <a:r>
              <a:rPr lang="es-419" sz="2400" dirty="0" err="1" smtClean="0"/>
              <a:t>filtered</a:t>
            </a:r>
            <a:r>
              <a:rPr lang="es-419" sz="2400" dirty="0" smtClean="0"/>
              <a:t> = </a:t>
            </a:r>
            <a:r>
              <a:rPr lang="es-419" sz="2400" dirty="0" err="1" smtClean="0">
                <a:latin typeface="Consolas" panose="020B0609020204030204" pitchFamily="49" charset="0"/>
              </a:rPr>
              <a:t>messages.filter</a:t>
            </a:r>
            <a:r>
              <a:rPr lang="es-419" sz="2400" dirty="0" smtClean="0">
                <a:latin typeface="Consolas" panose="020B0609020204030204" pitchFamily="49" charset="0"/>
              </a:rPr>
              <a:t>(</a:t>
            </a:r>
            <a:r>
              <a:rPr lang="es-419" sz="2400" dirty="0" err="1" smtClean="0">
                <a:latin typeface="Consolas" panose="020B0609020204030204" pitchFamily="49" charset="0"/>
              </a:rPr>
              <a:t>condicion</a:t>
            </a:r>
            <a:r>
              <a:rPr lang="es-419" sz="2400" dirty="0" smtClean="0">
                <a:latin typeface="Consolas" panose="020B0609020204030204" pitchFamily="49" charset="0"/>
              </a:rPr>
              <a:t>);</a:t>
            </a:r>
            <a:endParaRPr lang="es-419" sz="2400" dirty="0" smtClean="0">
              <a:latin typeface="Consolas" panose="020B0609020204030204" pitchFamily="49" charset="0"/>
            </a:endParaRP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err="1" smtClean="0"/>
              <a:t>map</a:t>
            </a:r>
            <a:r>
              <a:rPr lang="es-419" sz="2400" b="1" dirty="0" smtClean="0"/>
              <a:t>(</a:t>
            </a:r>
            <a:r>
              <a:rPr lang="es-419" sz="2400" b="1" dirty="0" err="1" smtClean="0"/>
              <a:t>transformacion</a:t>
            </a:r>
            <a:r>
              <a:rPr lang="es-419" sz="2400" b="1" dirty="0" smtClean="0"/>
              <a:t>)</a:t>
            </a:r>
            <a:r>
              <a:rPr lang="es-419" sz="2400" dirty="0" smtClean="0"/>
              <a:t> (Devuelve una nuevo </a:t>
            </a:r>
            <a:r>
              <a:rPr lang="es-419" sz="2400" dirty="0" err="1" smtClean="0"/>
              <a:t>array</a:t>
            </a:r>
            <a:r>
              <a:rPr lang="es-419" sz="2400" dirty="0" smtClean="0"/>
              <a:t> con los elementos transformados)</a:t>
            </a:r>
            <a:endParaRPr lang="es-419" sz="2400" dirty="0" smtClean="0"/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 smtClean="0">
                <a:latin typeface="Consolas" panose="020B0609020204030204" pitchFamily="49" charset="0"/>
              </a:rPr>
              <a:t>let</a:t>
            </a:r>
            <a:r>
              <a:rPr lang="es-419" sz="2400" dirty="0" smtClean="0">
                <a:latin typeface="Consolas" panose="020B0609020204030204" pitchFamily="49" charset="0"/>
              </a:rPr>
              <a:t> </a:t>
            </a:r>
            <a:r>
              <a:rPr lang="es-419" sz="2400" dirty="0" err="1" smtClean="0">
                <a:latin typeface="Consolas" panose="020B0609020204030204" pitchFamily="49" charset="0"/>
              </a:rPr>
              <a:t>mapped</a:t>
            </a:r>
            <a:r>
              <a:rPr lang="es-419" sz="2400" dirty="0" smtClean="0">
                <a:latin typeface="Consolas" panose="020B0609020204030204" pitchFamily="49" charset="0"/>
              </a:rPr>
              <a:t> </a:t>
            </a:r>
            <a:r>
              <a:rPr lang="es-419" sz="2400" dirty="0" smtClean="0">
                <a:latin typeface="Consolas" panose="020B0609020204030204" pitchFamily="49" charset="0"/>
              </a:rPr>
              <a:t>= </a:t>
            </a:r>
            <a:r>
              <a:rPr lang="es-419" sz="2400" dirty="0" err="1" smtClean="0">
                <a:latin typeface="Consolas" panose="020B0609020204030204" pitchFamily="49" charset="0"/>
              </a:rPr>
              <a:t>messages.map</a:t>
            </a:r>
            <a:r>
              <a:rPr lang="es-419" sz="2400" dirty="0" smtClean="0">
                <a:latin typeface="Consolas" panose="020B0609020204030204" pitchFamily="49" charset="0"/>
              </a:rPr>
              <a:t>(</a:t>
            </a:r>
            <a:r>
              <a:rPr lang="es-419" sz="2400" dirty="0" err="1" smtClean="0">
                <a:latin typeface="Consolas" panose="020B0609020204030204" pitchFamily="49" charset="0"/>
              </a:rPr>
              <a:t>transformacion</a:t>
            </a:r>
            <a:r>
              <a:rPr lang="es-419" sz="2400" dirty="0" smtClean="0">
                <a:latin typeface="Consolas" panose="020B0609020204030204" pitchFamily="49" charset="0"/>
              </a:rPr>
              <a:t>); </a:t>
            </a:r>
            <a:endParaRPr lang="es-419" sz="2400" dirty="0">
              <a:latin typeface="Consolas" panose="020B0609020204030204" pitchFamily="49" charset="0"/>
            </a:endParaRP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err="1" smtClean="0"/>
              <a:t>find</a:t>
            </a:r>
            <a:r>
              <a:rPr lang="es-419" sz="2400" b="1" dirty="0" smtClean="0"/>
              <a:t>(</a:t>
            </a:r>
            <a:r>
              <a:rPr lang="es-419" sz="2400" b="1" dirty="0" err="1" smtClean="0"/>
              <a:t>condicion</a:t>
            </a:r>
            <a:r>
              <a:rPr lang="es-419" sz="2400" b="1" dirty="0" smtClean="0"/>
              <a:t>)</a:t>
            </a:r>
            <a:r>
              <a:rPr lang="es-419" sz="2400" dirty="0" smtClean="0"/>
              <a:t> (Devuelve el primer elemento del </a:t>
            </a:r>
            <a:r>
              <a:rPr lang="es-419" sz="2400" dirty="0" err="1" smtClean="0"/>
              <a:t>array</a:t>
            </a:r>
            <a:r>
              <a:rPr lang="es-419" sz="2400" dirty="0" smtClean="0"/>
              <a:t> que cumpla la condición sino devuelve </a:t>
            </a:r>
            <a:r>
              <a:rPr lang="es-419" sz="2400" dirty="0" err="1" smtClean="0"/>
              <a:t>undefined</a:t>
            </a:r>
            <a:r>
              <a:rPr lang="es-419" sz="2400" dirty="0" smtClean="0"/>
              <a:t>)</a:t>
            </a:r>
            <a:endParaRPr lang="es-419" sz="2400" dirty="0" smtClean="0"/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 smtClean="0">
                <a:latin typeface="Consolas" panose="020B0609020204030204" pitchFamily="49" charset="0"/>
              </a:rPr>
              <a:t>let</a:t>
            </a:r>
            <a:r>
              <a:rPr lang="es-419" sz="2400" dirty="0" smtClean="0">
                <a:latin typeface="Consolas" panose="020B0609020204030204" pitchFamily="49" charset="0"/>
              </a:rPr>
              <a:t> </a:t>
            </a:r>
            <a:r>
              <a:rPr lang="es-419" sz="2400" dirty="0" smtClean="0">
                <a:latin typeface="Consolas" panose="020B0609020204030204" pitchFamily="49" charset="0"/>
              </a:rPr>
              <a:t>sumatoria</a:t>
            </a:r>
            <a:r>
              <a:rPr lang="es-419" sz="2400" dirty="0" smtClean="0">
                <a:latin typeface="Consolas" panose="020B0609020204030204" pitchFamily="49" charset="0"/>
              </a:rPr>
              <a:t> </a:t>
            </a:r>
            <a:r>
              <a:rPr lang="es-419" sz="2400" dirty="0" smtClean="0">
                <a:latin typeface="Consolas" panose="020B0609020204030204" pitchFamily="49" charset="0"/>
              </a:rPr>
              <a:t>= </a:t>
            </a:r>
            <a:r>
              <a:rPr lang="es-419" sz="2400" dirty="0" err="1" smtClean="0">
                <a:latin typeface="Consolas" panose="020B0609020204030204" pitchFamily="49" charset="0"/>
              </a:rPr>
              <a:t>números.find</a:t>
            </a:r>
            <a:r>
              <a:rPr lang="es-419" sz="2400" dirty="0" smtClean="0">
                <a:latin typeface="Consolas" panose="020B0609020204030204" pitchFamily="49" charset="0"/>
              </a:rPr>
              <a:t>(</a:t>
            </a:r>
            <a:r>
              <a:rPr lang="es-419" sz="2400" dirty="0" err="1" smtClean="0">
                <a:latin typeface="Consolas" panose="020B0609020204030204" pitchFamily="49" charset="0"/>
              </a:rPr>
              <a:t>condicion</a:t>
            </a:r>
            <a:r>
              <a:rPr lang="es-419" sz="2400" dirty="0" smtClean="0">
                <a:latin typeface="Consolas" panose="020B0609020204030204" pitchFamily="49" charset="0"/>
              </a:rPr>
              <a:t>);</a:t>
            </a:r>
            <a:endParaRPr lang="es-419" sz="2400" dirty="0" smtClean="0">
              <a:latin typeface="Consolas" panose="020B0609020204030204" pitchFamily="49" charset="0"/>
            </a:endParaRP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</p:txBody>
      </p:sp>
    </p:spTree>
    <p:extLst>
      <p:ext uri="{BB962C8B-B14F-4D97-AF65-F5344CB8AC3E}">
        <p14:creationId xmlns:p14="http://schemas.microsoft.com/office/powerpoint/2010/main" val="1914279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 smtClean="0">
                <a:solidFill>
                  <a:srgbClr val="595959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Métodos de las colecciones</a:t>
            </a:r>
            <a:endParaRPr dirty="0">
              <a:solidFill>
                <a:srgbClr val="595959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828800"/>
            <a:ext cx="10445400" cy="455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err="1" smtClean="0"/>
              <a:t>every</a:t>
            </a:r>
            <a:r>
              <a:rPr lang="es-419" sz="2400" b="1" dirty="0" smtClean="0"/>
              <a:t>(</a:t>
            </a:r>
            <a:r>
              <a:rPr lang="es-419" sz="2400" b="1" dirty="0" err="1" smtClean="0"/>
              <a:t>condicion</a:t>
            </a:r>
            <a:r>
              <a:rPr lang="es-419" sz="2400" b="1" dirty="0" smtClean="0"/>
              <a:t>)</a:t>
            </a:r>
            <a:r>
              <a:rPr lang="es-419" sz="2400" dirty="0" smtClean="0"/>
              <a:t> </a:t>
            </a:r>
            <a:r>
              <a:rPr lang="es-419" sz="2400" dirty="0" smtClean="0"/>
              <a:t>(</a:t>
            </a:r>
            <a:r>
              <a:rPr lang="es-419" sz="2400" dirty="0" smtClean="0"/>
              <a:t>Devuelve true si todos los elementos cumplen la condición)</a:t>
            </a:r>
            <a:endParaRPr lang="es-419" sz="2400" dirty="0" smtClean="0"/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 smtClean="0">
                <a:latin typeface="Consolas" panose="020B0609020204030204" pitchFamily="49" charset="0"/>
              </a:rPr>
              <a:t>messages.every</a:t>
            </a:r>
            <a:r>
              <a:rPr lang="es-419" sz="2400" dirty="0" smtClean="0">
                <a:latin typeface="Consolas" panose="020B0609020204030204" pitchFamily="49" charset="0"/>
              </a:rPr>
              <a:t>(</a:t>
            </a:r>
            <a:r>
              <a:rPr lang="es-419" sz="2400" dirty="0" err="1" smtClean="0">
                <a:latin typeface="Consolas" panose="020B0609020204030204" pitchFamily="49" charset="0"/>
              </a:rPr>
              <a:t>condicion</a:t>
            </a:r>
            <a:r>
              <a:rPr lang="es-419" sz="2400" dirty="0" smtClean="0">
                <a:latin typeface="Consolas" panose="020B0609020204030204" pitchFamily="49" charset="0"/>
              </a:rPr>
              <a:t>);</a:t>
            </a:r>
            <a:endParaRPr lang="es-419" sz="2400" dirty="0" smtClean="0">
              <a:latin typeface="Consolas" panose="020B0609020204030204" pitchFamily="49" charset="0"/>
            </a:endParaRP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err="1" smtClean="0"/>
              <a:t>some</a:t>
            </a:r>
            <a:r>
              <a:rPr lang="es-419" sz="2400" b="1" dirty="0" smtClean="0"/>
              <a:t>(</a:t>
            </a:r>
            <a:r>
              <a:rPr lang="es-419" sz="2400" b="1" dirty="0" err="1" smtClean="0"/>
              <a:t>condicion</a:t>
            </a:r>
            <a:r>
              <a:rPr lang="es-419" sz="2400" b="1" dirty="0" smtClean="0"/>
              <a:t>)</a:t>
            </a:r>
            <a:r>
              <a:rPr lang="es-419" sz="2400" dirty="0" smtClean="0"/>
              <a:t> (Devuelve true si al menos un elemento cumple la </a:t>
            </a:r>
            <a:r>
              <a:rPr lang="es-419" sz="2400" dirty="0" err="1" smtClean="0"/>
              <a:t>condicion</a:t>
            </a:r>
            <a:r>
              <a:rPr lang="es-419" sz="2400" dirty="0" smtClean="0"/>
              <a:t>)</a:t>
            </a:r>
            <a:endParaRPr lang="es-419" sz="2400" dirty="0" smtClean="0"/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 smtClean="0">
                <a:latin typeface="Consolas" panose="020B0609020204030204" pitchFamily="49" charset="0"/>
              </a:rPr>
              <a:t>messages.some</a:t>
            </a:r>
            <a:r>
              <a:rPr lang="es-419" sz="2400" dirty="0" smtClean="0">
                <a:latin typeface="Consolas" panose="020B0609020204030204" pitchFamily="49" charset="0"/>
              </a:rPr>
              <a:t>(</a:t>
            </a:r>
            <a:r>
              <a:rPr lang="es-419" sz="2400" dirty="0" err="1" smtClean="0">
                <a:latin typeface="Consolas" panose="020B0609020204030204" pitchFamily="49" charset="0"/>
              </a:rPr>
              <a:t>condicion</a:t>
            </a:r>
            <a:r>
              <a:rPr lang="es-419" sz="2400" dirty="0" smtClean="0">
                <a:latin typeface="Consolas" panose="020B0609020204030204" pitchFamily="49" charset="0"/>
              </a:rPr>
              <a:t>); </a:t>
            </a:r>
            <a:endParaRPr lang="es-419" sz="2400" dirty="0">
              <a:latin typeface="Consolas" panose="020B0609020204030204" pitchFamily="49" charset="0"/>
            </a:endParaRP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</p:txBody>
      </p:sp>
    </p:spTree>
    <p:extLst>
      <p:ext uri="{BB962C8B-B14F-4D97-AF65-F5344CB8AC3E}">
        <p14:creationId xmlns:p14="http://schemas.microsoft.com/office/powerpoint/2010/main" val="577863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 smtClean="0">
                <a:solidFill>
                  <a:srgbClr val="595959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Métodos de las colecciones</a:t>
            </a:r>
            <a:endParaRPr dirty="0">
              <a:solidFill>
                <a:srgbClr val="595959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91662" y="1920240"/>
            <a:ext cx="10445400" cy="446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smtClean="0"/>
              <a:t>reduce(</a:t>
            </a:r>
            <a:r>
              <a:rPr lang="es-419" sz="2400" b="1" dirty="0" err="1" smtClean="0"/>
              <a:t>reduccion</a:t>
            </a:r>
            <a:r>
              <a:rPr lang="es-419" sz="2400" b="1" dirty="0"/>
              <a:t>)</a:t>
            </a:r>
            <a:r>
              <a:rPr lang="es-419" sz="2400" dirty="0"/>
              <a:t> </a:t>
            </a:r>
            <a:r>
              <a:rPr lang="es-419" sz="2400" dirty="0" smtClean="0"/>
              <a:t>(</a:t>
            </a:r>
            <a:r>
              <a:rPr lang="es-AR" sz="2400" dirty="0"/>
              <a:t>A</a:t>
            </a:r>
            <a:r>
              <a:rPr lang="es-AR" sz="2400" dirty="0" smtClean="0"/>
              <a:t>plica </a:t>
            </a:r>
            <a:r>
              <a:rPr lang="es-AR" sz="2400" dirty="0"/>
              <a:t>una función a un acumulador y a cada valor de un </a:t>
            </a:r>
            <a:r>
              <a:rPr lang="es-AR" sz="2400" dirty="0" err="1"/>
              <a:t>array</a:t>
            </a:r>
            <a:r>
              <a:rPr lang="es-AR" sz="2400" dirty="0"/>
              <a:t> (de izquierda a derecha) para reducirlo a un único </a:t>
            </a:r>
            <a:r>
              <a:rPr lang="es-AR" sz="2400" dirty="0" smtClean="0"/>
              <a:t>valor</a:t>
            </a:r>
            <a:r>
              <a:rPr lang="es-419" sz="2400" dirty="0" smtClean="0"/>
              <a:t>)</a:t>
            </a:r>
            <a:endParaRPr lang="es-419" sz="2400" dirty="0"/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400" dirty="0"/>
              <a:t>	</a:t>
            </a:r>
            <a:r>
              <a:rPr lang="es-419" sz="2400" dirty="0" err="1">
                <a:latin typeface="Consolas" panose="020B0609020204030204" pitchFamily="49" charset="0"/>
              </a:rPr>
              <a:t>let</a:t>
            </a:r>
            <a:r>
              <a:rPr lang="es-419" sz="2400" dirty="0">
                <a:latin typeface="Consolas" panose="020B0609020204030204" pitchFamily="49" charset="0"/>
              </a:rPr>
              <a:t> sumatoria = </a:t>
            </a:r>
            <a:r>
              <a:rPr lang="es-419" sz="2400" dirty="0" err="1">
                <a:latin typeface="Consolas" panose="020B0609020204030204" pitchFamily="49" charset="0"/>
              </a:rPr>
              <a:t>numeros.reduce</a:t>
            </a:r>
            <a:r>
              <a:rPr lang="es-419" sz="2400" dirty="0">
                <a:latin typeface="Consolas" panose="020B0609020204030204" pitchFamily="49" charset="0"/>
              </a:rPr>
              <a:t>((x, y) =&gt; x + y);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400" dirty="0">
              <a:latin typeface="Consolas" panose="020B0609020204030204" pitchFamily="49" charset="0"/>
            </a:endParaRP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400" dirty="0">
              <a:latin typeface="Consolas" panose="020B0609020204030204" pitchFamily="49" charset="0"/>
            </a:endParaRP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s-419" sz="2400" b="1" dirty="0" err="1" smtClean="0"/>
              <a:t>forEach</a:t>
            </a:r>
            <a:r>
              <a:rPr lang="es-419" sz="2400" b="1" dirty="0" smtClean="0"/>
              <a:t>(</a:t>
            </a:r>
            <a:r>
              <a:rPr lang="es-419" sz="2400" b="1" dirty="0" err="1" smtClean="0"/>
              <a:t>funcion</a:t>
            </a:r>
            <a:r>
              <a:rPr lang="es-419" sz="2400" b="1" dirty="0" smtClean="0"/>
              <a:t>)</a:t>
            </a:r>
            <a:r>
              <a:rPr lang="es-419" sz="2400" dirty="0" smtClean="0">
                <a:latin typeface="Consolas" panose="020B0609020204030204" pitchFamily="49" charset="0"/>
              </a:rPr>
              <a:t>(</a:t>
            </a:r>
            <a:r>
              <a:rPr lang="es-AR" sz="2400" dirty="0"/>
              <a:t>E</a:t>
            </a:r>
            <a:r>
              <a:rPr lang="es-AR" sz="2400" dirty="0" smtClean="0"/>
              <a:t>jecuta </a:t>
            </a:r>
            <a:r>
              <a:rPr lang="es-AR" sz="2400" dirty="0"/>
              <a:t>la función indicada una vez por cada elemento del </a:t>
            </a:r>
            <a:r>
              <a:rPr lang="es-AR" sz="2400" dirty="0" err="1"/>
              <a:t>array</a:t>
            </a:r>
            <a:r>
              <a:rPr lang="es-419" sz="2400" dirty="0" smtClean="0">
                <a:latin typeface="Consolas" panose="020B0609020204030204" pitchFamily="49" charset="0"/>
              </a:rPr>
              <a:t>)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s-419" sz="2000" dirty="0" smtClean="0">
                <a:latin typeface="Consolas" panose="020B0609020204030204" pitchFamily="49" charset="0"/>
              </a:rPr>
              <a:t>	</a:t>
            </a:r>
            <a:r>
              <a:rPr lang="es-419" sz="2400" dirty="0" err="1" smtClean="0">
                <a:latin typeface="Consolas" panose="020B0609020204030204" pitchFamily="49" charset="0"/>
              </a:rPr>
              <a:t>messages.forEach</a:t>
            </a:r>
            <a:r>
              <a:rPr lang="es-419" sz="2400" dirty="0" smtClean="0">
                <a:latin typeface="Consolas" panose="020B0609020204030204" pitchFamily="49" charset="0"/>
              </a:rPr>
              <a:t>((x) =&gt; console.log(x));</a:t>
            </a:r>
            <a:endParaRPr lang="es-419" sz="2400" dirty="0">
              <a:latin typeface="Consolas" panose="020B0609020204030204" pitchFamily="49" charset="0"/>
            </a:endParaRP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046" b="1" dirty="0" smtClean="0">
              <a:latin typeface="Consolas" panose="020B0609020204030204" pitchFamily="49" charset="0"/>
            </a:endParaRP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</p:txBody>
      </p:sp>
    </p:spTree>
    <p:extLst>
      <p:ext uri="{BB962C8B-B14F-4D97-AF65-F5344CB8AC3E}">
        <p14:creationId xmlns:p14="http://schemas.microsoft.com/office/powerpoint/2010/main" val="328712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419" dirty="0" smtClean="0">
                <a:solidFill>
                  <a:srgbClr val="595959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Links</a:t>
            </a:r>
            <a:endParaRPr dirty="0">
              <a:solidFill>
                <a:srgbClr val="595959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243840" y="1127760"/>
            <a:ext cx="10893222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000" b="1" dirty="0" smtClean="0">
                <a:latin typeface="Consolas" panose="020B0609020204030204" pitchFamily="49" charset="0"/>
              </a:rPr>
              <a:t>Typescript Array class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hlinkClick r:id="rId3"/>
              </a:rPr>
              <a:t>https</a:t>
            </a:r>
            <a:r>
              <a:rPr lang="en-US" sz="2000" b="1" dirty="0">
                <a:latin typeface="Consolas" panose="020B0609020204030204" pitchFamily="49" charset="0"/>
                <a:hlinkClick r:id="rId3"/>
              </a:rPr>
              <a:t>://</a:t>
            </a:r>
            <a:r>
              <a:rPr lang="en-US" sz="2000" b="1" dirty="0" smtClean="0">
                <a:latin typeface="Consolas" panose="020B0609020204030204" pitchFamily="49" charset="0"/>
                <a:hlinkClick r:id="rId3"/>
              </a:rPr>
              <a:t>www.typescriptlang.org/docs/handbook/basic-types.html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hlinkClick r:id="rId4"/>
              </a:rPr>
              <a:t>https://www.tutorialspoint.com/typescript/typescript_arrays.htm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n-US" sz="2000" b="1" dirty="0" smtClean="0">
              <a:latin typeface="Consolas" panose="020B0609020204030204" pitchFamily="49" charset="0"/>
            </a:endParaRP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000" b="1" dirty="0" smtClean="0">
                <a:latin typeface="Consolas" panose="020B0609020204030204" pitchFamily="49" charset="0"/>
              </a:rPr>
              <a:t>Reduce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hlinkClick r:id="rId5"/>
              </a:rPr>
              <a:t>https</a:t>
            </a:r>
            <a:r>
              <a:rPr lang="en-US" sz="2000" b="1" dirty="0">
                <a:latin typeface="Consolas" panose="020B0609020204030204" pitchFamily="49" charset="0"/>
                <a:hlinkClick r:id="rId5"/>
              </a:rPr>
              <a:t>://</a:t>
            </a:r>
            <a:r>
              <a:rPr lang="en-US" sz="2000" b="1" dirty="0" smtClean="0">
                <a:latin typeface="Consolas" panose="020B0609020204030204" pitchFamily="49" charset="0"/>
                <a:hlinkClick r:id="rId5"/>
              </a:rPr>
              <a:t>developer.mozilla.org/en-US/docs/Web/JavaScript/Reference/Global_Objects/Array/Reduce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n-US" sz="2000" b="1" dirty="0" smtClean="0">
              <a:latin typeface="Consolas" panose="020B0609020204030204" pitchFamily="49" charset="0"/>
            </a:endParaRPr>
          </a:p>
          <a:p>
            <a:pPr lvl="1">
              <a:spcBef>
                <a:spcPts val="560"/>
              </a:spcBef>
              <a:buClr>
                <a:srgbClr val="595959"/>
              </a:buClr>
              <a:buSzPts val="2520"/>
            </a:pPr>
            <a:r>
              <a:rPr lang="en-US" sz="2000" b="1" dirty="0" smtClean="0">
                <a:latin typeface="Consolas" panose="020B0609020204030204" pitchFamily="49" charset="0"/>
              </a:rPr>
              <a:t>Array JS	</a:t>
            </a: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  <a:hlinkClick r:id="rId6"/>
              </a:rPr>
              <a:t>https://www.w3schools.com/js/js_arrays.asp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  <a:hlinkClick r:id="rId7"/>
              </a:rPr>
              <a:t>https://</a:t>
            </a:r>
            <a:r>
              <a:rPr lang="en-US" sz="2000" b="1" dirty="0" smtClean="0">
                <a:latin typeface="Consolas" panose="020B0609020204030204" pitchFamily="49" charset="0"/>
                <a:hlinkClick r:id="rId7"/>
              </a:rPr>
              <a:t>www.w3schools.com/jsref/jsref_obj_array.asp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  <a:hlinkClick r:id="rId8"/>
              </a:rPr>
              <a:t>https://</a:t>
            </a:r>
            <a:r>
              <a:rPr lang="en-US" sz="2000" b="1" dirty="0" smtClean="0">
                <a:latin typeface="Consolas" panose="020B0609020204030204" pitchFamily="49" charset="0"/>
                <a:hlinkClick r:id="rId8"/>
              </a:rPr>
              <a:t>www.w3schools.com/js/js_array_sort.asp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  <a:hlinkClick r:id="rId9"/>
              </a:rPr>
              <a:t>https://</a:t>
            </a:r>
            <a:r>
              <a:rPr lang="en-US" sz="2000" b="1" dirty="0" smtClean="0">
                <a:latin typeface="Consolas" panose="020B0609020204030204" pitchFamily="49" charset="0"/>
                <a:hlinkClick r:id="rId9"/>
              </a:rPr>
              <a:t>www.w3schools.com/js/js_array_iteration.asp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305971" lvl="1" indent="0">
              <a:spcBef>
                <a:spcPts val="560"/>
              </a:spcBef>
              <a:buClr>
                <a:srgbClr val="595959"/>
              </a:buClr>
              <a:buSzPts val="2520"/>
              <a:buNone/>
            </a:pPr>
            <a:endParaRPr lang="es-419" sz="2046" b="1" dirty="0" smtClean="0">
              <a:latin typeface="Consolas" panose="020B0609020204030204" pitchFamily="49" charset="0"/>
            </a:endParaRPr>
          </a:p>
          <a:p>
            <a:pPr>
              <a:spcBef>
                <a:spcPts val="560"/>
              </a:spcBef>
              <a:buClr>
                <a:srgbClr val="595959"/>
              </a:buClr>
              <a:buSzPts val="2520"/>
            </a:pPr>
            <a:endParaRPr lang="es-419" sz="2400" dirty="0" smtClean="0"/>
          </a:p>
        </p:txBody>
      </p:sp>
    </p:spTree>
    <p:extLst>
      <p:ext uri="{BB962C8B-B14F-4D97-AF65-F5344CB8AC3E}">
        <p14:creationId xmlns:p14="http://schemas.microsoft.com/office/powerpoint/2010/main" val="1460747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18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¿Preguntas?</a:t>
            </a:r>
            <a:endParaRPr lang="es-AR" alt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42" y="1391769"/>
            <a:ext cx="7696803" cy="50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87675"/>
            <a:ext cx="12192000" cy="664797"/>
          </a:xfrm>
        </p:spPr>
        <p:txBody>
          <a:bodyPr/>
          <a:lstStyle/>
          <a:p>
            <a:pPr algn="ctr"/>
            <a:r>
              <a:rPr lang="es-AR" altLang="es-A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</a:t>
            </a:r>
            <a:r>
              <a:rPr lang="es-AR" altLang="es-A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 Gracias!</a:t>
            </a:r>
            <a:endParaRPr lang="es-AR" altLang="es-A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1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 el Instructor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91662" y="1447801"/>
            <a:ext cx="10445261" cy="417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r>
              <a:rPr lang="es-419" sz="2800" b="1" dirty="0" smtClean="0">
                <a:solidFill>
                  <a:srgbClr val="595959"/>
                </a:solidFill>
                <a:latin typeface="Quattrocento Sans"/>
                <a:sym typeface="Quattrocento Sans"/>
              </a:rPr>
              <a:t>Tomas </a:t>
            </a:r>
            <a:r>
              <a:rPr lang="es-419" sz="2800" b="1" dirty="0" err="1" smtClean="0">
                <a:solidFill>
                  <a:srgbClr val="595959"/>
                </a:solidFill>
                <a:latin typeface="Quattrocento Sans"/>
                <a:sym typeface="Quattrocento Sans"/>
              </a:rPr>
              <a:t>Borodowski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None/>
            </a:pPr>
            <a:endParaRPr sz="2800" b="1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Carrera</a:t>
            </a: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</a:t>
            </a: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Antigüedad</a:t>
            </a: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endParaRPr lang="es-AR" sz="28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Principales clientes en los que trabajé…</a:t>
            </a: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Proyectos</a:t>
            </a:r>
          </a:p>
          <a:p>
            <a:pPr marL="0" lvl="0" indent="0">
              <a:spcBef>
                <a:spcPts val="480"/>
              </a:spcBef>
              <a:buClr>
                <a:srgbClr val="595959"/>
              </a:buClr>
              <a:buSzPts val="2160"/>
              <a:buNone/>
            </a:pPr>
            <a:r>
              <a:rPr lang="es-AR" sz="28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161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Quattrocento Sans"/>
              <a:buNone/>
            </a:pPr>
            <a:r>
              <a:rPr lang="es-AR" sz="440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 del Módulo</a:t>
            </a:r>
            <a:endParaRPr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2150" y="1166842"/>
            <a:ext cx="10444163" cy="36194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s-419" altLang="es-A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s-419" altLang="es-AR" sz="2800" dirty="0" smtClean="0"/>
              <a:t>Entender los conceptos de la Programación Orientada a Objetos.</a:t>
            </a:r>
          </a:p>
          <a:p>
            <a:pPr marL="514350" indent="-514350">
              <a:buFont typeface="+mj-lt"/>
              <a:buAutoNum type="arabicPeriod"/>
            </a:pPr>
            <a:r>
              <a:rPr lang="es-419" altLang="es-AR" sz="2800" dirty="0" smtClean="0"/>
              <a:t>Entender los diferentes tipos de relaciones entre objetos</a:t>
            </a:r>
          </a:p>
          <a:p>
            <a:pPr marL="514350" indent="-514350">
              <a:buFont typeface="+mj-lt"/>
              <a:buAutoNum type="arabicPeriod"/>
            </a:pPr>
            <a:r>
              <a:rPr lang="es-419" altLang="es-AR" sz="2800" dirty="0" smtClean="0"/>
              <a:t>Entender de que forma pensar un modelo de objetos</a:t>
            </a:r>
          </a:p>
          <a:p>
            <a:pPr marL="514350" indent="-514350">
              <a:buFont typeface="+mj-lt"/>
              <a:buAutoNum type="arabicPeriod"/>
            </a:pPr>
            <a:endParaRPr lang="es-419" altLang="es-AR" sz="2800" dirty="0" smtClean="0"/>
          </a:p>
          <a:p>
            <a:pPr marL="0" indent="0">
              <a:buNone/>
            </a:pPr>
            <a:endParaRPr lang="es-AR" altLang="es-AR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AR" altLang="es-AR" sz="2800" b="1" dirty="0" smtClean="0"/>
              <a:t>Utilizar </a:t>
            </a:r>
            <a:r>
              <a:rPr lang="es-AR" altLang="es-AR" sz="2800" dirty="0" err="1" smtClean="0"/>
              <a:t>Typescript</a:t>
            </a:r>
            <a:r>
              <a:rPr lang="es-AR" altLang="es-AR" sz="2800" dirty="0" smtClean="0"/>
              <a:t> para realizar los ejercicios</a:t>
            </a: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226558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 – Por la mañana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19247" y="1447801"/>
            <a:ext cx="11151918" cy="464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05971" marR="0" lvl="0" indent="-30597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09:00 </a:t>
            </a:r>
            <a:r>
              <a:rPr lang="es-AR" sz="2830" b="0" i="0" u="none" strike="noStrike" cap="none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- 12:00hs</a:t>
            </a:r>
            <a:endParaRPr lang="es-AR" sz="2830" b="0" i="0" u="none" strike="noStrike" cap="none" dirty="0" smtClean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 smtClean="0"/>
              <a:t>Qué es un objeto?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 smtClean="0"/>
              <a:t>Que es una clase?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 smtClean="0"/>
              <a:t>¿Por qué usaríamos POO?</a:t>
            </a:r>
          </a:p>
          <a:p>
            <a:pPr marL="305971" lvl="1" indent="0">
              <a:spcBef>
                <a:spcPts val="0"/>
              </a:spcBef>
              <a:buClr>
                <a:srgbClr val="595959"/>
              </a:buClr>
              <a:buSzPts val="2547"/>
              <a:buNone/>
            </a:pPr>
            <a:endParaRPr lang="es-ES" dirty="0" smtClean="0">
              <a:sym typeface="Quattrocento Sans"/>
            </a:endParaRPr>
          </a:p>
          <a:p>
            <a:pPr marL="305971" lvl="1" indent="0">
              <a:spcBef>
                <a:spcPts val="0"/>
              </a:spcBef>
              <a:buClr>
                <a:srgbClr val="595959"/>
              </a:buClr>
              <a:buSzPts val="2547"/>
              <a:buNone/>
            </a:pPr>
            <a:endParaRPr lang="es-ES" dirty="0" smtClean="0"/>
          </a:p>
          <a:p>
            <a:pPr marL="305971" marR="0" lvl="0" indent="-305971" algn="l" rtl="0">
              <a:lnSpc>
                <a:spcPct val="15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3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12:00-12:45 </a:t>
            </a:r>
            <a:r>
              <a:rPr lang="es-AR" sz="2830" b="0" i="0" u="none" strike="noStrike" cap="none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3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Almuerzo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D0D1D3"/>
              </a:clrFrom>
              <a:clrTo>
                <a:srgbClr val="D0D1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5051" r="15959" b="21881"/>
          <a:stretch/>
        </p:blipFill>
        <p:spPr>
          <a:xfrm>
            <a:off x="9800422" y="4120618"/>
            <a:ext cx="1197278" cy="1203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84" y="615023"/>
            <a:ext cx="1055754" cy="1055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67" y="1988184"/>
            <a:ext cx="2375080" cy="1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2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595959"/>
              </a:buClr>
              <a:buSzPts val="4400"/>
              <a:buFont typeface="Quattrocento Sans"/>
            </a:pP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 – Por la tarde</a:t>
            </a:r>
            <a:endParaRPr dirty="0">
              <a:solidFill>
                <a:srgbClr val="595959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19247" y="1447801"/>
            <a:ext cx="11151918" cy="464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13:00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15:00hs</a:t>
            </a:r>
            <a:endParaRPr dirty="0"/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>
                <a:sym typeface="Quattrocento Sans"/>
              </a:rPr>
              <a:t>Principios de la Orientación a </a:t>
            </a:r>
            <a:r>
              <a:rPr lang="es-AR" dirty="0" smtClean="0">
                <a:sym typeface="Quattrocento Sans"/>
              </a:rPr>
              <a:t>Objetos</a:t>
            </a:r>
          </a:p>
          <a:p>
            <a:pPr lvl="1">
              <a:spcBef>
                <a:spcPts val="0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>
                <a:sym typeface="Quattrocento Sans"/>
              </a:rPr>
              <a:t>Clases abstractas e </a:t>
            </a:r>
            <a:r>
              <a:rPr lang="es-AR" dirty="0" smtClean="0">
                <a:sym typeface="Quattrocento Sans"/>
              </a:rPr>
              <a:t>Interfaces</a:t>
            </a:r>
            <a:endParaRPr lang="es-ES" dirty="0" smtClean="0">
              <a:sym typeface="Quattrocento Sans"/>
            </a:endParaRPr>
          </a:p>
          <a:p>
            <a:pPr marL="305971" marR="0" lvl="0" indent="-305971" algn="l" rtl="0">
              <a:lnSpc>
                <a:spcPct val="15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3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15:00-15:20 </a:t>
            </a:r>
            <a:r>
              <a:rPr lang="es-AR" sz="2830" b="0" i="0" u="none" strike="noStrike" cap="none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30" b="0" i="0" u="none" strike="noStrike" cap="none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Coffee</a:t>
            </a:r>
            <a:r>
              <a:rPr lang="es-AR" sz="2830" b="0" i="0" u="none" strike="noStrike" cap="none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AR" sz="283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Break</a:t>
            </a:r>
          </a:p>
          <a:p>
            <a:pPr>
              <a:lnSpc>
                <a:spcPct val="150000"/>
              </a:lnSpc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15:30 </a:t>
            </a:r>
            <a:r>
              <a:rPr lang="es-AR" dirty="0" err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s-AR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18:00hs</a:t>
            </a:r>
            <a:endParaRPr lang="es-AR" dirty="0"/>
          </a:p>
          <a:p>
            <a:pPr lvl="1"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>
                <a:sym typeface="Quattrocento Sans"/>
              </a:rPr>
              <a:t>Herencia</a:t>
            </a:r>
          </a:p>
          <a:p>
            <a:pPr lvl="1"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>
                <a:sym typeface="Quattrocento Sans"/>
              </a:rPr>
              <a:t>Composición</a:t>
            </a:r>
          </a:p>
          <a:p>
            <a:pPr lvl="1"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>
                <a:sym typeface="Quattrocento Sans"/>
              </a:rPr>
              <a:t>Polimorfismo</a:t>
            </a:r>
          </a:p>
          <a:p>
            <a:pPr lvl="1">
              <a:spcBef>
                <a:spcPts val="566"/>
              </a:spcBef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ES" dirty="0" smtClean="0">
                <a:sym typeface="Quattrocento Sans"/>
              </a:rPr>
              <a:t>Colecciones</a:t>
            </a:r>
          </a:p>
          <a:p>
            <a:pPr marL="305971" marR="0" lvl="0" indent="-305971" algn="l" rtl="0">
              <a:lnSpc>
                <a:spcPct val="15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Char char="•"/>
            </a:pPr>
            <a:r>
              <a:rPr lang="es-AR" sz="283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18:00 </a:t>
            </a:r>
            <a:r>
              <a:rPr lang="es-AR" sz="2830" b="0" i="0" u="none" strike="noStrike" cap="none" dirty="0" err="1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hs</a:t>
            </a:r>
            <a:r>
              <a:rPr lang="es-AR" sz="2830" b="0" i="0" u="none" strike="noStrike" cap="none" dirty="0" smtClean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Fin del día</a:t>
            </a:r>
            <a:endParaRPr dirty="0" smtClean="0"/>
          </a:p>
          <a:p>
            <a:pPr marL="305971" marR="0" lvl="0" indent="-144236" algn="l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rgbClr val="595959"/>
              </a:buClr>
              <a:buSzPts val="2547"/>
              <a:buFont typeface="Arial"/>
              <a:buNone/>
            </a:pPr>
            <a:endParaRPr sz="2830" b="0" i="0" u="none" strike="noStrike" cap="none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810" y="5312746"/>
            <a:ext cx="1823189" cy="1360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527" y="3089058"/>
            <a:ext cx="1055754" cy="10557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67" y="1447801"/>
            <a:ext cx="2375080" cy="17813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67" y="4079740"/>
            <a:ext cx="2375080" cy="1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0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01062" y="3124301"/>
            <a:ext cx="10589876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80840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89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un objeto?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9393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un Objeto?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268573"/>
            <a:ext cx="10704276" cy="873701"/>
          </a:xfrm>
        </p:spPr>
        <p:txBody>
          <a:bodyPr/>
          <a:lstStyle/>
          <a:p>
            <a:r>
              <a:rPr lang="es-AR" sz="3154" dirty="0" smtClean="0"/>
              <a:t>Es </a:t>
            </a:r>
            <a:r>
              <a:rPr lang="es-AR" sz="3154" dirty="0"/>
              <a:t>algo que puedo representar a través de una idea, un concepto. Tiene entidad. 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20" y="3258407"/>
            <a:ext cx="4427929" cy="321762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2199" y="2372010"/>
            <a:ext cx="10704276" cy="886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05971" indent="-305971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83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557205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557205" algn="l"/>
              </a:tabLst>
              <a:defRPr sz="2476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808439" indent="-25123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121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310906" indent="-197899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808439" algn="l"/>
              </a:tabLst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514420" indent="-203514" algn="l" defTabSz="80840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768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223118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7320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1524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5727" indent="-202101" algn="l" defTabSz="80840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dirty="0" smtClean="0"/>
              <a:t>Todo lo que existe en mi cabeza puede ser tomado como un objeto.</a:t>
            </a:r>
            <a:r>
              <a:rPr lang="es-AR" sz="3154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4053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I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2.xml><?xml version="1.0" encoding="utf-8"?>
<a:theme xmlns:a="http://schemas.openxmlformats.org/drawingml/2006/main" name="Baufest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1BC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cial Workplace" id="{C6563241-F729-4F9B-8DA9-402A955FA37B}" vid="{3E3B0694-6991-4ABE-B2DD-2CB2D8E8DF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/>
    <Synchronization>Asynchronous</Synchronization>
    <Type>10001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  <Receiver>
    <Name/>
    <Synchronization>Asynchronous</Synchronization>
    <Type>10002</Type>
    <SequenceNumber>10000</SequenceNumber>
    <Assembly>Microsoft.RTG.EventReceivers, Version=1.0.0.0, Culture=neutral, PublicKeyToken=12dc7f0b648efec3</Assembly>
    <Class>Microsoft.RTG.EventReceivers.AssetFileEventReceiver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haredContentType xmlns="Microsoft.SharePoint.Taxonomy.ContentTypeSync" SourceId="e5351508-46ca-4454-b07c-bc767568d5f1" ContentTypeId="0x0101009F858E1B7D9342B795C788B53F54E138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RTG Asset File" ma:contentTypeID="0x0101009F858E1B7D9342B795C788B53F54E1380091B2ACDBF8CC8745AF6BBB268F89ECBF" ma:contentTypeVersion="1" ma:contentTypeDescription="Crear nuevo documento." ma:contentTypeScope="" ma:versionID="b775c03566686602620a201f6744a4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0B75D-243C-457B-8958-4F95BD31B0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FA0A707-7857-4B74-A994-42FA3B6A96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8098EC-BD0F-4988-8F2F-6892F80F8076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7B7799AE-5935-4791-AB97-7DFEB3E9DB45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0208E0F4-FE14-4B82-B27A-0E40833F2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66062</TotalTime>
  <Words>1027</Words>
  <Application>Microsoft Office PowerPoint</Application>
  <PresentationFormat>Widescreen</PresentationFormat>
  <Paragraphs>258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Century Gothic</vt:lpstr>
      <vt:lpstr>Consolas</vt:lpstr>
      <vt:lpstr>Courier New</vt:lpstr>
      <vt:lpstr>Quattrocento Sans</vt:lpstr>
      <vt:lpstr>Segoe Pro Light</vt:lpstr>
      <vt:lpstr>Segoe UI</vt:lpstr>
      <vt:lpstr>Segoe UI Light</vt:lpstr>
      <vt:lpstr>Segoe UI Semibold</vt:lpstr>
      <vt:lpstr>Wingdings</vt:lpstr>
      <vt:lpstr>PEI</vt:lpstr>
      <vt:lpstr>Baufest</vt:lpstr>
      <vt:lpstr>PowerPoint Presentation</vt:lpstr>
      <vt:lpstr>Sobre el Instructor</vt:lpstr>
      <vt:lpstr>Sobre el Instructor</vt:lpstr>
      <vt:lpstr>Sobre el Instructor</vt:lpstr>
      <vt:lpstr>Objetivos del Módulo</vt:lpstr>
      <vt:lpstr>Agenda – Por la mañana</vt:lpstr>
      <vt:lpstr>Agenda – Por la tarde</vt:lpstr>
      <vt:lpstr>PowerPoint Presentation</vt:lpstr>
      <vt:lpstr>¿Qué es un Objeto?</vt:lpstr>
      <vt:lpstr>¿Qué es un Objeto?</vt:lpstr>
      <vt:lpstr>¿Qué es un Objeto?</vt:lpstr>
      <vt:lpstr>Características Fundamentales </vt:lpstr>
      <vt:lpstr>Comportamiento</vt:lpstr>
      <vt:lpstr>Implementación</vt:lpstr>
      <vt:lpstr>Mensajes y Métodos</vt:lpstr>
      <vt:lpstr>Identidad</vt:lpstr>
      <vt:lpstr>Referencia</vt:lpstr>
      <vt:lpstr>Estado Interno</vt:lpstr>
      <vt:lpstr>PowerPoint Presentation</vt:lpstr>
      <vt:lpstr>¿Qué es una Clase?</vt:lpstr>
      <vt:lpstr>¿Qué es una Clase?</vt:lpstr>
      <vt:lpstr>Definiciones</vt:lpstr>
      <vt:lpstr>PowerPoint Presentation</vt:lpstr>
      <vt:lpstr>&lt;DESARROLLO TEMA II&gt;</vt:lpstr>
      <vt:lpstr>PowerPoint Presentation</vt:lpstr>
      <vt:lpstr>¿Qué es una colección?</vt:lpstr>
      <vt:lpstr>Tipos de colecciones</vt:lpstr>
      <vt:lpstr>Declarar colecciones</vt:lpstr>
      <vt:lpstr>¿Qué podemos hacer con una colección?</vt:lpstr>
      <vt:lpstr>¿Como operamos con colecciones?</vt:lpstr>
      <vt:lpstr>Métodos de las colecciones</vt:lpstr>
      <vt:lpstr>Métodos de las colecciones</vt:lpstr>
      <vt:lpstr>Métodos de las colecciones</vt:lpstr>
      <vt:lpstr>Métodos de las colecciones</vt:lpstr>
      <vt:lpstr>Métodos de las colecciones</vt:lpstr>
      <vt:lpstr>Links</vt:lpstr>
      <vt:lpstr>¿Preguntas?</vt:lpstr>
      <vt:lpstr>¡Muchas Gracias!</vt:lpstr>
    </vt:vector>
  </TitlesOfParts>
  <Company>baufest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PEI</dc:title>
  <dc:creator>fmagallanes</dc:creator>
  <cp:keywords/>
  <dc:description/>
  <cp:lastModifiedBy>Gregorio Michalopulos</cp:lastModifiedBy>
  <cp:revision>1362</cp:revision>
  <dcterms:created xsi:type="dcterms:W3CDTF">2013-09-25T20:22:51Z</dcterms:created>
  <dcterms:modified xsi:type="dcterms:W3CDTF">2019-03-11T05:19:10Z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0x0101009F858E1B7D9342B795C788B53F54E1380091B2ACDBF8CC8745AF6BBB268F89ECBF</vt:lpwstr>
  </property>
  <property fmtid="{D5CDD505-2E9C-101B-9397-08002B2CF9AE}" pid="3" name="TaxKeyword">
    <vt:lpwstr>274;#Yammer|11111111-1111-1111-1111-111111111111;#273;#Office 365|11111111-1111-1111-1111-111111111111;#276;#SharePoint|11111111-1111-1111-1111-111111111111</vt:lpwstr>
  </property>
  <property fmtid="{D5CDD505-2E9C-101B-9397-08002B2CF9AE}" pid="4" name="Audiences">
    <vt:lpwstr/>
  </property>
  <property fmtid="{D5CDD505-2E9C-101B-9397-08002B2CF9AE}" pid="5" name="Capabilities">
    <vt:lpwstr/>
  </property>
  <property fmtid="{D5CDD505-2E9C-101B-9397-08002B2CF9AE}" pid="6" name="Region">
    <vt:lpwstr/>
  </property>
  <property fmtid="{D5CDD505-2E9C-101B-9397-08002B2CF9AE}" pid="7" name="Segments">
    <vt:lpwstr/>
  </property>
  <property fmtid="{D5CDD505-2E9C-101B-9397-08002B2CF9AE}" pid="8" name="Confidentiality">
    <vt:lpwstr>21;#Microsoft confidential|461efa83-0283-486a-a8d5-943328f3693f</vt:lpwstr>
  </property>
  <property fmtid="{D5CDD505-2E9C-101B-9397-08002B2CF9AE}" pid="9" name="ActivitiesAndPrograms">
    <vt:lpwstr>12990;#Microsoft product launch campaigns|e634bb7f-b77b-4305-b346-03da1c4c6f6e;#17801;#customer previews|e2bbe8c6-02ca-433d-b282-9f545cdfab07</vt:lpwstr>
  </property>
  <property fmtid="{D5CDD505-2E9C-101B-9397-08002B2CF9AE}" pid="10" name="Partners">
    <vt:lpwstr/>
  </property>
  <property fmtid="{D5CDD505-2E9C-101B-9397-08002B2CF9AE}" pid="11" name="Groups">
    <vt:lpwstr/>
  </property>
  <property fmtid="{D5CDD505-2E9C-101B-9397-08002B2CF9AE}" pid="12" name="Topics">
    <vt:lpwstr/>
  </property>
  <property fmtid="{D5CDD505-2E9C-101B-9397-08002B2CF9AE}" pid="13" name="Industries">
    <vt:lpwstr/>
  </property>
  <property fmtid="{D5CDD505-2E9C-101B-9397-08002B2CF9AE}" pid="14" name="Roles">
    <vt:lpwstr/>
  </property>
  <property fmtid="{D5CDD505-2E9C-101B-9397-08002B2CF9AE}" pid="15" name="SMSGDomain">
    <vt:lpwstr>13357;#Microsoft Office Division|998d7cd0-7f52-4d06-a505-529ce4856340;#12156;#SharePoint Marketing Group|38fce096-29c2-492a-80df-81d2fa31b3d6</vt:lpwstr>
  </property>
  <property fmtid="{D5CDD505-2E9C-101B-9397-08002B2CF9AE}" pid="16" name="Competitors">
    <vt:lpwstr/>
  </property>
  <property fmtid="{D5CDD505-2E9C-101B-9397-08002B2CF9AE}" pid="17" name="BusinessArchitecture">
    <vt:lpwstr/>
  </property>
  <property fmtid="{D5CDD505-2E9C-101B-9397-08002B2CF9AE}" pid="18" name="Products">
    <vt:lpwstr>10899;#Microsoft Office|3a4e9862-cdce-4bdc-8664-91038e3eb1e9;#16039;#Microsoft Office future versions|b77148c7-a73d-44bc-a163-bb7920270559;#14528;#Microsoft SharePoint|58fdf744-ba0b-4be8-990e-0d9024c872fd;#18186;#Microsoft SharePoint Server 2013 (Version)</vt:lpwstr>
  </property>
  <property fmtid="{D5CDD505-2E9C-101B-9397-08002B2CF9AE}" pid="19" name="_dlc_policyId">
    <vt:lpwstr/>
  </property>
  <property fmtid="{D5CDD505-2E9C-101B-9397-08002B2CF9AE}" pid="20" name="ItemRetentionFormula">
    <vt:lpwstr/>
  </property>
  <property fmtid="{D5CDD505-2E9C-101B-9397-08002B2CF9AE}" pid="21" name="ItemType">
    <vt:lpwstr>10070;#presentation slides|3ba3fe7b-e0a0-4921-8b33-d25a05c69d10</vt:lpwstr>
  </property>
  <property fmtid="{D5CDD505-2E9C-101B-9397-08002B2CF9AE}" pid="22" name="LastUpdatedByBatchTagging">
    <vt:bool>false</vt:bool>
  </property>
  <property fmtid="{D5CDD505-2E9C-101B-9397-08002B2CF9AE}" pid="23" name="Languages">
    <vt:lpwstr/>
  </property>
  <property fmtid="{D5CDD505-2E9C-101B-9397-08002B2CF9AE}" pid="24" name="_dlc_DocIdItemGuid">
    <vt:lpwstr>1a6e5196-2108-4f34-a645-44c6da67e10a</vt:lpwstr>
  </property>
  <property fmtid="{D5CDD505-2E9C-101B-9397-08002B2CF9AE}" pid="25" name="WorkflowCreationPath">
    <vt:lpwstr>d3765c0c-e2b5-4307-934b-d5d862e93ab3,3;d3765c0c-e2b5-4307-934b-d5d862e93ab3,3;</vt:lpwstr>
  </property>
  <property fmtid="{D5CDD505-2E9C-101B-9397-08002B2CF9AE}" pid="26" name="IsMyDocuments">
    <vt:bool>true</vt:bool>
  </property>
  <property fmtid="{D5CDD505-2E9C-101B-9397-08002B2CF9AE}" pid="27" name="WorkflowChangePath">
    <vt:lpwstr>d3765c0c-e2b5-4307-934b-d5d862e93ab3,4;d3765c0c-e2b5-4307-934b-d5d862e93ab3,4;d3765c0c-e2b5-4307-934b-d5d862e93ab3,9;d3765c0c-e2b5-4307-934b-d5d862e93ab3,9;d3765c0c-e2b5-4307-934b-d5d862e93ab3,14;d3765c0c-e2b5-4307-934b-d5d862e93ab3,20;</vt:lpwstr>
  </property>
  <property fmtid="{D5CDD505-2E9C-101B-9397-08002B2CF9AE}" pid="28" name="messageframeworktype">
    <vt:lpwstr/>
  </property>
  <property fmtid="{D5CDD505-2E9C-101B-9397-08002B2CF9AE}" pid="29" name="SMSGTags">
    <vt:lpwstr/>
  </property>
  <property fmtid="{D5CDD505-2E9C-101B-9397-08002B2CF9AE}" pid="30" name="EnterpriseDomainTags">
    <vt:lpwstr/>
  </property>
  <property fmtid="{D5CDD505-2E9C-101B-9397-08002B2CF9AE}" pid="31" name="EnterpriseDomainTagsTaxHTField0">
    <vt:lpwstr/>
  </property>
  <property fmtid="{D5CDD505-2E9C-101B-9397-08002B2CF9AE}" pid="32" name="_docset_NoMedatataSyncRequired">
    <vt:lpwstr>False</vt:lpwstr>
  </property>
  <property fmtid="{D5CDD505-2E9C-101B-9397-08002B2CF9AE}" pid="33" name="SMSGTagsTaxHTField0">
    <vt:lpwstr/>
  </property>
  <property fmtid="{D5CDD505-2E9C-101B-9397-08002B2CF9AE}" pid="34" name="TaxCatchAll">
    <vt:lpwstr>11;#Office 365;#3;#Yammer;#14;#SharePoint</vt:lpwstr>
  </property>
  <property fmtid="{D5CDD505-2E9C-101B-9397-08002B2CF9AE}" pid="35" name="TaxKeywordTaxHTField">
    <vt:lpwstr>Office 365|11111111-1111-1111-1111-111111111111;Yammer|11111111-1111-1111-1111-111111111111;SharePoint|11111111-1111-1111-1111-111111111111</vt:lpwstr>
  </property>
</Properties>
</file>