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BD3C8-A2D6-42EA-9075-6FB72ED1071F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C742BA21-76E5-4769-834D-F024A2A778C5}">
      <dgm:prSet phldrT="[Text]"/>
      <dgm:spPr/>
      <dgm:t>
        <a:bodyPr/>
        <a:lstStyle/>
        <a:p>
          <a:r>
            <a:rPr lang="en-US" dirty="0" smtClean="0"/>
            <a:t>Save time</a:t>
          </a:r>
          <a:endParaRPr lang="en-US" dirty="0"/>
        </a:p>
      </dgm:t>
    </dgm:pt>
    <dgm:pt modelId="{A0457D97-B86A-4611-83B7-ADD8399B74EA}" type="parTrans" cxnId="{2F7A3489-2370-4497-BA36-5DC99732B429}">
      <dgm:prSet/>
      <dgm:spPr/>
      <dgm:t>
        <a:bodyPr/>
        <a:lstStyle/>
        <a:p>
          <a:endParaRPr lang="en-US"/>
        </a:p>
      </dgm:t>
    </dgm:pt>
    <dgm:pt modelId="{C11E3128-D18F-482B-AE3F-2FDB545DE41E}" type="sibTrans" cxnId="{2F7A3489-2370-4497-BA36-5DC99732B429}">
      <dgm:prSet/>
      <dgm:spPr/>
      <dgm:t>
        <a:bodyPr/>
        <a:lstStyle/>
        <a:p>
          <a:endParaRPr lang="en-US"/>
        </a:p>
      </dgm:t>
    </dgm:pt>
    <dgm:pt modelId="{18D181FF-3912-4A01-BD8F-DA54603F7FB1}">
      <dgm:prSet phldrT="[Text]"/>
      <dgm:spPr/>
      <dgm:t>
        <a:bodyPr/>
        <a:lstStyle/>
        <a:p>
          <a:r>
            <a:rPr lang="en-US" dirty="0" smtClean="0"/>
            <a:t>Work concurrently</a:t>
          </a:r>
          <a:endParaRPr lang="en-US" dirty="0"/>
        </a:p>
      </dgm:t>
    </dgm:pt>
    <dgm:pt modelId="{2EC7E143-5FD6-4BC4-A4CC-098204FBE3F6}" type="parTrans" cxnId="{F356CFFD-8FAD-44F1-AB48-BE543312C146}">
      <dgm:prSet/>
      <dgm:spPr/>
      <dgm:t>
        <a:bodyPr/>
        <a:lstStyle/>
        <a:p>
          <a:endParaRPr lang="en-US"/>
        </a:p>
      </dgm:t>
    </dgm:pt>
    <dgm:pt modelId="{D9751A65-320B-41C9-AB21-74EE9469500C}" type="sibTrans" cxnId="{F356CFFD-8FAD-44F1-AB48-BE543312C146}">
      <dgm:prSet/>
      <dgm:spPr/>
      <dgm:t>
        <a:bodyPr/>
        <a:lstStyle/>
        <a:p>
          <a:endParaRPr lang="en-US"/>
        </a:p>
      </dgm:t>
    </dgm:pt>
    <dgm:pt modelId="{0A94EE1E-9CB2-4B9E-B908-F805F4872B14}">
      <dgm:prSet phldrT="[Text]"/>
      <dgm:spPr/>
      <dgm:t>
        <a:bodyPr/>
        <a:lstStyle/>
        <a:p>
          <a:r>
            <a:rPr lang="en-US" dirty="0" smtClean="0"/>
            <a:t>Solve larger problems</a:t>
          </a:r>
          <a:endParaRPr lang="en-US" dirty="0"/>
        </a:p>
      </dgm:t>
    </dgm:pt>
    <dgm:pt modelId="{93C7633B-20F1-45CD-A103-1801EF16541A}" type="parTrans" cxnId="{187F67CB-EA14-4806-A7D9-C10F59026AAF}">
      <dgm:prSet/>
      <dgm:spPr/>
      <dgm:t>
        <a:bodyPr/>
        <a:lstStyle/>
        <a:p>
          <a:endParaRPr lang="en-US"/>
        </a:p>
      </dgm:t>
    </dgm:pt>
    <dgm:pt modelId="{0209D4B0-3F4F-49FD-B72A-D64F9225A2D3}" type="sibTrans" cxnId="{187F67CB-EA14-4806-A7D9-C10F59026AAF}">
      <dgm:prSet/>
      <dgm:spPr/>
      <dgm:t>
        <a:bodyPr/>
        <a:lstStyle/>
        <a:p>
          <a:endParaRPr lang="en-US"/>
        </a:p>
      </dgm:t>
    </dgm:pt>
    <dgm:pt modelId="{C7654261-15F1-45E5-BB3F-594573706927}" type="pres">
      <dgm:prSet presAssocID="{F88BD3C8-A2D6-42EA-9075-6FB72ED1071F}" presName="compositeShape" presStyleCnt="0">
        <dgm:presLayoutVars>
          <dgm:chMax val="7"/>
          <dgm:dir/>
          <dgm:resizeHandles val="exact"/>
        </dgm:presLayoutVars>
      </dgm:prSet>
      <dgm:spPr/>
    </dgm:pt>
    <dgm:pt modelId="{B344C0A8-3806-4D6D-960B-D0FCC8C75E14}" type="pres">
      <dgm:prSet presAssocID="{C742BA21-76E5-4769-834D-F024A2A778C5}" presName="circ1" presStyleLbl="vennNode1" presStyleIdx="0" presStyleCnt="3"/>
      <dgm:spPr/>
      <dgm:t>
        <a:bodyPr/>
        <a:lstStyle/>
        <a:p>
          <a:endParaRPr lang="en-US"/>
        </a:p>
      </dgm:t>
    </dgm:pt>
    <dgm:pt modelId="{F19E8A87-6078-4EBC-84D5-31A991D8974B}" type="pres">
      <dgm:prSet presAssocID="{C742BA21-76E5-4769-834D-F024A2A778C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1CA9B-B2A5-4026-A4B1-557369DE2B1C}" type="pres">
      <dgm:prSet presAssocID="{18D181FF-3912-4A01-BD8F-DA54603F7FB1}" presName="circ2" presStyleLbl="vennNode1" presStyleIdx="1" presStyleCnt="3"/>
      <dgm:spPr/>
      <dgm:t>
        <a:bodyPr/>
        <a:lstStyle/>
        <a:p>
          <a:endParaRPr lang="en-US"/>
        </a:p>
      </dgm:t>
    </dgm:pt>
    <dgm:pt modelId="{34355C40-A3C5-4145-B05B-8B07009E68BF}" type="pres">
      <dgm:prSet presAssocID="{18D181FF-3912-4A01-BD8F-DA54603F7FB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52AC9-ECF0-4681-A2D2-FAB0AB0C43D0}" type="pres">
      <dgm:prSet presAssocID="{0A94EE1E-9CB2-4B9E-B908-F805F4872B14}" presName="circ3" presStyleLbl="vennNode1" presStyleIdx="2" presStyleCnt="3"/>
      <dgm:spPr/>
      <dgm:t>
        <a:bodyPr/>
        <a:lstStyle/>
        <a:p>
          <a:endParaRPr lang="en-US"/>
        </a:p>
      </dgm:t>
    </dgm:pt>
    <dgm:pt modelId="{DAEC6034-2E24-427C-9D57-2CAACAD449E1}" type="pres">
      <dgm:prSet presAssocID="{0A94EE1E-9CB2-4B9E-B908-F805F4872B1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2C4847-FA46-42FB-950B-F44FB824218F}" type="presOf" srcId="{C742BA21-76E5-4769-834D-F024A2A778C5}" destId="{F19E8A87-6078-4EBC-84D5-31A991D8974B}" srcOrd="1" destOrd="0" presId="urn:microsoft.com/office/officeart/2005/8/layout/venn1"/>
    <dgm:cxn modelId="{CECD85B7-E8FB-4FCF-A3FF-A9677FBD55A9}" type="presOf" srcId="{0A94EE1E-9CB2-4B9E-B908-F805F4872B14}" destId="{FAD52AC9-ECF0-4681-A2D2-FAB0AB0C43D0}" srcOrd="0" destOrd="0" presId="urn:microsoft.com/office/officeart/2005/8/layout/venn1"/>
    <dgm:cxn modelId="{394954D9-925E-4D4A-82F1-0BFFBD0BDFA7}" type="presOf" srcId="{18D181FF-3912-4A01-BD8F-DA54603F7FB1}" destId="{ADC1CA9B-B2A5-4026-A4B1-557369DE2B1C}" srcOrd="0" destOrd="0" presId="urn:microsoft.com/office/officeart/2005/8/layout/venn1"/>
    <dgm:cxn modelId="{187F67CB-EA14-4806-A7D9-C10F59026AAF}" srcId="{F88BD3C8-A2D6-42EA-9075-6FB72ED1071F}" destId="{0A94EE1E-9CB2-4B9E-B908-F805F4872B14}" srcOrd="2" destOrd="0" parTransId="{93C7633B-20F1-45CD-A103-1801EF16541A}" sibTransId="{0209D4B0-3F4F-49FD-B72A-D64F9225A2D3}"/>
    <dgm:cxn modelId="{2F7A3489-2370-4497-BA36-5DC99732B429}" srcId="{F88BD3C8-A2D6-42EA-9075-6FB72ED1071F}" destId="{C742BA21-76E5-4769-834D-F024A2A778C5}" srcOrd="0" destOrd="0" parTransId="{A0457D97-B86A-4611-83B7-ADD8399B74EA}" sibTransId="{C11E3128-D18F-482B-AE3F-2FDB545DE41E}"/>
    <dgm:cxn modelId="{3E9258CA-BBAB-414A-8E62-29281E82B02C}" type="presOf" srcId="{C742BA21-76E5-4769-834D-F024A2A778C5}" destId="{B344C0A8-3806-4D6D-960B-D0FCC8C75E14}" srcOrd="0" destOrd="0" presId="urn:microsoft.com/office/officeart/2005/8/layout/venn1"/>
    <dgm:cxn modelId="{5A240476-5215-49E5-B26D-CF542F3CB2D4}" type="presOf" srcId="{0A94EE1E-9CB2-4B9E-B908-F805F4872B14}" destId="{DAEC6034-2E24-427C-9D57-2CAACAD449E1}" srcOrd="1" destOrd="0" presId="urn:microsoft.com/office/officeart/2005/8/layout/venn1"/>
    <dgm:cxn modelId="{9F6D659C-DDD9-4415-9469-7E49FF2B3445}" type="presOf" srcId="{18D181FF-3912-4A01-BD8F-DA54603F7FB1}" destId="{34355C40-A3C5-4145-B05B-8B07009E68BF}" srcOrd="1" destOrd="0" presId="urn:microsoft.com/office/officeart/2005/8/layout/venn1"/>
    <dgm:cxn modelId="{F356CFFD-8FAD-44F1-AB48-BE543312C146}" srcId="{F88BD3C8-A2D6-42EA-9075-6FB72ED1071F}" destId="{18D181FF-3912-4A01-BD8F-DA54603F7FB1}" srcOrd="1" destOrd="0" parTransId="{2EC7E143-5FD6-4BC4-A4CC-098204FBE3F6}" sibTransId="{D9751A65-320B-41C9-AB21-74EE9469500C}"/>
    <dgm:cxn modelId="{C6FE64F9-F9BC-4D9C-8336-C49D8ED0D53E}" type="presOf" srcId="{F88BD3C8-A2D6-42EA-9075-6FB72ED1071F}" destId="{C7654261-15F1-45E5-BB3F-594573706927}" srcOrd="0" destOrd="0" presId="urn:microsoft.com/office/officeart/2005/8/layout/venn1"/>
    <dgm:cxn modelId="{7DFE42FE-0787-4C7D-BB01-42BB897C6A2F}" type="presParOf" srcId="{C7654261-15F1-45E5-BB3F-594573706927}" destId="{B344C0A8-3806-4D6D-960B-D0FCC8C75E14}" srcOrd="0" destOrd="0" presId="urn:microsoft.com/office/officeart/2005/8/layout/venn1"/>
    <dgm:cxn modelId="{6D7F0CC3-6741-4F81-9D39-56E7AFFC2604}" type="presParOf" srcId="{C7654261-15F1-45E5-BB3F-594573706927}" destId="{F19E8A87-6078-4EBC-84D5-31A991D8974B}" srcOrd="1" destOrd="0" presId="urn:microsoft.com/office/officeart/2005/8/layout/venn1"/>
    <dgm:cxn modelId="{0200AE31-AC14-4422-BD60-FAAB3D92765D}" type="presParOf" srcId="{C7654261-15F1-45E5-BB3F-594573706927}" destId="{ADC1CA9B-B2A5-4026-A4B1-557369DE2B1C}" srcOrd="2" destOrd="0" presId="urn:microsoft.com/office/officeart/2005/8/layout/venn1"/>
    <dgm:cxn modelId="{5A18AC72-BF21-45AF-978D-FC4AA600718D}" type="presParOf" srcId="{C7654261-15F1-45E5-BB3F-594573706927}" destId="{34355C40-A3C5-4145-B05B-8B07009E68BF}" srcOrd="3" destOrd="0" presId="urn:microsoft.com/office/officeart/2005/8/layout/venn1"/>
    <dgm:cxn modelId="{EBF02237-CDC4-4BEE-8911-D4F98A83999E}" type="presParOf" srcId="{C7654261-15F1-45E5-BB3F-594573706927}" destId="{FAD52AC9-ECF0-4681-A2D2-FAB0AB0C43D0}" srcOrd="4" destOrd="0" presId="urn:microsoft.com/office/officeart/2005/8/layout/venn1"/>
    <dgm:cxn modelId="{0A5C28B6-6B39-4A2A-9CC9-4F1E77103795}" type="presParOf" srcId="{C7654261-15F1-45E5-BB3F-594573706927}" destId="{DAEC6034-2E24-427C-9D57-2CAACAD449E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4C0A8-3806-4D6D-960B-D0FCC8C75E14}">
      <dsp:nvSpPr>
        <dsp:cNvPr id="0" name=""/>
        <dsp:cNvSpPr/>
      </dsp:nvSpPr>
      <dsp:spPr>
        <a:xfrm>
          <a:off x="2529839" y="48577"/>
          <a:ext cx="2331720" cy="233172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Save time</a:t>
          </a:r>
          <a:endParaRPr lang="en-US" sz="2100" kern="1200" dirty="0"/>
        </a:p>
      </dsp:txBody>
      <dsp:txXfrm>
        <a:off x="2840736" y="456628"/>
        <a:ext cx="1709928" cy="1049274"/>
      </dsp:txXfrm>
    </dsp:sp>
    <dsp:sp modelId="{ADC1CA9B-B2A5-4026-A4B1-557369DE2B1C}">
      <dsp:nvSpPr>
        <dsp:cNvPr id="0" name=""/>
        <dsp:cNvSpPr/>
      </dsp:nvSpPr>
      <dsp:spPr>
        <a:xfrm>
          <a:off x="3371202" y="1505902"/>
          <a:ext cx="2331720" cy="2331720"/>
        </a:xfrm>
        <a:prstGeom prst="ellipse">
          <a:avLst/>
        </a:prstGeom>
        <a:solidFill>
          <a:schemeClr val="accent5">
            <a:alpha val="50000"/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Work concurrently</a:t>
          </a:r>
          <a:endParaRPr lang="en-US" sz="2100" kern="1200" dirty="0"/>
        </a:p>
      </dsp:txBody>
      <dsp:txXfrm>
        <a:off x="4084320" y="2108263"/>
        <a:ext cx="1399032" cy="1282446"/>
      </dsp:txXfrm>
    </dsp:sp>
    <dsp:sp modelId="{FAD52AC9-ECF0-4681-A2D2-FAB0AB0C43D0}">
      <dsp:nvSpPr>
        <dsp:cNvPr id="0" name=""/>
        <dsp:cNvSpPr/>
      </dsp:nvSpPr>
      <dsp:spPr>
        <a:xfrm>
          <a:off x="1688477" y="1505902"/>
          <a:ext cx="2331720" cy="2331720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Solve larger problems</a:t>
          </a:r>
          <a:endParaRPr lang="en-US" sz="2100" kern="1200" dirty="0"/>
        </a:p>
      </dsp:txBody>
      <dsp:txXfrm>
        <a:off x="1908047" y="2108263"/>
        <a:ext cx="1399032" cy="12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7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E9D6-8294-4286-896A-2707F0586413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A592-449D-4E0D-89B5-C6F581B5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computing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1 2016</a:t>
            </a:r>
          </a:p>
          <a:p>
            <a:r>
              <a:rPr lang="en-US" dirty="0" smtClean="0"/>
              <a:t>Parts of these notes are from </a:t>
            </a:r>
            <a:r>
              <a:rPr lang="en-US" dirty="0" err="1" smtClean="0"/>
              <a:t>Jacalyn</a:t>
            </a:r>
            <a:r>
              <a:rPr lang="en-US" dirty="0" smtClean="0"/>
              <a:t> </a:t>
            </a:r>
            <a:r>
              <a:rPr lang="en-US" dirty="0" err="1" smtClean="0"/>
              <a:t>Huband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Hoffman2 for high performance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UCLA’s supercomputing cluster</a:t>
            </a:r>
          </a:p>
          <a:p>
            <a:r>
              <a:rPr lang="en-US" dirty="0" smtClean="0"/>
              <a:t>Vital if you have huge data and/or heavy-duty computation</a:t>
            </a:r>
          </a:p>
          <a:p>
            <a:r>
              <a:rPr lang="en-US" dirty="0"/>
              <a:t> </a:t>
            </a:r>
            <a:r>
              <a:rPr lang="en-US" dirty="0" smtClean="0"/>
              <a:t>Managed </a:t>
            </a:r>
            <a:r>
              <a:rPr lang="en-US" dirty="0"/>
              <a:t>and operated by the IDRE Research Technology </a:t>
            </a:r>
            <a:r>
              <a:rPr lang="en-US" dirty="0" smtClean="0"/>
              <a:t>Group</a:t>
            </a:r>
          </a:p>
          <a:p>
            <a:r>
              <a:rPr lang="en-US" dirty="0"/>
              <a:t>1,200+ 64-bit nodes and 13,340 cores, </a:t>
            </a:r>
            <a:r>
              <a:rPr lang="en-US" dirty="0" smtClean="0"/>
              <a:t>over </a:t>
            </a:r>
            <a:r>
              <a:rPr lang="en-US" dirty="0"/>
              <a:t>50TB of </a:t>
            </a:r>
            <a:r>
              <a:rPr lang="en-US" dirty="0" smtClean="0"/>
              <a:t>memory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2" y="127844"/>
            <a:ext cx="2778889" cy="774981"/>
          </a:xfrm>
        </p:spPr>
        <p:txBody>
          <a:bodyPr>
            <a:normAutofit/>
          </a:bodyPr>
          <a:lstStyle/>
          <a:p>
            <a:r>
              <a:rPr lang="en-US" b="1" dirty="0" smtClean="0"/>
              <a:t>Hoffman 2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12" y="1825625"/>
            <a:ext cx="9742375" cy="4351338"/>
          </a:xfrm>
        </p:spPr>
      </p:pic>
    </p:spTree>
    <p:extLst>
      <p:ext uri="{BB962C8B-B14F-4D97-AF65-F5344CB8AC3E}">
        <p14:creationId xmlns:p14="http://schemas.microsoft.com/office/powerpoint/2010/main" val="142297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Hoffman2?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register with UCLA IDRE</a:t>
            </a:r>
          </a:p>
          <a:p>
            <a:r>
              <a:rPr lang="en-US" dirty="0" smtClean="0"/>
              <a:t>Need a faculty sponsor (they may have to pay $$$)</a:t>
            </a:r>
          </a:p>
          <a:p>
            <a:endParaRPr lang="en-US" dirty="0" smtClean="0"/>
          </a:p>
          <a:p>
            <a:r>
              <a:rPr lang="en-US" dirty="0" smtClean="0"/>
              <a:t>IDRE gives workshops fairly frequently on using Hoffman (check their website)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5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Hoffman2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an SSH client like “</a:t>
            </a:r>
            <a:r>
              <a:rPr lang="en-US" dirty="0" err="1" smtClean="0"/>
              <a:t>MobaXterm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Can use remote desktop “</a:t>
            </a:r>
            <a:r>
              <a:rPr lang="en-US" dirty="0" err="1" smtClean="0"/>
              <a:t>NoMachine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See Hoffman site for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jobs (e.g. simulations) to UCLA’s computer, sit back and watch a movie</a:t>
            </a:r>
          </a:p>
          <a:p>
            <a:r>
              <a:rPr lang="en-US" dirty="0" smtClean="0"/>
              <a:t>Need to learn basic UNIX commands</a:t>
            </a:r>
          </a:p>
          <a:p>
            <a:r>
              <a:rPr lang="en-US" dirty="0" smtClean="0"/>
              <a:t>Makes life great</a:t>
            </a:r>
          </a:p>
        </p:txBody>
      </p:sp>
    </p:spTree>
    <p:extLst>
      <p:ext uri="{BB962C8B-B14F-4D97-AF65-F5344CB8AC3E}">
        <p14:creationId xmlns:p14="http://schemas.microsoft.com/office/powerpoint/2010/main" val="4500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 computing?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90800" y="1752600"/>
          <a:ext cx="7391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9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 … will become the mainstream of software development techniques due to a radical change in hardware technology.”</a:t>
            </a:r>
          </a:p>
          <a:p>
            <a:pPr lvl="2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43400" y="3581401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buNone/>
            </a:pPr>
            <a:r>
              <a:rPr lang="en-US" sz="1600" b="1" dirty="0"/>
              <a:t>Parallel Programming: For Multicore and Cluster Systems</a:t>
            </a:r>
            <a:r>
              <a:rPr lang="en-US" sz="1600" dirty="0"/>
              <a:t> </a:t>
            </a:r>
          </a:p>
          <a:p>
            <a:pPr lvl="1" algn="r">
              <a:buNone/>
            </a:pPr>
            <a:r>
              <a:rPr lang="en-US" sz="1600" dirty="0"/>
              <a:t>   by Thomas </a:t>
            </a:r>
            <a:r>
              <a:rPr lang="en-US" sz="1600" dirty="0" err="1"/>
              <a:t>Rauber</a:t>
            </a:r>
            <a:r>
              <a:rPr lang="en-US" sz="1600" dirty="0"/>
              <a:t> and </a:t>
            </a:r>
            <a:r>
              <a:rPr lang="en-US" sz="1600" dirty="0" err="1"/>
              <a:t>Gudula</a:t>
            </a:r>
            <a:r>
              <a:rPr lang="en-US" sz="1600" dirty="0"/>
              <a:t> </a:t>
            </a:r>
            <a:r>
              <a:rPr lang="en-US" sz="1600" dirty="0" err="1"/>
              <a:t>Rünger</a:t>
            </a:r>
            <a:r>
              <a:rPr lang="en-US" sz="1600" dirty="0"/>
              <a:t>, 2010</a:t>
            </a:r>
          </a:p>
        </p:txBody>
      </p:sp>
    </p:spTree>
    <p:extLst>
      <p:ext uri="{BB962C8B-B14F-4D97-AF65-F5344CB8AC3E}">
        <p14:creationId xmlns:p14="http://schemas.microsoft.com/office/powerpoint/2010/main" val="15674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 Basics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single computer chip can hold multiple cores (i.e.,  computing units).  The cores have access to the same memory, which makes them quite efficient.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laptop and desktop computers have the ability to do some parallel computing (and will be able to do increasingly more in the near future).</a:t>
            </a:r>
          </a:p>
          <a:p>
            <a:pPr lvl="1"/>
            <a:r>
              <a:rPr lang="en-US" sz="1700" dirty="0"/>
              <a:t>Dual core and quad core processor have become standard for most laptops and desktop computers.</a:t>
            </a:r>
          </a:p>
          <a:p>
            <a:pPr lvl="1"/>
            <a:r>
              <a:rPr lang="en-US" sz="1700" dirty="0"/>
              <a:t>Soon, desktop computers are expected to have </a:t>
            </a:r>
            <a:r>
              <a:rPr lang="en-US" sz="1700" dirty="0"/>
              <a:t>75 or more cores</a:t>
            </a:r>
            <a:r>
              <a:rPr lang="en-US" sz="1700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At the same time, we are seeing more computer clusters built from commodity hardware.</a:t>
            </a:r>
          </a:p>
          <a:p>
            <a:pPr lvl="1"/>
            <a:endParaRPr lang="en-US" sz="1800" dirty="0"/>
          </a:p>
        </p:txBody>
      </p:sp>
      <p:pic>
        <p:nvPicPr>
          <p:cNvPr id="3074" name="Picture 2" descr="C:\Users\jmh5ad\AppData\Local\Microsoft\Windows\Temporary Internet Files\Content.IE5\EF2LT81J\MP90028910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981201"/>
            <a:ext cx="1574984" cy="238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every large program should be parallelized.</a:t>
            </a:r>
          </a:p>
          <a:p>
            <a:endParaRPr lang="en-US" dirty="0"/>
          </a:p>
          <a:p>
            <a:r>
              <a:rPr lang="en-US" dirty="0" smtClean="0"/>
              <a:t>Thought and planning are needed to determine when and how to parallelize a program.</a:t>
            </a:r>
            <a:endParaRPr lang="en-US" dirty="0"/>
          </a:p>
        </p:txBody>
      </p:sp>
      <p:pic>
        <p:nvPicPr>
          <p:cNvPr id="1026" name="Picture 2" descr="C:\Users\jmh5ad\AppData\Local\Microsoft\Windows\Temporary Internet Files\Content.IE5\HVN24YHQ\MC900431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8600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have what it takes?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4683" indent="-414683"/>
            <a:r>
              <a:rPr lang="en-US" dirty="0" smtClean="0"/>
              <a:t>Suppose you have a computational problem that is taking hours, days, or even weeks to solve . . .</a:t>
            </a:r>
          </a:p>
          <a:p>
            <a:pPr marL="414683" indent="-414683"/>
            <a:endParaRPr lang="en-US" dirty="0" smtClean="0"/>
          </a:p>
          <a:p>
            <a:pPr marL="414683" indent="-414683"/>
            <a:r>
              <a:rPr lang="en-US" dirty="0" smtClean="0"/>
              <a:t>Is parallelizing it an option?</a:t>
            </a:r>
          </a:p>
          <a:p>
            <a:pPr marL="688974" lvl="1" indent="-414683"/>
            <a:r>
              <a:rPr lang="en-US" dirty="0" smtClean="0"/>
              <a:t>Are there tasks that can be </a:t>
            </a:r>
            <a:r>
              <a:rPr lang="en-US" dirty="0"/>
              <a:t>done in parallel</a:t>
            </a:r>
            <a:r>
              <a:rPr lang="en-US" dirty="0" smtClean="0"/>
              <a:t>?</a:t>
            </a:r>
            <a:endParaRPr lang="en-US" dirty="0"/>
          </a:p>
          <a:p>
            <a:pPr marL="688974" lvl="1" indent="-414683"/>
            <a:r>
              <a:rPr lang="en-US" dirty="0" smtClean="0"/>
              <a:t>Do </a:t>
            </a:r>
            <a:r>
              <a:rPr lang="en-US" dirty="0"/>
              <a:t>you have the resources to run a parallel program?</a:t>
            </a:r>
          </a:p>
          <a:p>
            <a:pPr marL="963294" lvl="2" indent="-414683"/>
            <a:r>
              <a:rPr lang="en-US" sz="1600" dirty="0"/>
              <a:t>Multiple cores on your computer</a:t>
            </a:r>
          </a:p>
          <a:p>
            <a:pPr marL="963294" lvl="2" indent="-414683"/>
            <a:r>
              <a:rPr lang="en-US" sz="1600" dirty="0" err="1"/>
              <a:t>Rivanna</a:t>
            </a:r>
            <a:r>
              <a:rPr lang="en-US" sz="1600" dirty="0"/>
              <a:t> </a:t>
            </a:r>
            <a:r>
              <a:rPr lang="en-US" sz="1600" dirty="0"/>
              <a:t>cluster </a:t>
            </a:r>
          </a:p>
          <a:p>
            <a:pPr marL="963294" lvl="2" indent="-414683"/>
            <a:r>
              <a:rPr lang="en-US" sz="1600" dirty="0"/>
              <a:t>Other (XCG, XSEDE</a:t>
            </a:r>
            <a:r>
              <a:rPr lang="en-US" sz="1600" dirty="0"/>
              <a:t>)</a:t>
            </a:r>
            <a:endParaRPr lang="en-US" dirty="0" smtClean="0"/>
          </a:p>
          <a:p>
            <a:pPr marL="688974" lvl="1" indent="-414683"/>
            <a:r>
              <a:rPr lang="en-US" dirty="0"/>
              <a:t>Does </a:t>
            </a:r>
            <a:r>
              <a:rPr lang="en-US" dirty="0" smtClean="0"/>
              <a:t>your </a:t>
            </a:r>
            <a:r>
              <a:rPr lang="en-US" dirty="0"/>
              <a:t>programming language allow parallel processing?</a:t>
            </a:r>
          </a:p>
          <a:p>
            <a:pPr marL="963294" lvl="2" indent="-414683"/>
            <a:r>
              <a:rPr lang="en-US" sz="1600" dirty="0"/>
              <a:t>Across multiple </a:t>
            </a:r>
            <a:r>
              <a:rPr lang="en-US" sz="1600" dirty="0"/>
              <a:t>cores</a:t>
            </a:r>
          </a:p>
          <a:p>
            <a:pPr marL="963294" lvl="2" indent="-414683"/>
            <a:r>
              <a:rPr lang="en-US" sz="1600" dirty="0"/>
              <a:t>Across a cluster</a:t>
            </a:r>
          </a:p>
          <a:p>
            <a:pPr marL="963294" lvl="2" indent="-414683"/>
            <a:endParaRPr lang="en-US" dirty="0"/>
          </a:p>
          <a:p>
            <a:pPr marL="963265" lvl="2" indent="-414683"/>
            <a:endParaRPr lang="en-US" dirty="0" smtClean="0"/>
          </a:p>
          <a:p>
            <a:pPr marL="414683" indent="-414683"/>
            <a:endParaRPr lang="en-US" dirty="0" smtClean="0"/>
          </a:p>
          <a:p>
            <a:pPr marL="414683" indent="-41468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3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 for parallel computing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oparallel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</a:t>
            </a:r>
            <a:r>
              <a:rPr lang="en-US" dirty="0" err="1" smtClean="0"/>
              <a:t>doparallel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025"/>
            <a:ext cx="10515600" cy="544010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## Setup parallel backend to use multiple processors</a:t>
            </a:r>
          </a:p>
          <a:p>
            <a:r>
              <a:rPr lang="en-US" dirty="0" smtClean="0"/>
              <a:t>cl &lt;- </a:t>
            </a:r>
            <a:r>
              <a:rPr lang="en-US" dirty="0" err="1" smtClean="0"/>
              <a:t>makeCluster</a:t>
            </a:r>
            <a:r>
              <a:rPr lang="en-US" dirty="0" smtClean="0"/>
              <a:t>(6)</a:t>
            </a:r>
          </a:p>
          <a:p>
            <a:r>
              <a:rPr lang="en-US" dirty="0" err="1" smtClean="0"/>
              <a:t>registerDoParallel</a:t>
            </a:r>
            <a:r>
              <a:rPr lang="en-US" dirty="0" smtClean="0"/>
              <a:t>(cl)</a:t>
            </a:r>
          </a:p>
          <a:p>
            <a:endParaRPr lang="en-US" dirty="0"/>
          </a:p>
          <a:p>
            <a:r>
              <a:rPr lang="en-US" dirty="0" smtClean="0"/>
              <a:t>## Start program</a:t>
            </a:r>
          </a:p>
          <a:p>
            <a:r>
              <a:rPr lang="en-US" dirty="0" smtClean="0"/>
              <a:t>results &lt;-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= 1:numIters, .combine = </a:t>
            </a:r>
            <a:r>
              <a:rPr lang="en-US" dirty="0" err="1" smtClean="0"/>
              <a:t>cbind</a:t>
            </a:r>
            <a:r>
              <a:rPr lang="en-US" dirty="0" smtClean="0"/>
              <a:t>, .packages = c("</a:t>
            </a:r>
            <a:r>
              <a:rPr lang="en-US" dirty="0" err="1" smtClean="0"/>
              <a:t>nloptr</a:t>
            </a:r>
            <a:r>
              <a:rPr lang="en-US" dirty="0" smtClean="0"/>
              <a:t>")) %</a:t>
            </a:r>
            <a:r>
              <a:rPr lang="en-US" dirty="0" err="1" smtClean="0"/>
              <a:t>dopar</a:t>
            </a:r>
            <a:r>
              <a:rPr lang="en-US" dirty="0" smtClean="0"/>
              <a:t>% {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x   &lt;- iris[which(iris[,5] != "</a:t>
            </a:r>
            <a:r>
              <a:rPr lang="en-US" dirty="0" err="1" smtClean="0"/>
              <a:t>setosa</a:t>
            </a:r>
            <a:r>
              <a:rPr lang="en-US" dirty="0" smtClean="0"/>
              <a:t>"), c(1,5)]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ind</a:t>
            </a:r>
            <a:r>
              <a:rPr lang="en-US" dirty="0" smtClean="0"/>
              <a:t> &lt;- sample(100, 100, replace=TRUE)</a:t>
            </a:r>
          </a:p>
          <a:p>
            <a:r>
              <a:rPr lang="en-US" dirty="0" smtClean="0"/>
              <a:t>  result1 &lt;- </a:t>
            </a:r>
            <a:r>
              <a:rPr lang="en-US" dirty="0" err="1" smtClean="0"/>
              <a:t>glm</a:t>
            </a:r>
            <a:r>
              <a:rPr lang="en-US" dirty="0" smtClean="0"/>
              <a:t>(x[ind,2]~x[ind,1], family=binomial(</a:t>
            </a:r>
            <a:r>
              <a:rPr lang="en-US" dirty="0" err="1" smtClean="0"/>
              <a:t>logit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## Save results</a:t>
            </a:r>
          </a:p>
          <a:p>
            <a:r>
              <a:rPr lang="en-US" dirty="0" smtClean="0"/>
              <a:t>  res[</a:t>
            </a:r>
            <a:r>
              <a:rPr lang="en-US" dirty="0" err="1" smtClean="0"/>
              <a:t>i</a:t>
            </a:r>
            <a:r>
              <a:rPr lang="en-US" dirty="0" smtClean="0"/>
              <a:t>]  &lt;- coefficients(result1)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## Combine all of our output into a list</a:t>
            </a:r>
          </a:p>
          <a:p>
            <a:r>
              <a:rPr lang="en-US" dirty="0" smtClean="0"/>
              <a:t>  result &lt;- list(mean1 = coefficients(result1))</a:t>
            </a:r>
          </a:p>
          <a:p>
            <a:r>
              <a:rPr lang="en-US" dirty="0" smtClean="0"/>
              <a:t>  result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## Stop the cluster manually</a:t>
            </a:r>
            <a:endParaRPr lang="en-US" dirty="0"/>
          </a:p>
          <a:p>
            <a:r>
              <a:rPr lang="en-US" dirty="0" err="1" smtClean="0"/>
              <a:t>stopCluster</a:t>
            </a:r>
            <a:r>
              <a:rPr lang="en-US" dirty="0" smtClean="0"/>
              <a:t>(cl)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get good speedup for free (though your computer will get hot)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520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Parallel computing in R</vt:lpstr>
      <vt:lpstr>Why parallel computing?</vt:lpstr>
      <vt:lpstr>Parallel Programming</vt:lpstr>
      <vt:lpstr>Hardware  Basics</vt:lpstr>
      <vt:lpstr>A Word of Caution</vt:lpstr>
      <vt:lpstr>Do you have what it takes?</vt:lpstr>
      <vt:lpstr>R packages for parallel computing </vt:lpstr>
      <vt:lpstr>Simple example: doparallel</vt:lpstr>
      <vt:lpstr>Conclusion</vt:lpstr>
      <vt:lpstr>Hoffman2 for high performance computing</vt:lpstr>
      <vt:lpstr>Hoffman 2</vt:lpstr>
      <vt:lpstr>How to use Hoffman2?</vt:lpstr>
      <vt:lpstr>Connecting to Hoffman2</vt:lpstr>
      <vt:lpstr>High performance computing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in R</dc:title>
  <dc:creator>Levon Demirdjian</dc:creator>
  <cp:lastModifiedBy>Levon Demirdjian</cp:lastModifiedBy>
  <cp:revision>7</cp:revision>
  <dcterms:created xsi:type="dcterms:W3CDTF">2016-12-01T03:42:32Z</dcterms:created>
  <dcterms:modified xsi:type="dcterms:W3CDTF">2016-12-01T04:06:03Z</dcterms:modified>
</cp:coreProperties>
</file>