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516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952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29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52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125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10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799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71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093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5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811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606E-8A3E-4AC2-97EA-AB002FEB235A}" type="datetimeFigureOut">
              <a:rPr lang="cs-CZ" smtClean="0"/>
              <a:t>12.11.2019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DF7E-1666-4846-8C11-A8BA9C3DDD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58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3998" y="3118809"/>
            <a:ext cx="9144000" cy="860067"/>
          </a:xfrm>
        </p:spPr>
        <p:txBody>
          <a:bodyPr>
            <a:normAutofit lnSpcReduction="10000"/>
          </a:bodyPr>
          <a:lstStyle/>
          <a:p>
            <a:r>
              <a:rPr lang="cs-CZ" sz="6000" b="1" dirty="0" smtClean="0">
                <a:solidFill>
                  <a:srgbClr val="CC0011"/>
                </a:solidFill>
                <a:latin typeface="Cabin" panose="020B0803050202020004" pitchFamily="34" charset="0"/>
                <a:ea typeface="Roboto Thin" pitchFamily="2" charset="0"/>
              </a:rPr>
              <a:t>Práce s XLSX tabulkami</a:t>
            </a:r>
            <a:endParaRPr lang="cs-CZ" sz="6000" b="1" dirty="0">
              <a:solidFill>
                <a:srgbClr val="CC0011"/>
              </a:solidFill>
              <a:latin typeface="Cabin" panose="020B0803050202020004" pitchFamily="34" charset="0"/>
              <a:ea typeface="Roboto Thin" pitchFamily="2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47" y="956007"/>
            <a:ext cx="4866503" cy="1235937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4" y="4271427"/>
            <a:ext cx="6071287" cy="4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1826"/>
          </a:xfrm>
        </p:spPr>
        <p:txBody>
          <a:bodyPr/>
          <a:lstStyle/>
          <a:p>
            <a:r>
              <a:rPr lang="cs-CZ" b="1" dirty="0" smtClean="0">
                <a:solidFill>
                  <a:srgbClr val="CC0011"/>
                </a:solidFill>
                <a:latin typeface="Cabin" panose="020B0803050202020004" pitchFamily="34" charset="0"/>
              </a:rPr>
              <a:t>Motivace</a:t>
            </a:r>
            <a:endParaRPr lang="cs-CZ" b="1" dirty="0">
              <a:solidFill>
                <a:srgbClr val="CC0011"/>
              </a:solidFill>
              <a:latin typeface="Cabin" panose="020B08030502020200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>
                <a:latin typeface="+mj-lt"/>
              </a:rPr>
              <a:t>Proč XLSX?</a:t>
            </a:r>
          </a:p>
          <a:p>
            <a:pPr lvl="1"/>
            <a:r>
              <a:rPr lang="cs-CZ" dirty="0" smtClean="0">
                <a:latin typeface="+mj-lt"/>
              </a:rPr>
              <a:t>v současnosti nejpoužívanější formát pro uživatelskou práci s tabulkami </a:t>
            </a:r>
            <a:endParaRPr lang="cs-CZ" dirty="0">
              <a:latin typeface="+mj-lt"/>
            </a:endParaRPr>
          </a:p>
          <a:p>
            <a:pPr lvl="1"/>
            <a:r>
              <a:rPr lang="cs-CZ" dirty="0" smtClean="0">
                <a:latin typeface="+mj-lt"/>
              </a:rPr>
              <a:t>snadné nastavení formátování, interaktivní zobrazení (šíře tabulky, filtry, ..)</a:t>
            </a:r>
            <a:endParaRPr lang="cs-CZ" sz="2000" dirty="0" smtClean="0">
              <a:latin typeface="+mj-lt"/>
            </a:endParaRPr>
          </a:p>
          <a:p>
            <a:pPr lvl="1"/>
            <a:r>
              <a:rPr lang="cs-CZ" dirty="0">
                <a:latin typeface="+mj-lt"/>
              </a:rPr>
              <a:t>m</a:t>
            </a:r>
            <a:r>
              <a:rPr lang="cs-CZ" dirty="0" smtClean="0">
                <a:latin typeface="+mj-lt"/>
              </a:rPr>
              <a:t>ožnost využití dat pro další zpracování (přenos dat, kontingenční tabulky, ..)</a:t>
            </a:r>
          </a:p>
          <a:p>
            <a:pPr marL="457200" lvl="1" indent="0">
              <a:buNone/>
            </a:pPr>
            <a:endParaRPr lang="cs-CZ" sz="2800" dirty="0" smtClean="0"/>
          </a:p>
          <a:p>
            <a:r>
              <a:rPr lang="cs-CZ" dirty="0" smtClean="0">
                <a:latin typeface="+mj-lt"/>
              </a:rPr>
              <a:t>Proč automatizované zpracování?</a:t>
            </a:r>
          </a:p>
          <a:p>
            <a:pPr lvl="1"/>
            <a:r>
              <a:rPr lang="cs-CZ" dirty="0" smtClean="0">
                <a:latin typeface="+mj-lt"/>
              </a:rPr>
              <a:t>pravidelné reporty mají konstantní podobu</a:t>
            </a:r>
          </a:p>
          <a:p>
            <a:pPr lvl="1"/>
            <a:r>
              <a:rPr lang="cs-CZ" dirty="0">
                <a:latin typeface="+mj-lt"/>
              </a:rPr>
              <a:t>z</a:t>
            </a:r>
            <a:r>
              <a:rPr lang="cs-CZ" dirty="0" smtClean="0">
                <a:latin typeface="+mj-lt"/>
              </a:rPr>
              <a:t>pracování a využití dat současně </a:t>
            </a:r>
          </a:p>
          <a:p>
            <a:pPr lvl="2"/>
            <a:r>
              <a:rPr lang="cs-CZ" dirty="0" smtClean="0">
                <a:latin typeface="+mj-lt"/>
              </a:rPr>
              <a:t>data z databáze, ze souboru, ze vstupu</a:t>
            </a:r>
          </a:p>
          <a:p>
            <a:pPr lvl="2"/>
            <a:r>
              <a:rPr lang="cs-CZ" dirty="0" smtClean="0">
                <a:latin typeface="+mj-lt"/>
              </a:rPr>
              <a:t>vypočtená data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76" y="365125"/>
            <a:ext cx="1393124" cy="353809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1938">
            <a:off x="9117634" y="3929450"/>
            <a:ext cx="2615108" cy="26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1826"/>
          </a:xfrm>
        </p:spPr>
        <p:txBody>
          <a:bodyPr/>
          <a:lstStyle/>
          <a:p>
            <a:r>
              <a:rPr lang="cs-CZ" b="1" dirty="0" smtClean="0">
                <a:solidFill>
                  <a:srgbClr val="CC0011"/>
                </a:solidFill>
                <a:latin typeface="Cabin" panose="020B0803050202020004" pitchFamily="34" charset="0"/>
              </a:rPr>
              <a:t>Použité knihovny</a:t>
            </a:r>
            <a:endParaRPr lang="cs-CZ" b="1" dirty="0">
              <a:solidFill>
                <a:srgbClr val="CC0011"/>
              </a:solidFill>
              <a:latin typeface="Cabin" panose="020B08030502020200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>
                <a:latin typeface="+mj-lt"/>
              </a:rPr>
              <a:t>openpyxl</a:t>
            </a:r>
          </a:p>
          <a:p>
            <a:pPr marL="457200" lvl="1" indent="0">
              <a:buNone/>
            </a:pPr>
            <a:r>
              <a:rPr lang="cs-CZ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cs-CZ" sz="2400" dirty="0" smtClean="0"/>
              <a:t>	</a:t>
            </a:r>
            <a:r>
              <a:rPr lang="cs-CZ" sz="2400" dirty="0" smtClean="0">
                <a:latin typeface="+mj-lt"/>
              </a:rPr>
              <a:t>možnosti formátování</a:t>
            </a:r>
          </a:p>
          <a:p>
            <a:pPr marL="457200" lvl="1" indent="0">
              <a:buNone/>
            </a:pPr>
            <a:r>
              <a:rPr lang="cs-CZ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2400" dirty="0" smtClean="0"/>
              <a:t>	</a:t>
            </a:r>
            <a:r>
              <a:rPr lang="cs-CZ" sz="2400" dirty="0" smtClean="0">
                <a:latin typeface="+mj-lt"/>
              </a:rPr>
              <a:t>rychlost zpracování</a:t>
            </a:r>
          </a:p>
          <a:p>
            <a:endParaRPr lang="cs-CZ" dirty="0" smtClean="0"/>
          </a:p>
          <a:p>
            <a:r>
              <a:rPr lang="cs-CZ" b="1" dirty="0" err="1" smtClean="0">
                <a:latin typeface="+mj-lt"/>
              </a:rPr>
              <a:t>PyExcellent</a:t>
            </a:r>
            <a:endParaRPr lang="cs-CZ" b="1" dirty="0" smtClean="0">
              <a:latin typeface="+mj-lt"/>
            </a:endParaRPr>
          </a:p>
          <a:p>
            <a:pPr marL="457200" lvl="1" indent="0">
              <a:buNone/>
            </a:pPr>
            <a:r>
              <a:rPr lang="cs-CZ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cs-CZ" dirty="0"/>
              <a:t>	</a:t>
            </a:r>
            <a:r>
              <a:rPr lang="cs-CZ" dirty="0" smtClean="0">
                <a:latin typeface="+mj-lt"/>
              </a:rPr>
              <a:t>rychlost zpracování</a:t>
            </a:r>
          </a:p>
          <a:p>
            <a:pPr marL="457200" lvl="1" indent="0">
              <a:buNone/>
            </a:pPr>
            <a:r>
              <a:rPr lang="cs-C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dirty="0"/>
              <a:t>	</a:t>
            </a:r>
            <a:r>
              <a:rPr lang="cs-CZ" dirty="0" smtClean="0">
                <a:latin typeface="+mj-lt"/>
              </a:rPr>
              <a:t>možnosti </a:t>
            </a:r>
            <a:r>
              <a:rPr lang="cs-CZ" dirty="0">
                <a:latin typeface="+mj-lt"/>
              </a:rPr>
              <a:t>formátování</a:t>
            </a:r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76" y="365125"/>
            <a:ext cx="1393124" cy="353809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0" y="1556951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2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1826"/>
          </a:xfrm>
        </p:spPr>
        <p:txBody>
          <a:bodyPr/>
          <a:lstStyle/>
          <a:p>
            <a:r>
              <a:rPr lang="cs-CZ" b="1" dirty="0" smtClean="0">
                <a:solidFill>
                  <a:srgbClr val="CC0011"/>
                </a:solidFill>
                <a:latin typeface="Cabin" panose="020B0803050202020004" pitchFamily="34" charset="0"/>
              </a:rPr>
              <a:t>Začínáme s openpyxl</a:t>
            </a:r>
            <a:endParaRPr lang="cs-CZ" b="1" dirty="0">
              <a:solidFill>
                <a:srgbClr val="CC0011"/>
              </a:solidFill>
              <a:latin typeface="Cabin" panose="020B08030502020200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cs-CZ" sz="2400" dirty="0">
                <a:latin typeface="+mj-lt"/>
                <a:ea typeface="Roboto Thin" pitchFamily="2" charset="0"/>
                <a:cs typeface="Courier New" panose="02070309020205020404" pitchFamily="49" charset="0"/>
              </a:rPr>
              <a:t>n</a:t>
            </a:r>
            <a:r>
              <a:rPr lang="cs-CZ" sz="2400" dirty="0" smtClean="0">
                <a:latin typeface="+mj-lt"/>
                <a:ea typeface="Roboto Thin" pitchFamily="2" charset="0"/>
                <a:cs typeface="Courier New" panose="02070309020205020404" pitchFamily="49" charset="0"/>
              </a:rPr>
              <a:t>aklonuj si mě: </a:t>
            </a:r>
            <a:r>
              <a:rPr lang="cs-CZ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git </a:t>
            </a:r>
            <a:r>
              <a:rPr lang="cs-CZ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clone</a:t>
            </a:r>
            <a:r>
              <a:rPr lang="cs-CZ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https://github.com/luipenox/pytable</a:t>
            </a:r>
          </a:p>
          <a:p>
            <a:pPr marL="457200" indent="-457200">
              <a:buAutoNum type="arabicPeriod"/>
            </a:pPr>
            <a:r>
              <a:rPr lang="cs-CZ" sz="2400" dirty="0">
                <a:latin typeface="+mj-lt"/>
                <a:cs typeface="Courier New" panose="02070309020205020404" pitchFamily="49" charset="0"/>
              </a:rPr>
              <a:t>v</a:t>
            </a: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ytvoř si nový soubor </a:t>
            </a:r>
            <a:r>
              <a:rPr lang="cs-CZ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demo_openpyxl.py</a:t>
            </a:r>
            <a:r>
              <a:rPr lang="cs-CZ" sz="24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v klonovaném projektu</a:t>
            </a:r>
          </a:p>
          <a:p>
            <a:pPr marL="457200" indent="-457200">
              <a:buAutoNum type="arabicPeriod"/>
            </a:pP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naimportuj si v něm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pytable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import 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create_demo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zavolej importovanou funkci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create_demo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cs-CZ" sz="2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omrkni výsledný soubor ve svém tabulkovém editoru </a:t>
            </a:r>
          </a:p>
          <a:p>
            <a:pPr marL="457200" indent="-457200">
              <a:buAutoNum type="arabicPeriod"/>
            </a:pPr>
            <a:endParaRPr lang="cs-CZ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76" y="365125"/>
            <a:ext cx="1393124" cy="353809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18" y="3971111"/>
            <a:ext cx="3377514" cy="23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0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1826"/>
          </a:xfrm>
        </p:spPr>
        <p:txBody>
          <a:bodyPr/>
          <a:lstStyle/>
          <a:p>
            <a:r>
              <a:rPr lang="cs-CZ" b="1" dirty="0" smtClean="0">
                <a:solidFill>
                  <a:srgbClr val="CC0011"/>
                </a:solidFill>
                <a:latin typeface="Cabin" panose="020B0803050202020004" pitchFamily="34" charset="0"/>
              </a:rPr>
              <a:t>Co zvládneme s openpyxl</a:t>
            </a:r>
            <a:endParaRPr lang="cs-CZ" b="1" dirty="0">
              <a:solidFill>
                <a:srgbClr val="CC0011"/>
              </a:solidFill>
              <a:latin typeface="Cabin" panose="020B08030502020200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cs-CZ" sz="2400" dirty="0" smtClean="0">
                <a:latin typeface="+mj-lt"/>
                <a:ea typeface="Roboto Thin" pitchFamily="2" charset="0"/>
                <a:cs typeface="Courier New" panose="02070309020205020404" pitchFamily="49" charset="0"/>
              </a:rPr>
              <a:t>vkládání dat</a:t>
            </a:r>
          </a:p>
          <a:p>
            <a:pPr>
              <a:buFontTx/>
              <a:buChar char="-"/>
            </a:pPr>
            <a:r>
              <a:rPr lang="cs-CZ" sz="2400" dirty="0" smtClean="0">
                <a:latin typeface="+mj-lt"/>
                <a:ea typeface="Roboto Thin" pitchFamily="2" charset="0"/>
                <a:cs typeface="Courier New" panose="02070309020205020404" pitchFamily="49" charset="0"/>
              </a:rPr>
              <a:t>nastavení výšky řádků, šířky sloupců</a:t>
            </a:r>
          </a:p>
          <a:p>
            <a:pPr>
              <a:buFontTx/>
              <a:buChar char="-"/>
            </a:pPr>
            <a:r>
              <a:rPr lang="cs-CZ" sz="2400" dirty="0" smtClean="0">
                <a:latin typeface="+mj-lt"/>
                <a:ea typeface="Roboto Thin" pitchFamily="2" charset="0"/>
                <a:cs typeface="Courier New" panose="02070309020205020404" pitchFamily="49" charset="0"/>
              </a:rPr>
              <a:t>nastavení zarovnání, odsazení</a:t>
            </a:r>
          </a:p>
          <a:p>
            <a:pPr>
              <a:buFontTx/>
              <a:buChar char="-"/>
            </a:pPr>
            <a:r>
              <a:rPr lang="cs-CZ" sz="2400" dirty="0" smtClean="0">
                <a:latin typeface="+mj-lt"/>
                <a:ea typeface="Roboto Thin" pitchFamily="2" charset="0"/>
                <a:cs typeface="Courier New" panose="02070309020205020404" pitchFamily="49" charset="0"/>
              </a:rPr>
              <a:t>nastavení písma (font, barva, tučné, kurzíva, …)</a:t>
            </a:r>
          </a:p>
          <a:p>
            <a:pPr>
              <a:buFontTx/>
              <a:buChar char="-"/>
            </a:pP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nastavení formátu dat</a:t>
            </a:r>
          </a:p>
          <a:p>
            <a:pPr>
              <a:buFontTx/>
              <a:buChar char="-"/>
            </a:pP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nastavení barvy pozadí</a:t>
            </a:r>
          </a:p>
          <a:p>
            <a:pPr>
              <a:buFontTx/>
              <a:buChar char="-"/>
            </a:pP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vytvářet grafy</a:t>
            </a:r>
          </a:p>
          <a:p>
            <a:pPr>
              <a:buFontTx/>
              <a:buChar char="-"/>
            </a:pP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vytvářet vzorce</a:t>
            </a:r>
          </a:p>
          <a:p>
            <a:pPr>
              <a:buFontTx/>
              <a:buChar char="-"/>
            </a:pP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nastavovat podmíněné formátování</a:t>
            </a:r>
            <a:endParaRPr lang="cs-CZ" sz="24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76" y="365125"/>
            <a:ext cx="1393124" cy="353809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04" y="2671119"/>
            <a:ext cx="4195119" cy="41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2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1826"/>
          </a:xfrm>
        </p:spPr>
        <p:txBody>
          <a:bodyPr/>
          <a:lstStyle/>
          <a:p>
            <a:r>
              <a:rPr lang="cs-CZ" b="1" dirty="0" smtClean="0">
                <a:solidFill>
                  <a:srgbClr val="CC0011"/>
                </a:solidFill>
                <a:latin typeface="Cabin" panose="020B0803050202020004" pitchFamily="34" charset="0"/>
              </a:rPr>
              <a:t>Co nezvládneme s openpyxl</a:t>
            </a:r>
            <a:endParaRPr lang="cs-CZ" b="1" dirty="0">
              <a:solidFill>
                <a:srgbClr val="CC0011"/>
              </a:solidFill>
              <a:latin typeface="Cabin" panose="020B08030502020200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cs-CZ" sz="2400" dirty="0">
                <a:latin typeface="+mj-lt"/>
                <a:ea typeface="Roboto Thin" pitchFamily="2" charset="0"/>
                <a:cs typeface="Courier New" panose="02070309020205020404" pitchFamily="49" charset="0"/>
              </a:rPr>
              <a:t>v</a:t>
            </a:r>
            <a:r>
              <a:rPr lang="cs-CZ" sz="2400" dirty="0" smtClean="0">
                <a:latin typeface="+mj-lt"/>
                <a:ea typeface="Roboto Thin" pitchFamily="2" charset="0"/>
                <a:cs typeface="Courier New" panose="02070309020205020404" pitchFamily="49" charset="0"/>
              </a:rPr>
              <a:t>ytvářet „tabulky“ (paradoxně)</a:t>
            </a:r>
          </a:p>
          <a:p>
            <a:pPr>
              <a:buFontTx/>
              <a:buChar char="-"/>
            </a:pPr>
            <a:r>
              <a:rPr lang="cs-CZ" sz="2400" dirty="0" smtClean="0">
                <a:latin typeface="+mj-lt"/>
                <a:ea typeface="Roboto Thin" pitchFamily="2" charset="0"/>
                <a:cs typeface="Courier New" panose="02070309020205020404" pitchFamily="49" charset="0"/>
              </a:rPr>
              <a:t>nastavovat automatickou šířku sloupce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76" y="365125"/>
            <a:ext cx="1393124" cy="353809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8" y="3800178"/>
            <a:ext cx="2552454" cy="26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01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171</Words>
  <Application>Microsoft Office PowerPoint</Application>
  <PresentationFormat>Širokoúhlá obrazovka</PresentationFormat>
  <Paragraphs>39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4" baseType="lpstr">
      <vt:lpstr>Arial</vt:lpstr>
      <vt:lpstr>Cabin</vt:lpstr>
      <vt:lpstr>Calibri</vt:lpstr>
      <vt:lpstr>Calibri Light</vt:lpstr>
      <vt:lpstr>Consolas</vt:lpstr>
      <vt:lpstr>Courier New</vt:lpstr>
      <vt:lpstr>Roboto Thin</vt:lpstr>
      <vt:lpstr>Motiv Office</vt:lpstr>
      <vt:lpstr>Prezentace aplikace PowerPoint</vt:lpstr>
      <vt:lpstr>Motivace</vt:lpstr>
      <vt:lpstr>Použité knihovny</vt:lpstr>
      <vt:lpstr>Začínáme s openpyxl</vt:lpstr>
      <vt:lpstr>Co zvládneme s openpyxl</vt:lpstr>
      <vt:lpstr>Co nezvládneme s openpyxl</vt:lpstr>
    </vt:vector>
  </TitlesOfParts>
  <Company>Finanční správa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Reif Luděk Ing. (FÚ pro Jihomoravský kraj)</dc:creator>
  <cp:lastModifiedBy>Reif Luděk Ing. (FÚ pro Jihomoravský kraj)</cp:lastModifiedBy>
  <cp:revision>18</cp:revision>
  <dcterms:created xsi:type="dcterms:W3CDTF">2019-11-12T07:27:05Z</dcterms:created>
  <dcterms:modified xsi:type="dcterms:W3CDTF">2019-11-12T12:59:58Z</dcterms:modified>
</cp:coreProperties>
</file>