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72" r:id="rId4"/>
    <p:sldId id="273" r:id="rId5"/>
    <p:sldId id="278" r:id="rId6"/>
    <p:sldId id="275" r:id="rId7"/>
    <p:sldId id="276" r:id="rId8"/>
    <p:sldId id="257" r:id="rId9"/>
    <p:sldId id="274" r:id="rId10"/>
    <p:sldId id="259" r:id="rId11"/>
    <p:sldId id="262" r:id="rId12"/>
    <p:sldId id="268" r:id="rId13"/>
    <p:sldId id="27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00"/>
    <a:srgbClr val="DBD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E2C7-8F4B-4494-86EF-E93D917006CE}" type="datetimeFigureOut">
              <a:rPr lang="hu-HU" smtClean="0"/>
              <a:t>2019.01.24.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3A97-CDEA-48F9-9CAB-011C4B4CE913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ubberduckdebuggin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solve-programming-problems-with-rubber-duck-debugging-92940eb283b56dc661dc1efb9b6eee5dea748fb80dada866a33e23b8f211d510.jpg"/>
          <p:cNvPicPr>
            <a:picLocks noChangeAspect="1"/>
          </p:cNvPicPr>
          <p:nvPr/>
        </p:nvPicPr>
        <p:blipFill>
          <a:blip r:embed="rId2" cstate="print"/>
          <a:srcRect l="11559" t="2157" r="11381" b="9130"/>
          <a:stretch>
            <a:fillRect/>
          </a:stretch>
        </p:blipFill>
        <p:spPr>
          <a:xfrm>
            <a:off x="0" y="548680"/>
            <a:ext cx="9144000" cy="5923006"/>
          </a:xfrm>
          <a:prstGeom prst="rect">
            <a:avLst/>
          </a:prstGeom>
        </p:spPr>
      </p:pic>
      <p:sp>
        <p:nvSpPr>
          <p:cNvPr id="3" name="Cím 1"/>
          <p:cNvSpPr txBox="1">
            <a:spLocks/>
          </p:cNvSpPr>
          <p:nvPr/>
        </p:nvSpPr>
        <p:spPr>
          <a:xfrm>
            <a:off x="611560" y="3645024"/>
            <a:ext cx="7772400" cy="17306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Rubber</a:t>
            </a:r>
            <a:r>
              <a:rPr kumimoji="0" lang="hu-HU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hu-HU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duck</a:t>
            </a:r>
            <a:r>
              <a:rPr kumimoji="0" lang="hu-HU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hu-HU" sz="9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debugging</a:t>
            </a:r>
            <a:endParaRPr kumimoji="0" lang="hu-HU" sz="96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331640" y="188640"/>
            <a:ext cx="6400800" cy="6229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AKA ‘</a:t>
            </a:r>
            <a:r>
              <a:rPr kumimoji="0" lang="hu-H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Rubberduckin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’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743400" y="764704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by</a:t>
            </a:r>
            <a:r>
              <a:rPr lang="hu-HU" sz="32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u-HU" sz="32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me</a:t>
            </a:r>
            <a:r>
              <a:rPr lang="hu-HU" sz="32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 (Adam </a:t>
            </a:r>
            <a:r>
              <a:rPr lang="hu-HU" sz="3200" dirty="0" err="1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Pisky-Nagy</a:t>
            </a:r>
            <a:r>
              <a:rPr lang="hu-HU" sz="3200" dirty="0" smtClean="0">
                <a:solidFill>
                  <a:schemeClr val="bg2"/>
                </a:solidFill>
                <a:latin typeface="Aharoni" pitchFamily="2" charset="-79"/>
                <a:cs typeface="Aharoni" pitchFamily="2" charset="-79"/>
              </a:rPr>
              <a:t>)</a:t>
            </a:r>
            <a:endParaRPr lang="hu-HU" sz="3200" dirty="0">
              <a:solidFill>
                <a:schemeClr val="bg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Kép 6" descr="1748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484784"/>
            <a:ext cx="2520280" cy="25202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Synonyms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Teddy</a:t>
            </a:r>
            <a:r>
              <a:rPr lang="hu-HU" dirty="0" smtClean="0"/>
              <a:t> </a:t>
            </a:r>
            <a:r>
              <a:rPr lang="hu-HU" dirty="0" err="1" smtClean="0"/>
              <a:t>bear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r>
              <a:rPr lang="hu-HU" dirty="0" err="1" smtClean="0"/>
              <a:t>Confessional</a:t>
            </a:r>
            <a:r>
              <a:rPr lang="hu-HU" dirty="0" smtClean="0"/>
              <a:t> </a:t>
            </a:r>
            <a:r>
              <a:rPr lang="hu-HU" dirty="0" err="1" smtClean="0"/>
              <a:t>debugging</a:t>
            </a:r>
            <a:endParaRPr lang="hu-HU" dirty="0" smtClean="0"/>
          </a:p>
          <a:p>
            <a:r>
              <a:rPr lang="hu-HU" dirty="0" err="1" smtClean="0"/>
              <a:t>Rubber</a:t>
            </a:r>
            <a:r>
              <a:rPr lang="hu-HU" dirty="0" smtClean="0"/>
              <a:t> </a:t>
            </a:r>
            <a:r>
              <a:rPr lang="hu-HU" dirty="0" err="1" smtClean="0"/>
              <a:t>plant</a:t>
            </a:r>
            <a:r>
              <a:rPr lang="hu-HU" dirty="0" smtClean="0"/>
              <a:t> </a:t>
            </a:r>
            <a:r>
              <a:rPr lang="hu-HU" dirty="0" err="1" smtClean="0"/>
              <a:t>debugging</a:t>
            </a:r>
            <a:endParaRPr lang="hu-HU" dirty="0" smtClean="0"/>
          </a:p>
          <a:p>
            <a:r>
              <a:rPr lang="hu-HU" dirty="0" err="1" smtClean="0"/>
              <a:t>Cardboard</a:t>
            </a:r>
            <a:r>
              <a:rPr lang="hu-HU" dirty="0" smtClean="0"/>
              <a:t> </a:t>
            </a:r>
            <a:r>
              <a:rPr lang="hu-HU" dirty="0" err="1" smtClean="0"/>
              <a:t>programmer</a:t>
            </a:r>
            <a:r>
              <a:rPr lang="hu-HU" dirty="0" smtClean="0"/>
              <a:t> / </a:t>
            </a:r>
            <a:r>
              <a:rPr lang="hu-HU" dirty="0" err="1" smtClean="0"/>
              <a:t>programmer’s</a:t>
            </a:r>
            <a:r>
              <a:rPr lang="hu-HU" dirty="0" smtClean="0"/>
              <a:t> </a:t>
            </a:r>
            <a:r>
              <a:rPr lang="hu-HU" dirty="0" err="1" smtClean="0"/>
              <a:t>dummy</a:t>
            </a:r>
            <a:r>
              <a:rPr lang="hu-HU" dirty="0" smtClean="0"/>
              <a:t> / </a:t>
            </a:r>
            <a:r>
              <a:rPr lang="hu-HU" dirty="0" err="1" smtClean="0"/>
              <a:t>cardboard</a:t>
            </a:r>
            <a:r>
              <a:rPr lang="hu-HU" dirty="0" smtClean="0"/>
              <a:t> </a:t>
            </a:r>
            <a:r>
              <a:rPr lang="hu-HU" dirty="0" err="1" smtClean="0"/>
              <a:t>collegue</a:t>
            </a:r>
            <a:endParaRPr lang="hu-HU" dirty="0" smtClean="0"/>
          </a:p>
          <a:p>
            <a:r>
              <a:rPr lang="hu-HU" dirty="0" err="1" smtClean="0"/>
              <a:t>Cone</a:t>
            </a:r>
            <a:r>
              <a:rPr lang="hu-HU" dirty="0" smtClean="0"/>
              <a:t> of </a:t>
            </a:r>
            <a:r>
              <a:rPr lang="hu-HU" dirty="0" err="1" smtClean="0"/>
              <a:t>answers</a:t>
            </a:r>
            <a:endParaRPr lang="hu-HU" dirty="0" smtClean="0"/>
          </a:p>
          <a:p>
            <a:r>
              <a:rPr lang="hu-HU" dirty="0" err="1" smtClean="0"/>
              <a:t>Frog</a:t>
            </a:r>
            <a:r>
              <a:rPr lang="hu-HU" dirty="0" smtClean="0"/>
              <a:t> </a:t>
            </a:r>
            <a:r>
              <a:rPr lang="hu-HU" dirty="0" err="1" smtClean="0"/>
              <a:t>debugging</a:t>
            </a:r>
            <a:endParaRPr lang="hu-HU" dirty="0" smtClean="0"/>
          </a:p>
          <a:p>
            <a:r>
              <a:rPr lang="hu-HU" dirty="0" err="1" smtClean="0"/>
              <a:t>Or</a:t>
            </a:r>
            <a:r>
              <a:rPr lang="hu-HU" dirty="0" smtClean="0"/>
              <a:t>…</a:t>
            </a:r>
          </a:p>
          <a:p>
            <a:pPr>
              <a:buNone/>
            </a:pPr>
            <a:r>
              <a:rPr lang="hu-HU" dirty="0" smtClean="0"/>
              <a:t>..</a:t>
            </a:r>
            <a:r>
              <a:rPr lang="hu-HU" dirty="0" err="1" smtClean="0"/>
              <a:t>thinking</a:t>
            </a:r>
            <a:r>
              <a:rPr lang="hu-HU" dirty="0" smtClean="0"/>
              <a:t> out </a:t>
            </a:r>
            <a:r>
              <a:rPr lang="hu-HU" dirty="0" err="1" smtClean="0"/>
              <a:t>loud</a:t>
            </a:r>
            <a:r>
              <a:rPr lang="hu-HU" dirty="0" smtClean="0"/>
              <a:t>..and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not-so-exciting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endParaRPr lang="hu-HU" dirty="0" smtClean="0"/>
          </a:p>
        </p:txBody>
      </p:sp>
      <p:pic>
        <p:nvPicPr>
          <p:cNvPr id="4" name="Kép 3" descr="eedfd5ca08194cf0894fa093b4350a1e--immigrant-song-robert-pl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556792"/>
            <a:ext cx="3510397" cy="50705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Walkthrough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your (broken) code and its goals, generally. Don’t worry about details, just set the context for your duck.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Line-by-line, explain what the flow of the whole function or method that’s not working is. Don’t skip details, ducks love details!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your duck friend hasn’t spotted it yet, be sure to explain all the intermediate states and transitions in detail.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your (stupid, obvious) solution!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reason we so love “rubber duck debugging” is that (typically) in the process of doing this, you’ll find your problem. You made a small typo. You were operating on the wrong variable. Your if condition was checking the opposite of what you thought. Something is likely to be revealed.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411760" y="1268760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GET  DUCK!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475656" y="2132856"/>
            <a:ext cx="7056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ASSESS PROBLEM!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23728" y="2996952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OPEN MOUTH!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1331640" y="429309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b="1" dirty="0" smtClean="0">
                <a:solidFill>
                  <a:srgbClr val="FF0000"/>
                </a:solidFill>
              </a:rPr>
              <a:t>SOLVE PROBLEM!</a:t>
            </a:r>
            <a:endParaRPr lang="hu-HU" sz="7200" b="1" dirty="0">
              <a:solidFill>
                <a:srgbClr val="FF0000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1907704" y="5750004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THANK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6948264" y="5750004"/>
            <a:ext cx="1296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!!!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6444208" y="5750004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K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5940152" y="5750004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5364088" y="5750004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U</a:t>
            </a:r>
            <a:endParaRPr lang="hu-HU" sz="6600" b="1" dirty="0">
              <a:solidFill>
                <a:srgbClr val="FF00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4860032" y="5750004"/>
            <a:ext cx="6480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 smtClean="0">
                <a:solidFill>
                  <a:srgbClr val="FF0000"/>
                </a:solidFill>
              </a:rPr>
              <a:t>D</a:t>
            </a:r>
            <a:endParaRPr lang="hu-HU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Autofit/>
          </a:bodyPr>
          <a:lstStyle/>
          <a:p>
            <a:r>
              <a:rPr lang="hu-HU" sz="6600" dirty="0" err="1" smtClean="0">
                <a:latin typeface="Aharoni" pitchFamily="2" charset="-79"/>
                <a:cs typeface="Aharoni" pitchFamily="2" charset="-79"/>
              </a:rPr>
              <a:t>Ask</a:t>
            </a:r>
            <a:r>
              <a:rPr lang="hu-HU" sz="6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6600" dirty="0" err="1" smtClean="0">
                <a:latin typeface="Aharoni" pitchFamily="2" charset="-79"/>
                <a:cs typeface="Aharoni" pitchFamily="2" charset="-79"/>
              </a:rPr>
              <a:t>for</a:t>
            </a:r>
            <a:r>
              <a:rPr lang="hu-HU" sz="66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hu-HU" sz="6600" dirty="0" err="1" smtClean="0">
                <a:latin typeface="Aharoni" pitchFamily="2" charset="-79"/>
                <a:cs typeface="Aharoni" pitchFamily="2" charset="-79"/>
              </a:rPr>
              <a:t>help</a:t>
            </a:r>
            <a:r>
              <a:rPr lang="hu-HU" sz="6600" dirty="0" smtClean="0">
                <a:latin typeface="Aharoni" pitchFamily="2" charset="-79"/>
                <a:cs typeface="Aharoni" pitchFamily="2" charset="-79"/>
              </a:rPr>
              <a:t>!</a:t>
            </a:r>
            <a:endParaRPr lang="hu-HU" sz="6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46449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hu-HU" dirty="0" smtClean="0">
              <a:hlinkClick r:id="rId2"/>
            </a:endParaRPr>
          </a:p>
          <a:p>
            <a:pPr algn="ctr">
              <a:buNone/>
            </a:pPr>
            <a:endParaRPr lang="hu-HU" dirty="0">
              <a:hlinkClick r:id="rId2"/>
            </a:endParaRPr>
          </a:p>
          <a:p>
            <a:pPr algn="ctr">
              <a:buNone/>
            </a:pPr>
            <a:endParaRPr lang="hu-HU" dirty="0" smtClean="0">
              <a:hlinkClick r:id="rId2"/>
            </a:endParaRPr>
          </a:p>
          <a:p>
            <a:pPr algn="ctr">
              <a:buNone/>
            </a:pPr>
            <a:r>
              <a:rPr lang="hu-HU" sz="4000" dirty="0" smtClean="0">
                <a:hlinkClick r:id="rId2"/>
              </a:rPr>
              <a:t>https://rubberduckdebugging.com/</a:t>
            </a:r>
            <a:endParaRPr lang="hu-HU" sz="4000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rubberduck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789040"/>
            <a:ext cx="2730159" cy="27301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87624" y="2708920"/>
            <a:ext cx="6766520" cy="1470025"/>
          </a:xfrm>
        </p:spPr>
        <p:txBody>
          <a:bodyPr>
            <a:noAutofit/>
          </a:bodyPr>
          <a:lstStyle/>
          <a:p>
            <a:r>
              <a:rPr lang="hu-HU" sz="9600" dirty="0" err="1" smtClean="0">
                <a:solidFill>
                  <a:srgbClr val="EEE800"/>
                </a:solidFill>
                <a:latin typeface="Aharoni" pitchFamily="2" charset="-79"/>
                <a:cs typeface="Aharoni" pitchFamily="2" charset="-79"/>
              </a:rPr>
              <a:t>Quack</a:t>
            </a:r>
            <a:r>
              <a:rPr lang="hu-HU" sz="9600" dirty="0" smtClean="0">
                <a:solidFill>
                  <a:srgbClr val="EEE800"/>
                </a:solidFill>
                <a:latin typeface="Aharoni" pitchFamily="2" charset="-79"/>
                <a:cs typeface="Aharoni" pitchFamily="2" charset="-79"/>
              </a:rPr>
              <a:t>! </a:t>
            </a:r>
            <a:r>
              <a:rPr lang="hu-HU" sz="9600" dirty="0" err="1" smtClean="0">
                <a:solidFill>
                  <a:srgbClr val="EEE800"/>
                </a:solidFill>
                <a:latin typeface="Aharoni" pitchFamily="2" charset="-79"/>
                <a:cs typeface="Aharoni" pitchFamily="2" charset="-79"/>
              </a:rPr>
              <a:t>Quack</a:t>
            </a:r>
            <a:r>
              <a:rPr lang="hu-HU" sz="9600" dirty="0" smtClean="0">
                <a:solidFill>
                  <a:srgbClr val="EEE800"/>
                </a:solidFill>
                <a:latin typeface="Aharoni" pitchFamily="2" charset="-79"/>
                <a:cs typeface="Aharoni" pitchFamily="2" charset="-79"/>
              </a:rPr>
              <a:t>!</a:t>
            </a:r>
            <a:endParaRPr lang="hu-HU" sz="9600" dirty="0">
              <a:solidFill>
                <a:srgbClr val="EEE800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6600" dirty="0" smtClean="0">
                <a:latin typeface="Aharoni" pitchFamily="2" charset="-79"/>
                <a:cs typeface="Aharoni" pitchFamily="2" charset="-79"/>
              </a:rPr>
              <a:t>Science &amp; </a:t>
            </a:r>
            <a:r>
              <a:rPr lang="hu-HU" sz="6600" dirty="0" err="1" smtClean="0">
                <a:latin typeface="Aharoni" pitchFamily="2" charset="-79"/>
                <a:cs typeface="Aharoni" pitchFamily="2" charset="-79"/>
              </a:rPr>
              <a:t>definition</a:t>
            </a:r>
            <a:endParaRPr lang="hu-HU" sz="6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580112" y="3068960"/>
            <a:ext cx="17281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600" dirty="0" smtClean="0"/>
              <a:t>=</a:t>
            </a:r>
            <a:endParaRPr lang="hu-HU" sz="16600" dirty="0"/>
          </a:p>
        </p:txBody>
      </p:sp>
      <p:sp>
        <p:nvSpPr>
          <p:cNvPr id="7" name="Téglalap 6"/>
          <p:cNvSpPr/>
          <p:nvPr/>
        </p:nvSpPr>
        <p:spPr>
          <a:xfrm>
            <a:off x="2123728" y="2996952"/>
            <a:ext cx="1656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16800" dirty="0">
                <a:solidFill>
                  <a:prstClr val="black"/>
                </a:solidFill>
              </a:rPr>
              <a:t>+</a:t>
            </a:r>
            <a:endParaRPr lang="hu-HU" sz="14000" dirty="0">
              <a:solidFill>
                <a:prstClr val="black"/>
              </a:solidFill>
            </a:endParaRPr>
          </a:p>
        </p:txBody>
      </p:sp>
      <p:pic>
        <p:nvPicPr>
          <p:cNvPr id="8" name="Kép 7" descr="42269878-1-sz.jpg"/>
          <p:cNvPicPr>
            <a:picLocks noChangeAspect="1"/>
          </p:cNvPicPr>
          <p:nvPr/>
        </p:nvPicPr>
        <p:blipFill>
          <a:blip r:embed="rId2" cstate="print"/>
          <a:srcRect l="6986" t="2000" r="7014" b="4000"/>
          <a:stretch>
            <a:fillRect/>
          </a:stretch>
        </p:blipFill>
        <p:spPr>
          <a:xfrm>
            <a:off x="0" y="3140968"/>
            <a:ext cx="2239909" cy="2448272"/>
          </a:xfrm>
          <a:prstGeom prst="rect">
            <a:avLst/>
          </a:prstGeom>
        </p:spPr>
      </p:pic>
      <p:pic>
        <p:nvPicPr>
          <p:cNvPr id="9" name="Kép 8" descr="letölté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501008"/>
            <a:ext cx="2304256" cy="19202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Kép 9" descr="the-aha-moment-orlando-espinosa.jpeg"/>
          <p:cNvPicPr>
            <a:picLocks noChangeAspect="1"/>
          </p:cNvPicPr>
          <p:nvPr/>
        </p:nvPicPr>
        <p:blipFill>
          <a:blip r:embed="rId4" cstate="print"/>
          <a:srcRect l="20290" t="3038" r="20688"/>
          <a:stretch>
            <a:fillRect/>
          </a:stretch>
        </p:blipFill>
        <p:spPr>
          <a:xfrm>
            <a:off x="6660232" y="2060848"/>
            <a:ext cx="2304256" cy="4596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Origins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The </a:t>
            </a:r>
            <a:r>
              <a:rPr lang="hu-HU" dirty="0" err="1" smtClean="0"/>
              <a:t>Pragmatic</a:t>
            </a:r>
            <a:r>
              <a:rPr lang="hu-HU" dirty="0" smtClean="0"/>
              <a:t> </a:t>
            </a:r>
            <a:r>
              <a:rPr lang="hu-HU" dirty="0" err="1" smtClean="0"/>
              <a:t>Programmer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‘The </a:t>
            </a:r>
            <a:r>
              <a:rPr lang="hu-HU" dirty="0" err="1" smtClean="0"/>
              <a:t>Pragmatic</a:t>
            </a:r>
            <a:r>
              <a:rPr lang="hu-HU" dirty="0" smtClean="0"/>
              <a:t> </a:t>
            </a:r>
            <a:r>
              <a:rPr lang="hu-HU" dirty="0" err="1" smtClean="0"/>
              <a:t>Programmer</a:t>
            </a:r>
            <a:r>
              <a:rPr lang="hu-HU" dirty="0" smtClean="0"/>
              <a:t>’, </a:t>
            </a:r>
            <a:r>
              <a:rPr lang="hu-HU" dirty="0" err="1" smtClean="0"/>
              <a:t>by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Andrew Hunt, David Thomas (1999)</a:t>
            </a:r>
          </a:p>
          <a:p>
            <a:r>
              <a:rPr lang="hu-HU" dirty="0" smtClean="0"/>
              <a:t>C</a:t>
            </a:r>
            <a:r>
              <a:rPr lang="en-US" dirty="0" err="1" smtClean="0"/>
              <a:t>ollection</a:t>
            </a:r>
            <a:r>
              <a:rPr lang="en-US" dirty="0" smtClean="0"/>
              <a:t> of tips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en-US" dirty="0" err="1" smtClean="0"/>
              <a:t>nalogies</a:t>
            </a:r>
            <a:r>
              <a:rPr lang="en-US" dirty="0" smtClean="0"/>
              <a:t> and short stories</a:t>
            </a:r>
            <a:endParaRPr lang="hu-HU" dirty="0"/>
          </a:p>
          <a:p>
            <a:r>
              <a:rPr lang="hu-HU" dirty="0" smtClean="0"/>
              <a:t>Main </a:t>
            </a:r>
            <a:r>
              <a:rPr lang="hu-HU" dirty="0" err="1" smtClean="0"/>
              <a:t>qualities</a:t>
            </a:r>
            <a:r>
              <a:rPr lang="hu-HU" dirty="0" smtClean="0"/>
              <a:t> of a </a:t>
            </a:r>
            <a:r>
              <a:rPr lang="hu-HU" dirty="0" err="1" smtClean="0"/>
              <a:t>programmer</a:t>
            </a:r>
            <a:r>
              <a:rPr lang="hu-HU" dirty="0" smtClean="0"/>
              <a:t>: </a:t>
            </a:r>
            <a:r>
              <a:rPr lang="en-US" dirty="0" smtClean="0"/>
              <a:t> </a:t>
            </a:r>
            <a:endParaRPr lang="hu-HU" dirty="0"/>
          </a:p>
          <a:p>
            <a:pPr marL="914400" lvl="1" indent="-514350"/>
            <a:r>
              <a:rPr lang="en-US" dirty="0" smtClean="0"/>
              <a:t>early adopter, </a:t>
            </a:r>
            <a:endParaRPr lang="hu-HU" dirty="0" smtClean="0"/>
          </a:p>
          <a:p>
            <a:pPr marL="914400" lvl="1" indent="-514350"/>
            <a:r>
              <a:rPr lang="en-US" dirty="0" smtClean="0"/>
              <a:t>critical thinking, </a:t>
            </a:r>
            <a:endParaRPr lang="hu-HU" dirty="0" smtClean="0"/>
          </a:p>
          <a:p>
            <a:pPr marL="914400" lvl="1" indent="-514350"/>
            <a:r>
              <a:rPr lang="en-US" dirty="0" smtClean="0"/>
              <a:t>realism,</a:t>
            </a:r>
            <a:endParaRPr lang="hu-HU" dirty="0" smtClean="0"/>
          </a:p>
          <a:p>
            <a:pPr marL="914400" lvl="1" indent="-514350"/>
            <a:r>
              <a:rPr lang="en-US" dirty="0" smtClean="0"/>
              <a:t>jack-of-all-trades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220px-The_pragmatic_programm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564904"/>
            <a:ext cx="3130676" cy="39275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Origins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hu-HU" sz="3600" dirty="0" smtClean="0"/>
              <a:t>‘The </a:t>
            </a:r>
            <a:r>
              <a:rPr lang="hu-HU" sz="3600" dirty="0" err="1" smtClean="0"/>
              <a:t>Practice</a:t>
            </a:r>
            <a:r>
              <a:rPr lang="hu-HU" sz="3600" dirty="0" smtClean="0"/>
              <a:t> of </a:t>
            </a:r>
            <a:r>
              <a:rPr lang="hu-HU" sz="3600" dirty="0" err="1" smtClean="0"/>
              <a:t>Programming</a:t>
            </a:r>
            <a:r>
              <a:rPr lang="hu-HU" sz="3600" dirty="0" smtClean="0"/>
              <a:t>’ (1999), </a:t>
            </a:r>
            <a:r>
              <a:rPr lang="hu-HU" sz="3600" dirty="0" err="1" smtClean="0"/>
              <a:t>by</a:t>
            </a:r>
            <a:r>
              <a:rPr lang="hu-HU" sz="3600" dirty="0"/>
              <a:t/>
            </a:r>
            <a:br>
              <a:rPr lang="hu-HU" sz="3600" dirty="0"/>
            </a:br>
            <a:r>
              <a:rPr lang="hu-HU" sz="3600" dirty="0" err="1" smtClean="0"/>
              <a:t>Brian</a:t>
            </a:r>
            <a:r>
              <a:rPr lang="hu-HU" sz="3600" dirty="0" smtClean="0"/>
              <a:t> </a:t>
            </a:r>
            <a:r>
              <a:rPr lang="hu-HU" sz="3600" dirty="0" err="1"/>
              <a:t>Kernighan</a:t>
            </a:r>
            <a:r>
              <a:rPr lang="hu-HU" sz="3600" dirty="0"/>
              <a:t> </a:t>
            </a:r>
            <a:r>
              <a:rPr lang="hu-HU" sz="3600" dirty="0" smtClean="0"/>
              <a:t>and </a:t>
            </a:r>
            <a:r>
              <a:rPr lang="hu-HU" sz="3600" dirty="0" err="1"/>
              <a:t>Rob</a:t>
            </a:r>
            <a:r>
              <a:rPr lang="hu-HU" sz="3600" dirty="0"/>
              <a:t> </a:t>
            </a:r>
            <a:r>
              <a:rPr lang="hu-HU" sz="3600" dirty="0" err="1" smtClean="0"/>
              <a:t>Pike</a:t>
            </a:r>
            <a:endParaRPr lang="hu-HU" sz="3600" dirty="0" smtClean="0"/>
          </a:p>
          <a:p>
            <a:r>
              <a:rPr lang="hu-HU" sz="3600" dirty="0" smtClean="0"/>
              <a:t>‘</a:t>
            </a:r>
            <a:r>
              <a:rPr lang="en-US" sz="3600" dirty="0" smtClean="0"/>
              <a:t>The Contribution of the Cardboard Cutout Dog to Software Reliability and </a:t>
            </a:r>
            <a:r>
              <a:rPr lang="en-US" sz="3600" dirty="0" err="1" smtClean="0"/>
              <a:t>Mainta</a:t>
            </a:r>
            <a:r>
              <a:rPr lang="hu-HU" sz="3600" dirty="0"/>
              <a:t>i</a:t>
            </a:r>
            <a:r>
              <a:rPr lang="en-US" sz="3600" dirty="0" err="1" smtClean="0"/>
              <a:t>nability</a:t>
            </a:r>
            <a:r>
              <a:rPr lang="hu-HU" sz="3600" dirty="0" smtClean="0"/>
              <a:t>’</a:t>
            </a:r>
          </a:p>
          <a:p>
            <a:r>
              <a:rPr lang="hu-HU" sz="3600" dirty="0" err="1" smtClean="0"/>
              <a:t>Socratic</a:t>
            </a:r>
            <a:r>
              <a:rPr lang="hu-HU" sz="3600" dirty="0" smtClean="0"/>
              <a:t> </a:t>
            </a:r>
            <a:r>
              <a:rPr lang="hu-HU" sz="3600" dirty="0" err="1" smtClean="0"/>
              <a:t>method</a:t>
            </a:r>
            <a:endParaRPr lang="hu-HU" sz="3600" dirty="0" smtClean="0"/>
          </a:p>
          <a:p>
            <a:r>
              <a:rPr lang="en-US" sz="3600" dirty="0" smtClean="0"/>
              <a:t>Piaget's theory of cognitive development</a:t>
            </a:r>
            <a:endParaRPr lang="hu-HU" sz="3600" dirty="0"/>
          </a:p>
        </p:txBody>
      </p:sp>
      <p:pic>
        <p:nvPicPr>
          <p:cNvPr id="4" name="Kép 3" descr="DSC_60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933056"/>
            <a:ext cx="3610847" cy="2753021"/>
          </a:xfrm>
          <a:prstGeom prst="rect">
            <a:avLst/>
          </a:prstGeom>
        </p:spPr>
      </p:pic>
      <p:pic>
        <p:nvPicPr>
          <p:cNvPr id="5" name="Kép 4" descr="article-0-0F0BE8BA00000578-250_233x4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196752"/>
            <a:ext cx="3024336" cy="5490532"/>
          </a:xfrm>
          <a:prstGeom prst="rect">
            <a:avLst/>
          </a:prstGeom>
        </p:spPr>
      </p:pic>
      <p:pic>
        <p:nvPicPr>
          <p:cNvPr id="6" name="Kép 5" descr="letölté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2780928"/>
            <a:ext cx="4470995" cy="33465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Anatomy</a:t>
            </a:r>
            <a:endParaRPr lang="hu-HU" dirty="0"/>
          </a:p>
        </p:txBody>
      </p:sp>
      <p:pic>
        <p:nvPicPr>
          <p:cNvPr id="4" name="Tartalom helye 3" descr="do-the-rubber-duck-rubber-duck-debugging-meme-rubber-duck-locations-fortnite-reddi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875" t="949"/>
          <a:stretch>
            <a:fillRect/>
          </a:stretch>
        </p:blipFill>
        <p:spPr>
          <a:xfrm>
            <a:off x="4860032" y="2564904"/>
            <a:ext cx="4042792" cy="4075757"/>
          </a:xfrm>
        </p:spPr>
      </p:pic>
      <p:pic>
        <p:nvPicPr>
          <p:cNvPr id="5" name="Kép 4" descr="do-the-rubber-duck-rubber-duck-debugging-meme-rubber-duck-locations-fortnite-reddit.jpg"/>
          <p:cNvPicPr>
            <a:picLocks noChangeAspect="1"/>
          </p:cNvPicPr>
          <p:nvPr/>
        </p:nvPicPr>
        <p:blipFill>
          <a:blip r:embed="rId2" cstate="print"/>
          <a:srcRect r="49190" b="1401"/>
          <a:stretch>
            <a:fillRect/>
          </a:stretch>
        </p:blipFill>
        <p:spPr>
          <a:xfrm>
            <a:off x="127000" y="1206500"/>
            <a:ext cx="4517008" cy="4382740"/>
          </a:xfrm>
          <a:prstGeom prst="rect">
            <a:avLst/>
          </a:prstGeom>
        </p:spPr>
      </p:pic>
      <p:pic>
        <p:nvPicPr>
          <p:cNvPr id="6" name="Kép 5" descr="64f33d48a93dedcd30f2f6ba3417d3ff--rubber-duck-debugging-ducks.jpg"/>
          <p:cNvPicPr>
            <a:picLocks noChangeAspect="1"/>
          </p:cNvPicPr>
          <p:nvPr/>
        </p:nvPicPr>
        <p:blipFill>
          <a:blip r:embed="rId3" cstate="print"/>
          <a:srcRect l="34038" t="-643"/>
          <a:stretch>
            <a:fillRect/>
          </a:stretch>
        </p:blipFill>
        <p:spPr>
          <a:xfrm>
            <a:off x="2483768" y="1340768"/>
            <a:ext cx="3888432" cy="4826719"/>
          </a:xfrm>
          <a:prstGeom prst="rect">
            <a:avLst/>
          </a:prstGeom>
        </p:spPr>
      </p:pic>
      <p:pic>
        <p:nvPicPr>
          <p:cNvPr id="7" name="Kép 6" descr="ducky062way_wide-dbd2e62a4e468d19f821dd6f0ad029619db7a07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484784"/>
            <a:ext cx="8465062" cy="4752528"/>
          </a:xfrm>
          <a:prstGeom prst="rect">
            <a:avLst/>
          </a:prstGeom>
        </p:spPr>
      </p:pic>
      <p:pic>
        <p:nvPicPr>
          <p:cNvPr id="8" name="Kép 7" descr="maxresdefault.jpg"/>
          <p:cNvPicPr>
            <a:picLocks noChangeAspect="1"/>
          </p:cNvPicPr>
          <p:nvPr/>
        </p:nvPicPr>
        <p:blipFill>
          <a:blip r:embed="rId5" cstate="print"/>
          <a:srcRect l="33463" t="20601" b="16400"/>
          <a:stretch>
            <a:fillRect/>
          </a:stretch>
        </p:blipFill>
        <p:spPr>
          <a:xfrm>
            <a:off x="611560" y="1628800"/>
            <a:ext cx="8060807" cy="42930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hu-HU" sz="5400" dirty="0" err="1"/>
              <a:t>N</a:t>
            </a:r>
            <a:r>
              <a:rPr lang="hu-HU" sz="5400" dirty="0" err="1" smtClean="0"/>
              <a:t>ot</a:t>
            </a:r>
            <a:r>
              <a:rPr lang="hu-HU" sz="5400" dirty="0" smtClean="0"/>
              <a:t> </a:t>
            </a:r>
            <a:r>
              <a:rPr lang="hu-HU" sz="5400" dirty="0" err="1" smtClean="0"/>
              <a:t>thinking</a:t>
            </a:r>
            <a:r>
              <a:rPr lang="hu-HU" sz="5400" dirty="0" smtClean="0"/>
              <a:t> </a:t>
            </a:r>
            <a:r>
              <a:rPr lang="hu-HU" sz="5400" dirty="0" err="1" smtClean="0"/>
              <a:t>like</a:t>
            </a:r>
            <a:r>
              <a:rPr lang="hu-HU" sz="5400" dirty="0" smtClean="0"/>
              <a:t> a computer </a:t>
            </a:r>
            <a:r>
              <a:rPr lang="hu-HU" sz="5400" dirty="0" err="1" smtClean="0"/>
              <a:t>does</a:t>
            </a:r>
            <a:r>
              <a:rPr lang="hu-HU" sz="5400" dirty="0" smtClean="0"/>
              <a:t>…</a:t>
            </a:r>
          </a:p>
          <a:p>
            <a:pPr algn="ctr">
              <a:buNone/>
            </a:pPr>
            <a:r>
              <a:rPr lang="hu-HU" sz="5400" dirty="0" smtClean="0"/>
              <a:t>…and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know</a:t>
            </a:r>
            <a:r>
              <a:rPr lang="hu-HU" sz="5400" dirty="0" smtClean="0"/>
              <a:t> </a:t>
            </a:r>
            <a:r>
              <a:rPr lang="hu-HU" sz="5400" dirty="0" err="1" smtClean="0"/>
              <a:t>exactly</a:t>
            </a:r>
            <a:r>
              <a:rPr lang="hu-HU" sz="5400" dirty="0" smtClean="0"/>
              <a:t> </a:t>
            </a:r>
            <a:r>
              <a:rPr lang="hu-HU" sz="5400" dirty="0" err="1" smtClean="0"/>
              <a:t>what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want</a:t>
            </a:r>
            <a:r>
              <a:rPr lang="hu-HU" sz="5400" dirty="0" smtClean="0"/>
              <a:t> </a:t>
            </a:r>
            <a:r>
              <a:rPr lang="hu-HU" sz="5400" dirty="0" err="1" smtClean="0"/>
              <a:t>to</a:t>
            </a:r>
            <a:r>
              <a:rPr lang="hu-HU" sz="5400" dirty="0" smtClean="0"/>
              <a:t> </a:t>
            </a:r>
            <a:r>
              <a:rPr lang="hu-HU" sz="5400" dirty="0" err="1" smtClean="0"/>
              <a:t>do</a:t>
            </a:r>
            <a:r>
              <a:rPr lang="hu-HU" sz="5400" dirty="0" smtClean="0"/>
              <a:t>…</a:t>
            </a:r>
          </a:p>
          <a:p>
            <a:pPr algn="ctr">
              <a:buNone/>
            </a:pPr>
            <a:r>
              <a:rPr lang="hu-HU" sz="5400" dirty="0" smtClean="0"/>
              <a:t>…</a:t>
            </a:r>
            <a:r>
              <a:rPr lang="hu-HU" sz="5400" dirty="0" err="1" smtClean="0"/>
              <a:t>but</a:t>
            </a:r>
            <a:r>
              <a:rPr lang="hu-HU" sz="5400" dirty="0" smtClean="0"/>
              <a:t> </a:t>
            </a:r>
            <a:r>
              <a:rPr lang="hu-HU" sz="5400" dirty="0" err="1" smtClean="0"/>
              <a:t>the</a:t>
            </a:r>
            <a:r>
              <a:rPr lang="hu-HU" sz="5400" dirty="0" smtClean="0"/>
              <a:t> computer </a:t>
            </a:r>
            <a:r>
              <a:rPr lang="hu-HU" sz="5400" dirty="0" err="1" smtClean="0"/>
              <a:t>doesn’t</a:t>
            </a:r>
            <a:r>
              <a:rPr lang="hu-HU" sz="5400" dirty="0" smtClean="0"/>
              <a:t>.</a:t>
            </a:r>
            <a:endParaRPr lang="hu-HU" sz="5400" dirty="0"/>
          </a:p>
        </p:txBody>
      </p:sp>
      <p:pic>
        <p:nvPicPr>
          <p:cNvPr id="4" name="Kép 3" descr="5922e10e06e5c729678d60e37bc0a35b.jpg"/>
          <p:cNvPicPr>
            <a:picLocks noChangeAspect="1"/>
          </p:cNvPicPr>
          <p:nvPr/>
        </p:nvPicPr>
        <p:blipFill>
          <a:blip r:embed="rId2" cstate="print"/>
          <a:srcRect l="2188" t="2188" r="41563" b="41563"/>
          <a:stretch>
            <a:fillRect/>
          </a:stretch>
        </p:blipFill>
        <p:spPr>
          <a:xfrm>
            <a:off x="2195736" y="1412776"/>
            <a:ext cx="4644008" cy="46440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hu-HU" sz="4400" dirty="0" err="1" smtClean="0"/>
              <a:t>We</a:t>
            </a:r>
            <a:r>
              <a:rPr lang="hu-HU" sz="4400" dirty="0" smtClean="0"/>
              <a:t> </a:t>
            </a:r>
            <a:r>
              <a:rPr lang="hu-HU" sz="4400" dirty="0" err="1" smtClean="0"/>
              <a:t>think</a:t>
            </a:r>
            <a:r>
              <a:rPr lang="hu-HU" sz="4400" dirty="0" smtClean="0"/>
              <a:t> </a:t>
            </a:r>
            <a:r>
              <a:rPr lang="hu-HU" sz="4400" dirty="0" err="1" smtClean="0"/>
              <a:t>faster</a:t>
            </a:r>
            <a:r>
              <a:rPr lang="hu-HU" sz="4400" dirty="0" smtClean="0"/>
              <a:t> </a:t>
            </a:r>
            <a:r>
              <a:rPr lang="hu-HU" sz="4400" dirty="0" err="1" smtClean="0"/>
              <a:t>than</a:t>
            </a:r>
            <a:r>
              <a:rPr lang="hu-HU" sz="4400" dirty="0" smtClean="0"/>
              <a:t> </a:t>
            </a:r>
            <a:r>
              <a:rPr lang="hu-HU" sz="4400" dirty="0" err="1" smtClean="0"/>
              <a:t>we</a:t>
            </a:r>
            <a:r>
              <a:rPr lang="hu-HU" sz="4400" dirty="0" smtClean="0"/>
              <a:t> </a:t>
            </a:r>
            <a:r>
              <a:rPr lang="hu-HU" sz="4400" dirty="0" err="1" smtClean="0"/>
              <a:t>talk</a:t>
            </a:r>
            <a:r>
              <a:rPr lang="hu-HU" sz="4400" dirty="0" smtClean="0"/>
              <a:t>…</a:t>
            </a:r>
          </a:p>
          <a:p>
            <a:pPr algn="ctr">
              <a:buNone/>
            </a:pPr>
            <a:r>
              <a:rPr lang="hu-HU" sz="4400" dirty="0" smtClean="0"/>
              <a:t>…</a:t>
            </a:r>
            <a:r>
              <a:rPr lang="hu-HU" sz="4400" dirty="0" err="1" smtClean="0"/>
              <a:t>which</a:t>
            </a:r>
            <a:r>
              <a:rPr lang="hu-HU" sz="4400" dirty="0" smtClean="0"/>
              <a:t> </a:t>
            </a:r>
            <a:r>
              <a:rPr lang="hu-HU" sz="4400" dirty="0" err="1" smtClean="0"/>
              <a:t>creates</a:t>
            </a:r>
            <a:r>
              <a:rPr lang="hu-HU" sz="4400" dirty="0" smtClean="0"/>
              <a:t> </a:t>
            </a:r>
            <a:r>
              <a:rPr lang="hu-HU" sz="4400" dirty="0" err="1" smtClean="0"/>
              <a:t>room</a:t>
            </a:r>
            <a:r>
              <a:rPr lang="hu-HU" sz="4400" dirty="0" smtClean="0"/>
              <a:t> </a:t>
            </a:r>
            <a:r>
              <a:rPr lang="hu-HU" sz="4400" dirty="0" err="1" smtClean="0"/>
              <a:t>for</a:t>
            </a:r>
            <a:r>
              <a:rPr lang="hu-HU" sz="4400" dirty="0" smtClean="0"/>
              <a:t> </a:t>
            </a:r>
            <a:r>
              <a:rPr lang="hu-HU" sz="4400" dirty="0" err="1" smtClean="0"/>
              <a:t>error</a:t>
            </a:r>
            <a:r>
              <a:rPr lang="hu-HU" sz="4400" dirty="0" smtClean="0"/>
              <a:t>…</a:t>
            </a:r>
          </a:p>
          <a:p>
            <a:pPr algn="ctr">
              <a:buNone/>
            </a:pPr>
            <a:r>
              <a:rPr lang="hu-HU" sz="4400" dirty="0" smtClean="0"/>
              <a:t>…and </a:t>
            </a:r>
            <a:r>
              <a:rPr lang="hu-HU" sz="4400" dirty="0" err="1" smtClean="0"/>
              <a:t>ignorance</a:t>
            </a:r>
            <a:r>
              <a:rPr lang="hu-HU" sz="4400" dirty="0" smtClean="0"/>
              <a:t> </a:t>
            </a:r>
            <a:r>
              <a:rPr lang="hu-HU" sz="4400" dirty="0" err="1" smtClean="0"/>
              <a:t>to</a:t>
            </a:r>
            <a:r>
              <a:rPr lang="hu-HU" sz="4400" dirty="0" smtClean="0"/>
              <a:t> </a:t>
            </a:r>
            <a:r>
              <a:rPr lang="hu-HU" sz="4400" dirty="0" err="1" smtClean="0"/>
              <a:t>the</a:t>
            </a:r>
            <a:r>
              <a:rPr lang="hu-HU" sz="4400" dirty="0" smtClean="0"/>
              <a:t> </a:t>
            </a:r>
            <a:r>
              <a:rPr lang="hu-HU" sz="4400" dirty="0" err="1" smtClean="0"/>
              <a:t>problematic</a:t>
            </a:r>
            <a:r>
              <a:rPr lang="hu-HU" sz="4400" dirty="0" smtClean="0"/>
              <a:t> part.</a:t>
            </a:r>
          </a:p>
          <a:p>
            <a:pPr algn="ctr">
              <a:buNone/>
            </a:pPr>
            <a:r>
              <a:rPr lang="hu-HU" sz="4400" dirty="0"/>
              <a:t>(</a:t>
            </a:r>
            <a:r>
              <a:rPr lang="hu-HU" sz="4400" dirty="0" err="1" smtClean="0"/>
              <a:t>especially</a:t>
            </a:r>
            <a:r>
              <a:rPr lang="hu-HU" sz="4400" dirty="0" smtClean="0"/>
              <a:t> </a:t>
            </a:r>
            <a:r>
              <a:rPr lang="hu-HU" sz="4400" dirty="0" err="1" smtClean="0"/>
              <a:t>if</a:t>
            </a:r>
            <a:r>
              <a:rPr lang="hu-HU" sz="4400" dirty="0" smtClean="0"/>
              <a:t> </a:t>
            </a:r>
            <a:r>
              <a:rPr lang="hu-HU" sz="4400" dirty="0" err="1" smtClean="0"/>
              <a:t>it’s</a:t>
            </a:r>
            <a:r>
              <a:rPr lang="hu-HU" sz="4400" dirty="0" smtClean="0"/>
              <a:t> a </a:t>
            </a:r>
            <a:r>
              <a:rPr lang="hu-HU" sz="4400" dirty="0" err="1" smtClean="0"/>
              <a:t>mundane</a:t>
            </a:r>
            <a:r>
              <a:rPr lang="hu-HU" sz="4400" dirty="0" smtClean="0"/>
              <a:t> </a:t>
            </a:r>
            <a:r>
              <a:rPr lang="hu-HU" sz="4400" dirty="0" err="1" smtClean="0"/>
              <a:t>one</a:t>
            </a:r>
            <a:r>
              <a:rPr lang="hu-HU" sz="4400" dirty="0" smtClean="0"/>
              <a:t>)</a:t>
            </a:r>
            <a:endParaRPr lang="hu-HU" sz="4400" dirty="0"/>
          </a:p>
        </p:txBody>
      </p:sp>
      <p:pic>
        <p:nvPicPr>
          <p:cNvPr id="4" name="Kép 3" descr="infotiv_rubberduck_meme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8244408" cy="549627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Concept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 smtClean="0"/>
              <a:t>Recruit</a:t>
            </a:r>
            <a:r>
              <a:rPr lang="hu-HU" dirty="0" smtClean="0"/>
              <a:t> a:</a:t>
            </a:r>
          </a:p>
          <a:p>
            <a:pPr lvl="1"/>
            <a:r>
              <a:rPr lang="hu-HU" dirty="0" err="1" smtClean="0"/>
              <a:t>Inamite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 smtClean="0"/>
          </a:p>
          <a:p>
            <a:pPr lvl="1"/>
            <a:r>
              <a:rPr lang="hu-HU" dirty="0" err="1" smtClean="0"/>
              <a:t>Pet</a:t>
            </a:r>
            <a:endParaRPr lang="hu-HU" dirty="0" smtClean="0"/>
          </a:p>
          <a:p>
            <a:pPr lvl="1"/>
            <a:r>
              <a:rPr lang="hu-HU" dirty="0" err="1" smtClean="0"/>
              <a:t>Person</a:t>
            </a:r>
            <a:r>
              <a:rPr lang="hu-HU" dirty="0" smtClean="0"/>
              <a:t> </a:t>
            </a:r>
            <a:r>
              <a:rPr lang="hu-HU" dirty="0" err="1" smtClean="0"/>
              <a:t>who</a:t>
            </a:r>
            <a:r>
              <a:rPr lang="hu-HU" dirty="0" smtClean="0"/>
              <a:t> has no </a:t>
            </a:r>
            <a:r>
              <a:rPr lang="hu-HU" dirty="0" err="1" smtClean="0"/>
              <a:t>knowledge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topic</a:t>
            </a:r>
            <a:endParaRPr lang="hu-HU" dirty="0" smtClean="0"/>
          </a:p>
          <a:p>
            <a:pPr lvl="1"/>
            <a:r>
              <a:rPr lang="hu-HU" dirty="0" err="1" smtClean="0"/>
              <a:t>Colleague</a:t>
            </a:r>
            <a:endParaRPr lang="hu-HU" dirty="0" smtClean="0"/>
          </a:p>
          <a:p>
            <a:pPr lvl="1"/>
            <a:r>
              <a:rPr lang="hu-HU" u="sng" dirty="0" err="1" smtClean="0"/>
              <a:t>Speechless</a:t>
            </a:r>
            <a:r>
              <a:rPr lang="hu-HU" u="sng" dirty="0" smtClean="0"/>
              <a:t> </a:t>
            </a:r>
            <a:r>
              <a:rPr lang="hu-HU" u="sng" dirty="0" err="1" smtClean="0"/>
              <a:t>children</a:t>
            </a:r>
            <a:endParaRPr lang="hu-HU" dirty="0" smtClean="0"/>
          </a:p>
          <a:p>
            <a:r>
              <a:rPr lang="hu-HU" dirty="0" err="1" smtClean="0"/>
              <a:t>Teaching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duck</a:t>
            </a:r>
            <a:endParaRPr lang="hu-HU" dirty="0" smtClean="0"/>
          </a:p>
          <a:p>
            <a:r>
              <a:rPr lang="hu-HU" dirty="0" err="1" smtClean="0"/>
              <a:t>Talk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yourself</a:t>
            </a:r>
            <a:r>
              <a:rPr lang="hu-HU" dirty="0" smtClean="0"/>
              <a:t> (and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duck</a:t>
            </a:r>
            <a:r>
              <a:rPr lang="hu-HU" dirty="0" smtClean="0"/>
              <a:t>)</a:t>
            </a:r>
          </a:p>
          <a:p>
            <a:r>
              <a:rPr lang="hu-HU" dirty="0"/>
              <a:t>F</a:t>
            </a:r>
            <a:r>
              <a:rPr lang="en-US" dirty="0" err="1" smtClean="0"/>
              <a:t>orce</a:t>
            </a:r>
            <a:r>
              <a:rPr lang="en-US" dirty="0" smtClean="0"/>
              <a:t> yourself to assess the situation from the outside</a:t>
            </a:r>
            <a:endParaRPr lang="hu-H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Concept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 </a:t>
            </a:r>
            <a:r>
              <a:rPr lang="hu-HU" sz="3600" dirty="0" smtClean="0"/>
              <a:t>L</a:t>
            </a:r>
            <a:r>
              <a:rPr lang="en-US" sz="3600" dirty="0" err="1" smtClean="0"/>
              <a:t>ooking</a:t>
            </a:r>
            <a:r>
              <a:rPr lang="en-US" sz="3600" dirty="0" smtClean="0"/>
              <a:t> at the code with a fresh set of eyes</a:t>
            </a:r>
            <a:endParaRPr lang="hu-HU" sz="3600" dirty="0" smtClean="0"/>
          </a:p>
          <a:p>
            <a:r>
              <a:rPr lang="hu-HU" sz="3600" dirty="0"/>
              <a:t>M</a:t>
            </a:r>
            <a:r>
              <a:rPr lang="en-US" sz="3600" dirty="0" err="1" smtClean="0"/>
              <a:t>ake</a:t>
            </a:r>
            <a:r>
              <a:rPr lang="en-US" sz="3600" dirty="0" smtClean="0"/>
              <a:t> a serious attempt</a:t>
            </a:r>
            <a:r>
              <a:rPr lang="hu-HU" sz="3600" dirty="0" smtClean="0"/>
              <a:t> </a:t>
            </a:r>
            <a:r>
              <a:rPr lang="hu-HU" sz="3600" dirty="0" err="1" smtClean="0"/>
              <a:t>to</a:t>
            </a:r>
            <a:r>
              <a:rPr lang="hu-HU" sz="3600" dirty="0" smtClean="0"/>
              <a:t> </a:t>
            </a:r>
            <a:r>
              <a:rPr lang="hu-HU" sz="3600" dirty="0" err="1" smtClean="0"/>
              <a:t>solve</a:t>
            </a:r>
            <a:r>
              <a:rPr lang="hu-HU" sz="3600" dirty="0" smtClean="0"/>
              <a:t> </a:t>
            </a:r>
            <a:r>
              <a:rPr lang="hu-HU" sz="3600" dirty="0" err="1" smtClean="0"/>
              <a:t>the</a:t>
            </a:r>
            <a:r>
              <a:rPr lang="hu-HU" sz="3600" dirty="0" smtClean="0"/>
              <a:t> </a:t>
            </a:r>
            <a:r>
              <a:rPr lang="hu-HU" sz="3600" dirty="0" err="1" smtClean="0"/>
              <a:t>issue</a:t>
            </a:r>
            <a:r>
              <a:rPr lang="hu-HU" sz="3600" dirty="0" smtClean="0"/>
              <a:t> </a:t>
            </a:r>
            <a:r>
              <a:rPr lang="hu-HU" sz="3600" u="sng" dirty="0" err="1" smtClean="0"/>
              <a:t>yourself</a:t>
            </a:r>
            <a:endParaRPr lang="hu-HU" sz="3600" u="sng" dirty="0" smtClean="0"/>
          </a:p>
          <a:p>
            <a:r>
              <a:rPr lang="hu-HU" sz="3600" dirty="0" err="1" smtClean="0"/>
              <a:t>Ask</a:t>
            </a:r>
            <a:r>
              <a:rPr lang="hu-HU" sz="3600" dirty="0" smtClean="0"/>
              <a:t> </a:t>
            </a:r>
            <a:r>
              <a:rPr lang="hu-HU" sz="3600" dirty="0" err="1" smtClean="0"/>
              <a:t>thorough</a:t>
            </a:r>
            <a:r>
              <a:rPr lang="hu-HU" sz="3600" dirty="0" smtClean="0"/>
              <a:t>, </a:t>
            </a:r>
            <a:r>
              <a:rPr lang="hu-HU" sz="3600" dirty="0" err="1" smtClean="0"/>
              <a:t>detailed</a:t>
            </a:r>
            <a:r>
              <a:rPr lang="hu-HU" sz="3600" dirty="0" smtClean="0"/>
              <a:t> </a:t>
            </a:r>
            <a:r>
              <a:rPr lang="hu-HU" sz="3600" dirty="0" err="1" smtClean="0"/>
              <a:t>questions</a:t>
            </a:r>
            <a:endParaRPr lang="hu-HU" sz="3600" dirty="0" smtClean="0"/>
          </a:p>
          <a:p>
            <a:r>
              <a:rPr lang="hu-HU" sz="3600" dirty="0" smtClean="0"/>
              <a:t>A</a:t>
            </a:r>
            <a:r>
              <a:rPr lang="en-US" sz="3600" dirty="0" err="1" smtClean="0"/>
              <a:t>ccess</a:t>
            </a:r>
            <a:r>
              <a:rPr lang="en-US" sz="3600" dirty="0" smtClean="0"/>
              <a:t> information that’s already stored in your head</a:t>
            </a:r>
            <a:endParaRPr lang="hu-HU" sz="3600" dirty="0" smtClean="0"/>
          </a:p>
          <a:p>
            <a:r>
              <a:rPr lang="hu-HU" sz="3600" dirty="0" err="1" smtClean="0"/>
              <a:t>Different</a:t>
            </a:r>
            <a:r>
              <a:rPr lang="hu-HU" sz="3600" dirty="0" smtClean="0"/>
              <a:t> </a:t>
            </a:r>
            <a:r>
              <a:rPr lang="hu-HU" sz="3600" dirty="0" err="1" smtClean="0"/>
              <a:t>perspective</a:t>
            </a:r>
            <a:endParaRPr lang="hu-HU" sz="3600" dirty="0" smtClean="0"/>
          </a:p>
          <a:p>
            <a:endParaRPr lang="hu-HU" dirty="0" smtClean="0"/>
          </a:p>
          <a:p>
            <a:endParaRPr lang="hu-HU" u="sng" dirty="0"/>
          </a:p>
        </p:txBody>
      </p:sp>
      <p:pic>
        <p:nvPicPr>
          <p:cNvPr id="5" name="Kép 4" descr="Trump-rubber-duck-Amsterdam-Duck-St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196752"/>
            <a:ext cx="5013176" cy="50131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281</Words>
  <Application>Microsoft Office PowerPoint</Application>
  <PresentationFormat>Diavetítés a képernyőre (4:3 oldalarány)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1. dia</vt:lpstr>
      <vt:lpstr>Science &amp; definition</vt:lpstr>
      <vt:lpstr>Origins The Pragmatic Programmer</vt:lpstr>
      <vt:lpstr>Origins</vt:lpstr>
      <vt:lpstr>Anatomy</vt:lpstr>
      <vt:lpstr>Source of the problem</vt:lpstr>
      <vt:lpstr>Source of the problem</vt:lpstr>
      <vt:lpstr>Concept</vt:lpstr>
      <vt:lpstr>Concept</vt:lpstr>
      <vt:lpstr>Synonyms</vt:lpstr>
      <vt:lpstr>Walkthrough</vt:lpstr>
      <vt:lpstr>Ask for help!</vt:lpstr>
      <vt:lpstr>Quack! Quack!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Rubber duck debugging</dc:title>
  <dc:creator>User</dc:creator>
  <cp:lastModifiedBy>User</cp:lastModifiedBy>
  <cp:revision>88</cp:revision>
  <dcterms:created xsi:type="dcterms:W3CDTF">2019-01-24T19:57:24Z</dcterms:created>
  <dcterms:modified xsi:type="dcterms:W3CDTF">2019-01-25T01:01:38Z</dcterms:modified>
</cp:coreProperties>
</file>