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9" r:id="rId3"/>
    <p:sldId id="262" r:id="rId4"/>
    <p:sldId id="257" r:id="rId5"/>
    <p:sldId id="258" r:id="rId6"/>
    <p:sldId id="260" r:id="rId7"/>
    <p:sldId id="280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A42F4A-F115-4C37-B137-119CA936BD8D}">
  <a:tblStyle styleId="{84A42F4A-F115-4C37-B137-119CA936BD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4" d="100"/>
          <a:sy n="114" d="100"/>
        </p:scale>
        <p:origin x="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 abstract class is a special class that contains both abstract and non-abstract members in it.</a:t>
            </a:r>
            <a:br>
              <a:rPr lang="en-US" altLang="zh-CN" dirty="0"/>
            </a:b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 class can only inherit from one abstract Class.</a:t>
            </a:r>
          </a:p>
          <a:p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 cannot create object of an abstract class. </a:t>
            </a:r>
          </a:p>
          <a:p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Interface contains only abstract methods.</a:t>
            </a:r>
          </a:p>
          <a:p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 cannot create object of an interface.</a:t>
            </a:r>
          </a:p>
          <a:p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default scope for a member in Interface is Public. So, no need to use the Public access specifier in the program.</a:t>
            </a:r>
          </a:p>
          <a:p>
            <a:r>
              <a:rPr lang="en-US" altLang="zh-CN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NOTE - I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 case of multiple inheritance, use Interface.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 </a:t>
            </a:r>
            <a:r>
              <a:rPr lang="en-US" altLang="zh-CN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query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is an expression that retrieves data from a data source.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LINQ simplifies this situation by offering a consistent model for working with data across various kinds of data sources and formats.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All LINQ query operations consist of three distinct actions:</a:t>
            </a:r>
          </a:p>
          <a:p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Obtain the data source.</a:t>
            </a:r>
          </a:p>
          <a:p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Create the query.</a:t>
            </a:r>
          </a:p>
          <a:p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Execute the query.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data should support </a:t>
            </a:r>
            <a:r>
              <a:rPr lang="en-US" dirty="0" err="1"/>
              <a:t>Ienumerable</a:t>
            </a:r>
            <a:r>
              <a:rPr lang="en-US" dirty="0"/>
              <a:t> Interface;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170127" y="3661929"/>
            <a:ext cx="5031047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EPAM .NET ACADEMY</a:t>
            </a:r>
            <a:br>
              <a:rPr lang="en-US" dirty="0"/>
            </a:br>
            <a:r>
              <a:rPr lang="en-US" dirty="0">
                <a:solidFill>
                  <a:srgbClr val="00B0F0"/>
                </a:solidFill>
              </a:rPr>
              <a:t>Demo</a:t>
            </a:r>
            <a:r>
              <a:rPr lang="en-US" altLang="zh-CN" dirty="0">
                <a:solidFill>
                  <a:srgbClr val="00B0F0"/>
                </a:solidFill>
              </a:rPr>
              <a:t>3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by Jeffery</a:t>
            </a:r>
            <a:br>
              <a:rPr lang="en-US" dirty="0">
                <a:solidFill>
                  <a:srgbClr val="00B0F0"/>
                </a:solidFill>
              </a:rPr>
            </a:br>
            <a:endParaRPr dirty="0">
              <a:solidFill>
                <a:srgbClr val="00B0F0"/>
              </a:solidFill>
            </a:endParaRPr>
          </a:p>
        </p:txBody>
      </p:sp>
      <p:grpSp>
        <p:nvGrpSpPr>
          <p:cNvPr id="77" name="Google Shape;77;p14"/>
          <p:cNvGrpSpPr/>
          <p:nvPr/>
        </p:nvGrpSpPr>
        <p:grpSpPr>
          <a:xfrm>
            <a:off x="742745" y="2072179"/>
            <a:ext cx="502625" cy="446586"/>
            <a:chOff x="5292575" y="3681900"/>
            <a:chExt cx="420150" cy="373275"/>
          </a:xfrm>
        </p:grpSpPr>
        <p:sp>
          <p:nvSpPr>
            <p:cNvPr id="78" name="Google Shape;78;p14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375658" y="327099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C107"/>
                </a:solidFill>
              </a:rPr>
              <a:t>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what I learned.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4891954" y="3018225"/>
            <a:ext cx="3132115" cy="10084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Abstract &amp; Interface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altLang="zh-CN" sz="1400" dirty="0"/>
              <a:t>Abstract 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altLang="zh-CN" sz="1400" dirty="0"/>
              <a:t>Interface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GC &amp; Dispose Pattern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altLang="zh-CN" sz="1400" dirty="0"/>
              <a:t>Managed &amp; Unmanaged Source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altLang="zh-CN" sz="1400" dirty="0"/>
              <a:t>Implementing “Dispose”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/>
              <a:t>Struct &amp; Generics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 err="1"/>
              <a:t>xUnit</a:t>
            </a:r>
            <a:r>
              <a:rPr lang="en-US" altLang="zh-CN" dirty="0"/>
              <a:t> &amp; Automated Testing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altLang="zh-CN" sz="1400" dirty="0"/>
              <a:t>Fact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altLang="zh-CN" sz="1400" dirty="0"/>
              <a:t>Theory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ctrTitle" idx="4294967295"/>
          </p:nvPr>
        </p:nvSpPr>
        <p:spPr>
          <a:xfrm>
            <a:off x="1428533" y="3294947"/>
            <a:ext cx="5618450" cy="3740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 </a:t>
            </a:r>
            <a:r>
              <a:rPr lang="en-US" sz="6000" dirty="0" err="1">
                <a:solidFill>
                  <a:srgbClr val="F44336"/>
                </a:solidFill>
              </a:rPr>
              <a:t>L</a:t>
            </a:r>
            <a:r>
              <a:rPr lang="en-US" altLang="zh-CN" sz="6000" dirty="0" err="1">
                <a:solidFill>
                  <a:srgbClr val="F44336"/>
                </a:solidFill>
              </a:rPr>
              <a:t>inq</a:t>
            </a:r>
            <a:br>
              <a:rPr lang="en-US" altLang="zh-CN" sz="6000" dirty="0">
                <a:solidFill>
                  <a:srgbClr val="F44336"/>
                </a:solidFill>
              </a:rPr>
            </a:br>
            <a:r>
              <a:rPr lang="en-US" altLang="zh-CN" sz="6000" dirty="0">
                <a:solidFill>
                  <a:schemeClr val="bg2"/>
                </a:solidFill>
              </a:rPr>
              <a:t>Query Operation</a:t>
            </a:r>
            <a:endParaRPr sz="6000" dirty="0">
              <a:solidFill>
                <a:schemeClr val="bg2"/>
              </a:solidFill>
            </a:endParaRPr>
          </a:p>
        </p:txBody>
      </p:sp>
      <p:sp>
        <p:nvSpPr>
          <p:cNvPr id="139" name="Google Shape;139;p20"/>
          <p:cNvSpPr txBox="1">
            <a:spLocks noGrp="1"/>
          </p:cNvSpPr>
          <p:nvPr>
            <p:ph type="subTitle" idx="4294967295"/>
          </p:nvPr>
        </p:nvSpPr>
        <p:spPr>
          <a:xfrm>
            <a:off x="685800" y="3716355"/>
            <a:ext cx="5251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.</a:t>
            </a:r>
            <a:endParaRPr dirty="0"/>
          </a:p>
        </p:txBody>
      </p:sp>
      <p:grpSp>
        <p:nvGrpSpPr>
          <p:cNvPr id="140" name="Google Shape;140;p20"/>
          <p:cNvGrpSpPr/>
          <p:nvPr/>
        </p:nvGrpSpPr>
        <p:grpSpPr>
          <a:xfrm>
            <a:off x="763880" y="678997"/>
            <a:ext cx="664653" cy="1053757"/>
            <a:chOff x="6718575" y="2318625"/>
            <a:chExt cx="256950" cy="407375"/>
          </a:xfrm>
        </p:grpSpPr>
        <p:sp>
          <p:nvSpPr>
            <p:cNvPr id="141" name="Google Shape;141;p2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7C2E67-21E0-4617-86A1-6F8426B00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533" y="1521798"/>
            <a:ext cx="5524759" cy="295634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4F1B6F0-27E7-402C-81E4-B5AB46986F30}"/>
              </a:ext>
            </a:extLst>
          </p:cNvPr>
          <p:cNvSpPr txBox="1"/>
          <p:nvPr/>
        </p:nvSpPr>
        <p:spPr>
          <a:xfrm>
            <a:off x="4613945" y="678997"/>
            <a:ext cx="1468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.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/>
        </p:nvSpPr>
        <p:spPr>
          <a:xfrm>
            <a:off x="1071697" y="1540455"/>
            <a:ext cx="2709900" cy="27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" name="Google Shape;111;p17">
            <a:extLst>
              <a:ext uri="{FF2B5EF4-FFF2-40B4-BE49-F238E27FC236}">
                <a16:creationId xmlns:a16="http://schemas.microsoft.com/office/drawing/2014/main" id="{D98445EC-64E1-44A0-93AF-B00778AA2DC1}"/>
              </a:ext>
            </a:extLst>
          </p:cNvPr>
          <p:cNvSpPr txBox="1">
            <a:spLocks/>
          </p:cNvSpPr>
          <p:nvPr/>
        </p:nvSpPr>
        <p:spPr>
          <a:xfrm>
            <a:off x="1484852" y="815145"/>
            <a:ext cx="5408551" cy="2143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7200" dirty="0">
                <a:solidFill>
                  <a:srgbClr val="FFC107"/>
                </a:solidFill>
              </a:rPr>
              <a:t>?.</a:t>
            </a:r>
          </a:p>
          <a:p>
            <a:r>
              <a:rPr lang="en-US" sz="4400" dirty="0"/>
              <a:t>What is a </a:t>
            </a:r>
            <a:r>
              <a:rPr lang="en-US" sz="4400" dirty="0">
                <a:solidFill>
                  <a:srgbClr val="FF0000"/>
                </a:solidFill>
              </a:rPr>
              <a:t>Query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AB00C6-07D3-458C-9314-452C32D7CF04}"/>
              </a:ext>
            </a:extLst>
          </p:cNvPr>
          <p:cNvSpPr txBox="1"/>
          <p:nvPr/>
        </p:nvSpPr>
        <p:spPr>
          <a:xfrm>
            <a:off x="1484852" y="1744602"/>
            <a:ext cx="5339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</a:rPr>
              <a:t>Relational Database -&gt; SQL(Structured Query Language)</a:t>
            </a:r>
          </a:p>
          <a:p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</a:rPr>
              <a:t>XML -&gt; XQuery</a:t>
            </a:r>
            <a:endParaRPr lang="zh-CN" alt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0F9FBED-02F2-498C-ADFA-369343024A4C}"/>
              </a:ext>
            </a:extLst>
          </p:cNvPr>
          <p:cNvSpPr txBox="1"/>
          <p:nvPr/>
        </p:nvSpPr>
        <p:spPr>
          <a:xfrm>
            <a:off x="1451296" y="2533523"/>
            <a:ext cx="5205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LINQ Query -&gt;  Various Data Source</a:t>
            </a:r>
            <a:endParaRPr lang="zh-CN" alt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B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ECAC1B5-BE67-454D-9057-F51F58C54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92" y="1507789"/>
            <a:ext cx="6546773" cy="235953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230B79B-89E4-4783-BE90-2C00E0210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313" y="654476"/>
            <a:ext cx="3880370" cy="406616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65E3E85-4194-456A-B4F8-2F48C622691C}"/>
              </a:ext>
            </a:extLst>
          </p:cNvPr>
          <p:cNvSpPr txBox="1"/>
          <p:nvPr/>
        </p:nvSpPr>
        <p:spPr>
          <a:xfrm>
            <a:off x="4689446" y="708869"/>
            <a:ext cx="2097248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Data Source should support </a:t>
            </a:r>
            <a:r>
              <a:rPr lang="en-US" altLang="zh-CN" dirty="0" err="1">
                <a:solidFill>
                  <a:srgbClr val="FF0000"/>
                </a:solidFill>
              </a:rPr>
              <a:t>IEnumable</a:t>
            </a:r>
            <a:r>
              <a:rPr lang="en-US" altLang="zh-CN" dirty="0">
                <a:solidFill>
                  <a:srgbClr val="FF0000"/>
                </a:solidFill>
              </a:rPr>
              <a:t> Interface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DE1AAE6-F45E-4215-9062-D827557461D0}"/>
              </a:ext>
            </a:extLst>
          </p:cNvPr>
          <p:cNvSpPr txBox="1"/>
          <p:nvPr/>
        </p:nvSpPr>
        <p:spPr>
          <a:xfrm>
            <a:off x="1803633" y="1489046"/>
            <a:ext cx="450488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Filtering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Ordering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Etc..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EE1090E-76AE-4EA8-8562-B61EFE7A4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355" y="1784355"/>
            <a:ext cx="4702425" cy="80613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6479421-EB5A-4C9E-A019-9AF87F21C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355" y="2885794"/>
            <a:ext cx="3164738" cy="1157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 txBox="1">
            <a:spLocks noGrp="1"/>
          </p:cNvSpPr>
          <p:nvPr>
            <p:ph type="ctrTitle" idx="4294967295"/>
          </p:nvPr>
        </p:nvSpPr>
        <p:spPr>
          <a:xfrm>
            <a:off x="895388" y="2736137"/>
            <a:ext cx="453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5722"/>
                </a:solidFill>
              </a:rPr>
              <a:t>THANKS!</a:t>
            </a:r>
            <a:br>
              <a:rPr lang="en" sz="3600" dirty="0">
                <a:solidFill>
                  <a:srgbClr val="FF5722"/>
                </a:solidFill>
              </a:rPr>
            </a:br>
            <a:r>
              <a:rPr lang="en" sz="3600" dirty="0">
                <a:solidFill>
                  <a:srgbClr val="FF5722"/>
                </a:solidFill>
              </a:rPr>
              <a:t>See you in the Lighting Talk!</a:t>
            </a:r>
            <a:endParaRPr sz="3600" dirty="0">
              <a:solidFill>
                <a:srgbClr val="FF5722"/>
              </a:solidFill>
            </a:endParaRPr>
          </a:p>
        </p:txBody>
      </p:sp>
      <p:grpSp>
        <p:nvGrpSpPr>
          <p:cNvPr id="427" name="Google Shape;427;p38"/>
          <p:cNvGrpSpPr/>
          <p:nvPr/>
        </p:nvGrpSpPr>
        <p:grpSpPr>
          <a:xfrm>
            <a:off x="785305" y="1555467"/>
            <a:ext cx="462632" cy="462632"/>
            <a:chOff x="1278900" y="2333250"/>
            <a:chExt cx="381175" cy="381175"/>
          </a:xfrm>
        </p:grpSpPr>
        <p:sp>
          <p:nvSpPr>
            <p:cNvPr id="428" name="Google Shape;428;p3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" name="Google Shape;432;p3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131</Words>
  <Application>Microsoft Office PowerPoint</Application>
  <PresentationFormat>全屏显示(16:9)</PresentationFormat>
  <Paragraphs>57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Karla</vt:lpstr>
      <vt:lpstr>Montserrat</vt:lpstr>
      <vt:lpstr>Arial</vt:lpstr>
      <vt:lpstr>Arviragus template</vt:lpstr>
      <vt:lpstr>EPAM .NET ACADEMY Demo3 by Jeffery </vt:lpstr>
      <vt:lpstr>1. About what I learned.</vt:lpstr>
      <vt:lpstr> Linq Query Operation</vt:lpstr>
      <vt:lpstr>PowerPoint 演示文稿</vt:lpstr>
      <vt:lpstr>PowerPoint 演示文稿</vt:lpstr>
      <vt:lpstr>PowerPoint 演示文稿</vt:lpstr>
      <vt:lpstr>THANKS! See you in the Lighting Talk!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EPAM .NET ACADEMY Demo2  by Jeffery</dc:title>
  <dc:creator>zhengfan Jiang</dc:creator>
  <cp:lastModifiedBy>Jiang zhengfan</cp:lastModifiedBy>
  <cp:revision>24</cp:revision>
  <dcterms:modified xsi:type="dcterms:W3CDTF">2018-11-22T16:35:40Z</dcterms:modified>
</cp:coreProperties>
</file>