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2" r:id="rId4"/>
    <p:sldId id="257" r:id="rId5"/>
    <p:sldId id="258" r:id="rId6"/>
    <p:sldId id="260" r:id="rId7"/>
    <p:sldId id="28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42F4A-F115-4C37-B137-119CA936BD8D}">
  <a:tblStyle styleId="{84A42F4A-F115-4C37-B137-119CA936B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 abstract class is a special class that contains both abstract and non-abstract members in it.</a:t>
            </a:r>
            <a:br>
              <a:rPr lang="en-US" altLang="zh-CN" dirty="0"/>
            </a:b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class can only inherit from one abstract Class.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cannot create object of an abstract class. 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Interface contains only abstract methods.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cannot create object of an interface.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default scope for a member in Interface is Public. So, no need to use the Public access specifier in the program.</a:t>
            </a:r>
          </a:p>
          <a:p>
            <a:r>
              <a:rPr lang="en-US" altLang="zh-C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 - I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 case of multiple inheritance, use Interface.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altLang="zh-C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an expression that retrieves data from a data source.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LINQ simplifies this situation by offering a consistent model for working with data across various kinds of data sources and formats.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 LINQ query operations consist of three distinct actions: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Obtain the data source.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Create the query.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Execute the query.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should support </a:t>
            </a:r>
            <a:r>
              <a:rPr lang="en-US" dirty="0" err="1"/>
              <a:t>Ienumerable</a:t>
            </a:r>
            <a:r>
              <a:rPr lang="en-US" dirty="0"/>
              <a:t> Interface;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70127" y="3661929"/>
            <a:ext cx="5031047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EPAM .NET ACADEMY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Demo</a:t>
            </a:r>
            <a:r>
              <a:rPr lang="en-US" altLang="zh-CN" dirty="0">
                <a:solidFill>
                  <a:srgbClr val="00B0F0"/>
                </a:solidFill>
              </a:rPr>
              <a:t>3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Jeffery</a:t>
            </a:r>
            <a:br>
              <a:rPr lang="en-US" dirty="0">
                <a:solidFill>
                  <a:srgbClr val="00B0F0"/>
                </a:solidFill>
              </a:rPr>
            </a:br>
            <a:endParaRPr dirty="0">
              <a:solidFill>
                <a:srgbClr val="00B0F0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375658" y="327099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what I learned.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4891954" y="3018225"/>
            <a:ext cx="3132115" cy="1008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Abstract &amp; Interface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Abstract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Interface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GC &amp; Dispose Pattern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Managed &amp; Unmanaged Source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Implementing “Dispose”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Struct &amp; Generics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xUnit</a:t>
            </a:r>
            <a:r>
              <a:rPr lang="en-US" altLang="zh-CN" dirty="0"/>
              <a:t> &amp; Automated Testing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Fact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Theory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1428533" y="3294947"/>
            <a:ext cx="5618450" cy="374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 </a:t>
            </a:r>
            <a:r>
              <a:rPr lang="en-US" sz="6000" dirty="0" err="1">
                <a:solidFill>
                  <a:srgbClr val="F44336"/>
                </a:solidFill>
              </a:rPr>
              <a:t>L</a:t>
            </a:r>
            <a:r>
              <a:rPr lang="en-US" altLang="zh-CN" sz="6000" dirty="0" err="1">
                <a:solidFill>
                  <a:srgbClr val="F44336"/>
                </a:solidFill>
              </a:rPr>
              <a:t>inq</a:t>
            </a:r>
            <a:br>
              <a:rPr lang="en-US" altLang="zh-CN" sz="6000" dirty="0">
                <a:solidFill>
                  <a:srgbClr val="F44336"/>
                </a:solidFill>
              </a:rPr>
            </a:br>
            <a:r>
              <a:rPr lang="en-US" altLang="zh-CN" sz="6000" dirty="0">
                <a:solidFill>
                  <a:schemeClr val="bg2"/>
                </a:solidFill>
              </a:rPr>
              <a:t>Query Operation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.</a:t>
            </a:r>
            <a:endParaRPr dirty="0"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7C2E67-21E0-4617-86A1-6F8426B0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33" y="1521798"/>
            <a:ext cx="5524759" cy="29563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F1B6F0-27E7-402C-81E4-B5AB46986F30}"/>
              </a:ext>
            </a:extLst>
          </p:cNvPr>
          <p:cNvSpPr txBox="1"/>
          <p:nvPr/>
        </p:nvSpPr>
        <p:spPr>
          <a:xfrm>
            <a:off x="4613945" y="678997"/>
            <a:ext cx="146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1071697" y="1540455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111;p17">
            <a:extLst>
              <a:ext uri="{FF2B5EF4-FFF2-40B4-BE49-F238E27FC236}">
                <a16:creationId xmlns:a16="http://schemas.microsoft.com/office/drawing/2014/main" id="{D98445EC-64E1-44A0-93AF-B00778AA2DC1}"/>
              </a:ext>
            </a:extLst>
          </p:cNvPr>
          <p:cNvSpPr txBox="1">
            <a:spLocks/>
          </p:cNvSpPr>
          <p:nvPr/>
        </p:nvSpPr>
        <p:spPr>
          <a:xfrm>
            <a:off x="1484852" y="815145"/>
            <a:ext cx="5408551" cy="214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7200" dirty="0">
                <a:solidFill>
                  <a:srgbClr val="FFC107"/>
                </a:solidFill>
              </a:rPr>
              <a:t>?.</a:t>
            </a:r>
          </a:p>
          <a:p>
            <a:r>
              <a:rPr lang="en-US" sz="4400" dirty="0"/>
              <a:t>What is a </a:t>
            </a:r>
            <a:r>
              <a:rPr lang="en-US" sz="4400" dirty="0">
                <a:solidFill>
                  <a:srgbClr val="FF0000"/>
                </a:solidFill>
              </a:rPr>
              <a:t>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B00C6-07D3-458C-9314-452C32D7CF04}"/>
              </a:ext>
            </a:extLst>
          </p:cNvPr>
          <p:cNvSpPr txBox="1"/>
          <p:nvPr/>
        </p:nvSpPr>
        <p:spPr>
          <a:xfrm>
            <a:off x="1484852" y="1744602"/>
            <a:ext cx="533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</a:rPr>
              <a:t>Relational Database -&gt; SQL(Structured Query Language)</a:t>
            </a:r>
          </a:p>
          <a:p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</a:rPr>
              <a:t>XML -&gt; XQuery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F9FBED-02F2-498C-ADFA-369343024A4C}"/>
              </a:ext>
            </a:extLst>
          </p:cNvPr>
          <p:cNvSpPr txBox="1"/>
          <p:nvPr/>
        </p:nvSpPr>
        <p:spPr>
          <a:xfrm>
            <a:off x="1451296" y="2533523"/>
            <a:ext cx="5205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LINQ Query -&gt;  Various Data Source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CAC1B5-BE67-454D-9057-F51F58C5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2" y="1507789"/>
            <a:ext cx="6546773" cy="23595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0B79B-89E4-4783-BE90-2C00E0210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313" y="654476"/>
            <a:ext cx="3880370" cy="4066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5E3E85-4194-456A-B4F8-2F48C622691C}"/>
              </a:ext>
            </a:extLst>
          </p:cNvPr>
          <p:cNvSpPr txBox="1"/>
          <p:nvPr/>
        </p:nvSpPr>
        <p:spPr>
          <a:xfrm>
            <a:off x="4689446" y="708869"/>
            <a:ext cx="2097248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 Source should support </a:t>
            </a:r>
            <a:r>
              <a:rPr lang="en-US" altLang="zh-CN" dirty="0" err="1">
                <a:solidFill>
                  <a:srgbClr val="FF0000"/>
                </a:solidFill>
              </a:rPr>
              <a:t>IEnumable</a:t>
            </a:r>
            <a:r>
              <a:rPr lang="en-US" altLang="zh-CN" dirty="0">
                <a:solidFill>
                  <a:srgbClr val="FF0000"/>
                </a:solidFill>
              </a:rPr>
              <a:t> Interface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E1AAE6-F45E-4215-9062-D827557461D0}"/>
              </a:ext>
            </a:extLst>
          </p:cNvPr>
          <p:cNvSpPr txBox="1"/>
          <p:nvPr/>
        </p:nvSpPr>
        <p:spPr>
          <a:xfrm>
            <a:off x="1803633" y="1489046"/>
            <a:ext cx="4504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Filtering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Ordering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Etc..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E1090E-76AE-4EA8-8562-B61EFE7A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55" y="1784355"/>
            <a:ext cx="4702425" cy="8061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479421-EB5A-4C9E-A019-9AF87F21C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355" y="2885794"/>
            <a:ext cx="3164738" cy="11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895388" y="2736137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5722"/>
                </a:solidFill>
              </a:rPr>
              <a:t>THANKS!</a:t>
            </a:r>
            <a:br>
              <a:rPr lang="en" sz="3600">
                <a:solidFill>
                  <a:srgbClr val="FF5722"/>
                </a:solidFill>
              </a:rPr>
            </a:br>
            <a:endParaRPr sz="3600" dirty="0">
              <a:solidFill>
                <a:srgbClr val="FF5722"/>
              </a:solidFill>
            </a:endParaRPr>
          </a:p>
        </p:txBody>
      </p:sp>
      <p:grpSp>
        <p:nvGrpSpPr>
          <p:cNvPr id="427" name="Google Shape;427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28" name="Google Shape;42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131</Words>
  <Application>Microsoft Office PowerPoint</Application>
  <PresentationFormat>全屏显示(16:9)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Karla</vt:lpstr>
      <vt:lpstr>Montserrat</vt:lpstr>
      <vt:lpstr>Arial</vt:lpstr>
      <vt:lpstr>Arviragus template</vt:lpstr>
      <vt:lpstr>EPAM .NET ACADEMY Demo3 by Jeffery </vt:lpstr>
      <vt:lpstr>1. About what I learned.</vt:lpstr>
      <vt:lpstr> Linq Query Operation</vt:lpstr>
      <vt:lpstr>PowerPoint 演示文稿</vt:lpstr>
      <vt:lpstr>PowerPoint 演示文稿</vt:lpstr>
      <vt:lpstr>PowerPoint 演示文稿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.NET ACADEMY Demo2  by Jeffery</dc:title>
  <dc:creator>zhengfan Jiang</dc:creator>
  <cp:lastModifiedBy>Jiang zhengfan</cp:lastModifiedBy>
  <cp:revision>25</cp:revision>
  <dcterms:modified xsi:type="dcterms:W3CDTF">2018-11-23T03:18:51Z</dcterms:modified>
</cp:coreProperties>
</file>