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5F5E03-52E2-4187-9791-DF97D5A64CD9}"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139327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F5E03-52E2-4187-9791-DF97D5A64CD9}"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371912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F5E03-52E2-4187-9791-DF97D5A64CD9}"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196722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F5E03-52E2-4187-9791-DF97D5A64CD9}"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60770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5F5E03-52E2-4187-9791-DF97D5A64CD9}" type="datetimeFigureOut">
              <a:rPr lang="en-US" smtClean="0"/>
              <a:t>12/21/2018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364782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5F5E03-52E2-4187-9791-DF97D5A64CD9}"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181320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F5E03-52E2-4187-9791-DF97D5A64CD9}" type="datetimeFigureOut">
              <a:rPr lang="en-US" smtClean="0"/>
              <a:t>12/21/2018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318748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5F5E03-52E2-4187-9791-DF97D5A64CD9}" type="datetimeFigureOut">
              <a:rPr lang="en-US" smtClean="0"/>
              <a:t>12/21/2018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209805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F5E03-52E2-4187-9791-DF97D5A64CD9}" type="datetimeFigureOut">
              <a:rPr lang="en-US" smtClean="0"/>
              <a:t>12/21/2018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359054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5F5E03-52E2-4187-9791-DF97D5A64CD9}"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316369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5F5E03-52E2-4187-9791-DF97D5A64CD9}" type="datetimeFigureOut">
              <a:rPr lang="en-US" smtClean="0"/>
              <a:t>12/21/2018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BD5EB-B137-4EFB-B460-2E4219DFBF8E}" type="slidenum">
              <a:rPr lang="en-US" smtClean="0"/>
              <a:t>‹#›</a:t>
            </a:fld>
            <a:endParaRPr lang="en-US"/>
          </a:p>
        </p:txBody>
      </p:sp>
    </p:spTree>
    <p:extLst>
      <p:ext uri="{BB962C8B-B14F-4D97-AF65-F5344CB8AC3E}">
        <p14:creationId xmlns:p14="http://schemas.microsoft.com/office/powerpoint/2010/main" val="153992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F5E03-52E2-4187-9791-DF97D5A64CD9}" type="datetimeFigureOut">
              <a:rPr lang="en-US" smtClean="0"/>
              <a:t>12/21/2018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BD5EB-B137-4EFB-B460-2E4219DFBF8E}" type="slidenum">
              <a:rPr lang="en-US" smtClean="0"/>
              <a:t>‹#›</a:t>
            </a:fld>
            <a:endParaRPr lang="en-US"/>
          </a:p>
        </p:txBody>
      </p:sp>
    </p:spTree>
    <p:extLst>
      <p:ext uri="{BB962C8B-B14F-4D97-AF65-F5344CB8AC3E}">
        <p14:creationId xmlns:p14="http://schemas.microsoft.com/office/powerpoint/2010/main" val="1277414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8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114F-5FAB-4642-82F9-92B25A3C07C4}"/>
              </a:ext>
            </a:extLst>
          </p:cNvPr>
          <p:cNvSpPr>
            <a:spLocks noGrp="1"/>
          </p:cNvSpPr>
          <p:nvPr>
            <p:ph type="ctrTitle"/>
          </p:nvPr>
        </p:nvSpPr>
        <p:spPr/>
        <p:txBody>
          <a:bodyPr/>
          <a:lstStyle/>
          <a:p>
            <a:r>
              <a:rPr lang="en-US" dirty="0"/>
              <a:t>Week 7 Demo</a:t>
            </a:r>
          </a:p>
        </p:txBody>
      </p:sp>
      <p:sp>
        <p:nvSpPr>
          <p:cNvPr id="3" name="Subtitle 2">
            <a:extLst>
              <a:ext uri="{FF2B5EF4-FFF2-40B4-BE49-F238E27FC236}">
                <a16:creationId xmlns:a16="http://schemas.microsoft.com/office/drawing/2014/main" id="{4E0F868A-3E12-48DF-B2B2-B25CA54E5E46}"/>
              </a:ext>
            </a:extLst>
          </p:cNvPr>
          <p:cNvSpPr>
            <a:spLocks noGrp="1"/>
          </p:cNvSpPr>
          <p:nvPr>
            <p:ph type="subTitle" idx="1"/>
          </p:nvPr>
        </p:nvSpPr>
        <p:spPr/>
        <p:txBody>
          <a:bodyPr/>
          <a:lstStyle/>
          <a:p>
            <a:r>
              <a:rPr lang="en-US" dirty="0">
                <a:solidFill>
                  <a:srgbClr val="FFFF00"/>
                </a:solidFill>
              </a:rPr>
              <a:t>Jeffery</a:t>
            </a:r>
            <a:r>
              <a:rPr lang="en-US" dirty="0">
                <a:solidFill>
                  <a:srgbClr val="FFFF00"/>
                </a:solidFill>
                <a:highlight>
                  <a:srgbClr val="000000"/>
                </a:highlight>
              </a:rPr>
              <a:t> </a:t>
            </a:r>
            <a:r>
              <a:rPr lang="en-US" dirty="0">
                <a:solidFill>
                  <a:srgbClr val="FFFF00"/>
                </a:solidFill>
              </a:rPr>
              <a:t>Jiang</a:t>
            </a:r>
          </a:p>
        </p:txBody>
      </p:sp>
    </p:spTree>
    <p:extLst>
      <p:ext uri="{BB962C8B-B14F-4D97-AF65-F5344CB8AC3E}">
        <p14:creationId xmlns:p14="http://schemas.microsoft.com/office/powerpoint/2010/main" val="116101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71EF-1FA4-451C-930E-DF30766D6DF9}"/>
              </a:ext>
            </a:extLst>
          </p:cNvPr>
          <p:cNvSpPr>
            <a:spLocks noGrp="1"/>
          </p:cNvSpPr>
          <p:nvPr>
            <p:ph type="title"/>
          </p:nvPr>
        </p:nvSpPr>
        <p:spPr/>
        <p:txBody>
          <a:bodyPr/>
          <a:lstStyle/>
          <a:p>
            <a:r>
              <a:rPr lang="en-US" dirty="0"/>
              <a:t>Concurrency </a:t>
            </a:r>
            <a:r>
              <a:rPr lang="en-US" sz="3600" dirty="0"/>
              <a:t>vs</a:t>
            </a:r>
            <a:r>
              <a:rPr lang="en-US" dirty="0"/>
              <a:t> Parallelism</a:t>
            </a:r>
          </a:p>
        </p:txBody>
      </p:sp>
      <p:sp>
        <p:nvSpPr>
          <p:cNvPr id="3" name="Content Placeholder 2">
            <a:extLst>
              <a:ext uri="{FF2B5EF4-FFF2-40B4-BE49-F238E27FC236}">
                <a16:creationId xmlns:a16="http://schemas.microsoft.com/office/drawing/2014/main" id="{C48528DE-82BA-4BA7-A6A5-7C5CE6027C05}"/>
              </a:ext>
            </a:extLst>
          </p:cNvPr>
          <p:cNvSpPr>
            <a:spLocks noGrp="1"/>
          </p:cNvSpPr>
          <p:nvPr>
            <p:ph idx="1"/>
          </p:nvPr>
        </p:nvSpPr>
        <p:spPr/>
        <p:txBody>
          <a:bodyPr/>
          <a:lstStyle/>
          <a:p>
            <a:r>
              <a:rPr lang="en-US" b="1" i="1" dirty="0">
                <a:solidFill>
                  <a:schemeClr val="accent2"/>
                </a:solidFill>
              </a:rPr>
              <a:t>Concurrent programming</a:t>
            </a:r>
            <a:r>
              <a:rPr lang="en-US" dirty="0"/>
              <a:t> </a:t>
            </a:r>
            <a:r>
              <a:rPr lang="en-US" dirty="0">
                <a:solidFill>
                  <a:srgbClr val="FFFF00"/>
                </a:solidFill>
              </a:rPr>
              <a:t>handles</a:t>
            </a:r>
            <a:r>
              <a:rPr lang="en-US" dirty="0"/>
              <a:t> several operations at one time and doesn’t require hardware support (using either one or multiple cores).</a:t>
            </a:r>
          </a:p>
          <a:p>
            <a:r>
              <a:rPr lang="en-US" b="1" i="1" dirty="0">
                <a:solidFill>
                  <a:schemeClr val="accent2"/>
                </a:solidFill>
              </a:rPr>
              <a:t>Parallel programming</a:t>
            </a:r>
            <a:r>
              <a:rPr lang="en-US" dirty="0"/>
              <a:t> </a:t>
            </a:r>
            <a:r>
              <a:rPr lang="en-US" dirty="0">
                <a:solidFill>
                  <a:srgbClr val="FFFF00"/>
                </a:solidFill>
              </a:rPr>
              <a:t>executes</a:t>
            </a:r>
            <a:r>
              <a:rPr lang="en-US" dirty="0"/>
              <a:t> multiple operations at the same time on multiple CPUs. Parallelism is achievable </a:t>
            </a:r>
            <a:r>
              <a:rPr lang="en-US" dirty="0">
                <a:solidFill>
                  <a:srgbClr val="FFFF00"/>
                </a:solidFill>
              </a:rPr>
              <a:t>only</a:t>
            </a:r>
            <a:r>
              <a:rPr lang="en-US" dirty="0"/>
              <a:t> on </a:t>
            </a:r>
            <a:r>
              <a:rPr lang="en-US" dirty="0">
                <a:solidFill>
                  <a:srgbClr val="FFFF00"/>
                </a:solidFill>
              </a:rPr>
              <a:t>multi-core</a:t>
            </a:r>
            <a:r>
              <a:rPr lang="en-US" dirty="0"/>
              <a:t> devices.</a:t>
            </a:r>
          </a:p>
        </p:txBody>
      </p:sp>
    </p:spTree>
    <p:extLst>
      <p:ext uri="{BB962C8B-B14F-4D97-AF65-F5344CB8AC3E}">
        <p14:creationId xmlns:p14="http://schemas.microsoft.com/office/powerpoint/2010/main" val="21007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2AFB-16FB-4001-BFEC-9054C902367F}"/>
              </a:ext>
            </a:extLst>
          </p:cNvPr>
          <p:cNvSpPr>
            <a:spLocks noGrp="1"/>
          </p:cNvSpPr>
          <p:nvPr>
            <p:ph type="title"/>
          </p:nvPr>
        </p:nvSpPr>
        <p:spPr/>
        <p:txBody>
          <a:bodyPr/>
          <a:lstStyle/>
          <a:p>
            <a:r>
              <a:rPr lang="en-US" dirty="0"/>
              <a:t>Race Condition</a:t>
            </a:r>
          </a:p>
        </p:txBody>
      </p:sp>
      <p:pic>
        <p:nvPicPr>
          <p:cNvPr id="4" name="Content Placeholder 3">
            <a:extLst>
              <a:ext uri="{FF2B5EF4-FFF2-40B4-BE49-F238E27FC236}">
                <a16:creationId xmlns:a16="http://schemas.microsoft.com/office/drawing/2014/main" id="{833E14AF-DCCA-47DF-A93E-4730871ACA37}"/>
              </a:ext>
            </a:extLst>
          </p:cNvPr>
          <p:cNvPicPr>
            <a:picLocks noGrp="1" noChangeAspect="1"/>
          </p:cNvPicPr>
          <p:nvPr>
            <p:ph idx="1"/>
          </p:nvPr>
        </p:nvPicPr>
        <p:blipFill>
          <a:blip r:embed="rId2"/>
          <a:stretch>
            <a:fillRect/>
          </a:stretch>
        </p:blipFill>
        <p:spPr>
          <a:xfrm>
            <a:off x="838200" y="1690688"/>
            <a:ext cx="8504584" cy="4391298"/>
          </a:xfrm>
          <a:prstGeom prst="rect">
            <a:avLst/>
          </a:prstGeom>
        </p:spPr>
      </p:pic>
      <p:sp>
        <p:nvSpPr>
          <p:cNvPr id="3" name="TextBox 2">
            <a:extLst>
              <a:ext uri="{FF2B5EF4-FFF2-40B4-BE49-F238E27FC236}">
                <a16:creationId xmlns:a16="http://schemas.microsoft.com/office/drawing/2014/main" id="{DFE78FD3-7E75-482F-B69D-880C3225D5E9}"/>
              </a:ext>
            </a:extLst>
          </p:cNvPr>
          <p:cNvSpPr txBox="1"/>
          <p:nvPr/>
        </p:nvSpPr>
        <p:spPr>
          <a:xfrm>
            <a:off x="9573040" y="2398643"/>
            <a:ext cx="1134717" cy="646331"/>
          </a:xfrm>
          <a:prstGeom prst="rect">
            <a:avLst/>
          </a:prstGeom>
          <a:noFill/>
          <a:ln>
            <a:solidFill>
              <a:srgbClr val="FFFF00"/>
            </a:solidFill>
          </a:ln>
        </p:spPr>
        <p:txBody>
          <a:bodyPr wrap="square" rtlCol="0">
            <a:spAutoFit/>
          </a:bodyPr>
          <a:lstStyle/>
          <a:p>
            <a:r>
              <a:rPr lang="en-US" dirty="0"/>
              <a:t>Solution:</a:t>
            </a:r>
          </a:p>
          <a:p>
            <a:r>
              <a:rPr lang="en-US" dirty="0"/>
              <a:t>Use </a:t>
            </a:r>
            <a:r>
              <a:rPr lang="en-US" dirty="0">
                <a:solidFill>
                  <a:srgbClr val="FFFF00"/>
                </a:solidFill>
              </a:rPr>
              <a:t>lock</a:t>
            </a:r>
          </a:p>
        </p:txBody>
      </p:sp>
    </p:spTree>
    <p:extLst>
      <p:ext uri="{BB962C8B-B14F-4D97-AF65-F5344CB8AC3E}">
        <p14:creationId xmlns:p14="http://schemas.microsoft.com/office/powerpoint/2010/main" val="29031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3E74-9B5B-4BB5-97E4-9BDD2FFCE282}"/>
              </a:ext>
            </a:extLst>
          </p:cNvPr>
          <p:cNvSpPr>
            <a:spLocks noGrp="1"/>
          </p:cNvSpPr>
          <p:nvPr>
            <p:ph type="title"/>
          </p:nvPr>
        </p:nvSpPr>
        <p:spPr/>
        <p:txBody>
          <a:bodyPr/>
          <a:lstStyle/>
          <a:p>
            <a:r>
              <a:rPr lang="en-US" dirty="0"/>
              <a:t>Dead Lock</a:t>
            </a:r>
          </a:p>
        </p:txBody>
      </p:sp>
      <p:pic>
        <p:nvPicPr>
          <p:cNvPr id="4" name="Content Placeholder 3">
            <a:extLst>
              <a:ext uri="{FF2B5EF4-FFF2-40B4-BE49-F238E27FC236}">
                <a16:creationId xmlns:a16="http://schemas.microsoft.com/office/drawing/2014/main" id="{6D9ABC77-F5D0-41E0-81C3-9E8AD5D63FCE}"/>
              </a:ext>
            </a:extLst>
          </p:cNvPr>
          <p:cNvPicPr>
            <a:picLocks noGrp="1" noChangeAspect="1"/>
          </p:cNvPicPr>
          <p:nvPr>
            <p:ph idx="1"/>
          </p:nvPr>
        </p:nvPicPr>
        <p:blipFill>
          <a:blip r:embed="rId2"/>
          <a:stretch>
            <a:fillRect/>
          </a:stretch>
        </p:blipFill>
        <p:spPr>
          <a:xfrm>
            <a:off x="838200" y="1690688"/>
            <a:ext cx="9246704" cy="4731132"/>
          </a:xfrm>
          <a:prstGeom prst="rect">
            <a:avLst/>
          </a:prstGeom>
        </p:spPr>
      </p:pic>
    </p:spTree>
    <p:extLst>
      <p:ext uri="{BB962C8B-B14F-4D97-AF65-F5344CB8AC3E}">
        <p14:creationId xmlns:p14="http://schemas.microsoft.com/office/powerpoint/2010/main" val="401506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FA7B-A943-48FA-BDC8-FE193B44625F}"/>
              </a:ext>
            </a:extLst>
          </p:cNvPr>
          <p:cNvSpPr>
            <a:spLocks noGrp="1"/>
          </p:cNvSpPr>
          <p:nvPr>
            <p:ph type="title"/>
          </p:nvPr>
        </p:nvSpPr>
        <p:spPr/>
        <p:txBody>
          <a:bodyPr/>
          <a:lstStyle/>
          <a:p>
            <a:r>
              <a:rPr lang="en-US" dirty="0"/>
              <a:t>Issues </a:t>
            </a:r>
          </a:p>
        </p:txBody>
      </p:sp>
      <p:sp>
        <p:nvSpPr>
          <p:cNvPr id="7" name="Content Placeholder 6">
            <a:extLst>
              <a:ext uri="{FF2B5EF4-FFF2-40B4-BE49-F238E27FC236}">
                <a16:creationId xmlns:a16="http://schemas.microsoft.com/office/drawing/2014/main" id="{6A8548B2-BA0D-43B5-85BC-5390AD4C3D31}"/>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A63E3F68-0BD5-49DB-AF3D-43960CA08882}"/>
              </a:ext>
            </a:extLst>
          </p:cNvPr>
          <p:cNvPicPr>
            <a:picLocks noChangeAspect="1"/>
          </p:cNvPicPr>
          <p:nvPr/>
        </p:nvPicPr>
        <p:blipFill>
          <a:blip r:embed="rId2"/>
          <a:stretch>
            <a:fillRect/>
          </a:stretch>
        </p:blipFill>
        <p:spPr>
          <a:xfrm>
            <a:off x="2695135" y="682347"/>
            <a:ext cx="7166318" cy="5810528"/>
          </a:xfrm>
          <a:prstGeom prst="rect">
            <a:avLst/>
          </a:prstGeom>
        </p:spPr>
      </p:pic>
      <p:pic>
        <p:nvPicPr>
          <p:cNvPr id="9" name="Picture 8">
            <a:extLst>
              <a:ext uri="{FF2B5EF4-FFF2-40B4-BE49-F238E27FC236}">
                <a16:creationId xmlns:a16="http://schemas.microsoft.com/office/drawing/2014/main" id="{00AB3519-B896-4CBC-9F7C-1AA5B2F97416}"/>
              </a:ext>
            </a:extLst>
          </p:cNvPr>
          <p:cNvPicPr>
            <a:picLocks noChangeAspect="1"/>
          </p:cNvPicPr>
          <p:nvPr/>
        </p:nvPicPr>
        <p:blipFill>
          <a:blip r:embed="rId3"/>
          <a:stretch>
            <a:fillRect/>
          </a:stretch>
        </p:blipFill>
        <p:spPr>
          <a:xfrm>
            <a:off x="4283319" y="3527822"/>
            <a:ext cx="2356632" cy="518459"/>
          </a:xfrm>
          <a:prstGeom prst="rect">
            <a:avLst/>
          </a:prstGeom>
          <a:ln>
            <a:solidFill>
              <a:srgbClr val="FF0000"/>
            </a:solidFill>
          </a:ln>
        </p:spPr>
      </p:pic>
      <p:pic>
        <p:nvPicPr>
          <p:cNvPr id="10" name="Picture 9">
            <a:extLst>
              <a:ext uri="{FF2B5EF4-FFF2-40B4-BE49-F238E27FC236}">
                <a16:creationId xmlns:a16="http://schemas.microsoft.com/office/drawing/2014/main" id="{EB4BDFC7-921F-43C6-8388-C5273862216B}"/>
              </a:ext>
            </a:extLst>
          </p:cNvPr>
          <p:cNvPicPr>
            <a:picLocks noChangeAspect="1"/>
          </p:cNvPicPr>
          <p:nvPr/>
        </p:nvPicPr>
        <p:blipFill>
          <a:blip r:embed="rId4"/>
          <a:stretch>
            <a:fillRect/>
          </a:stretch>
        </p:blipFill>
        <p:spPr>
          <a:xfrm>
            <a:off x="8684693" y="4496167"/>
            <a:ext cx="712526" cy="447400"/>
          </a:xfrm>
          <a:prstGeom prst="rect">
            <a:avLst/>
          </a:prstGeom>
          <a:ln>
            <a:solidFill>
              <a:srgbClr val="FF0000"/>
            </a:solidFill>
          </a:ln>
        </p:spPr>
      </p:pic>
    </p:spTree>
    <p:extLst>
      <p:ext uri="{BB962C8B-B14F-4D97-AF65-F5344CB8AC3E}">
        <p14:creationId xmlns:p14="http://schemas.microsoft.com/office/powerpoint/2010/main" val="188989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7260-A5F2-4E10-8CB1-8EE9C2285047}"/>
              </a:ext>
            </a:extLst>
          </p:cNvPr>
          <p:cNvSpPr>
            <a:spLocks noGrp="1"/>
          </p:cNvSpPr>
          <p:nvPr>
            <p:ph type="title"/>
          </p:nvPr>
        </p:nvSpPr>
        <p:spPr/>
        <p:txBody>
          <a:bodyPr/>
          <a:lstStyle/>
          <a:p>
            <a:r>
              <a:rPr lang="en-US" dirty="0"/>
              <a:t>Data Annotations</a:t>
            </a:r>
          </a:p>
        </p:txBody>
      </p:sp>
      <p:sp>
        <p:nvSpPr>
          <p:cNvPr id="3" name="Content Placeholder 2">
            <a:extLst>
              <a:ext uri="{FF2B5EF4-FFF2-40B4-BE49-F238E27FC236}">
                <a16:creationId xmlns:a16="http://schemas.microsoft.com/office/drawing/2014/main" id="{3278AA29-3899-42BA-8B70-04D91D1DEA8E}"/>
              </a:ext>
            </a:extLst>
          </p:cNvPr>
          <p:cNvSpPr>
            <a:spLocks noGrp="1"/>
          </p:cNvSpPr>
          <p:nvPr>
            <p:ph idx="1"/>
          </p:nvPr>
        </p:nvSpPr>
        <p:spPr/>
        <p:txBody>
          <a:bodyPr/>
          <a:lstStyle/>
          <a:p>
            <a:pPr marL="0" indent="0">
              <a:buNone/>
            </a:pPr>
            <a:endParaRPr lang="en-US" dirty="0"/>
          </a:p>
          <a:p>
            <a:r>
              <a:rPr lang="en-US" dirty="0"/>
              <a:t>Add validation rules to models in MVC</a:t>
            </a:r>
          </a:p>
          <a:p>
            <a:r>
              <a:rPr lang="en-US" dirty="0"/>
              <a:t>Having validation rules automatically enforced by ASP.NET Core helps make your app more robust. It also ensures that you can't forget to validate something and inadvertently let bad data into the database.</a:t>
            </a:r>
          </a:p>
        </p:txBody>
      </p:sp>
    </p:spTree>
    <p:extLst>
      <p:ext uri="{BB962C8B-B14F-4D97-AF65-F5344CB8AC3E}">
        <p14:creationId xmlns:p14="http://schemas.microsoft.com/office/powerpoint/2010/main" val="120632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4CB0-FC01-4D9D-8958-C41D9BDE174C}"/>
              </a:ext>
            </a:extLst>
          </p:cNvPr>
          <p:cNvSpPr>
            <a:spLocks noGrp="1"/>
          </p:cNvSpPr>
          <p:nvPr>
            <p:ph type="title"/>
          </p:nvPr>
        </p:nvSpPr>
        <p:spPr/>
        <p:txBody>
          <a:bodyPr/>
          <a:lstStyle/>
          <a:p>
            <a:r>
              <a:rPr lang="en-US" dirty="0"/>
              <a:t>Data Annotations</a:t>
            </a:r>
          </a:p>
        </p:txBody>
      </p:sp>
      <p:pic>
        <p:nvPicPr>
          <p:cNvPr id="4" name="Content Placeholder 3">
            <a:extLst>
              <a:ext uri="{FF2B5EF4-FFF2-40B4-BE49-F238E27FC236}">
                <a16:creationId xmlns:a16="http://schemas.microsoft.com/office/drawing/2014/main" id="{12B8694F-375B-4382-8F71-50FACED4FAC1}"/>
              </a:ext>
            </a:extLst>
          </p:cNvPr>
          <p:cNvPicPr>
            <a:picLocks noGrp="1" noChangeAspect="1"/>
          </p:cNvPicPr>
          <p:nvPr>
            <p:ph idx="1"/>
          </p:nvPr>
        </p:nvPicPr>
        <p:blipFill>
          <a:blip r:embed="rId2"/>
          <a:stretch>
            <a:fillRect/>
          </a:stretch>
        </p:blipFill>
        <p:spPr>
          <a:xfrm>
            <a:off x="838200" y="1690688"/>
            <a:ext cx="5377070" cy="4351338"/>
          </a:xfrm>
          <a:prstGeom prst="rect">
            <a:avLst/>
          </a:prstGeom>
        </p:spPr>
      </p:pic>
      <p:pic>
        <p:nvPicPr>
          <p:cNvPr id="5" name="Picture 4">
            <a:extLst>
              <a:ext uri="{FF2B5EF4-FFF2-40B4-BE49-F238E27FC236}">
                <a16:creationId xmlns:a16="http://schemas.microsoft.com/office/drawing/2014/main" id="{E1FA855C-E216-4B85-8644-F9A8A7E32505}"/>
              </a:ext>
            </a:extLst>
          </p:cNvPr>
          <p:cNvPicPr>
            <a:picLocks noChangeAspect="1"/>
          </p:cNvPicPr>
          <p:nvPr/>
        </p:nvPicPr>
        <p:blipFill>
          <a:blip r:embed="rId3"/>
          <a:stretch>
            <a:fillRect/>
          </a:stretch>
        </p:blipFill>
        <p:spPr>
          <a:xfrm>
            <a:off x="3800987" y="126586"/>
            <a:ext cx="7821170" cy="8287538"/>
          </a:xfrm>
          <a:prstGeom prst="rect">
            <a:avLst/>
          </a:prstGeom>
        </p:spPr>
      </p:pic>
    </p:spTree>
    <p:extLst>
      <p:ext uri="{BB962C8B-B14F-4D97-AF65-F5344CB8AC3E}">
        <p14:creationId xmlns:p14="http://schemas.microsoft.com/office/powerpoint/2010/main" val="357259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1044</TotalTime>
  <Words>66</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Week 7 Demo</vt:lpstr>
      <vt:lpstr>Concurrency vs Parallelism</vt:lpstr>
      <vt:lpstr>Race Condition</vt:lpstr>
      <vt:lpstr>Dead Lock</vt:lpstr>
      <vt:lpstr>Issues </vt:lpstr>
      <vt:lpstr>Data Annotations</vt:lpstr>
      <vt:lpstr>Data Annotations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Demo</dc:title>
  <dc:creator>Jeffery Jiang</dc:creator>
  <cp:lastModifiedBy>Jeffery Jiang</cp:lastModifiedBy>
  <cp:revision>14</cp:revision>
  <dcterms:created xsi:type="dcterms:W3CDTF">2018-12-20T14:24:44Z</dcterms:created>
  <dcterms:modified xsi:type="dcterms:W3CDTF">2018-12-21T07:57:41Z</dcterms:modified>
</cp:coreProperties>
</file>