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2"/>
  </p:notesMasterIdLst>
  <p:sldIdLst>
    <p:sldId id="256" r:id="rId2"/>
    <p:sldId id="261" r:id="rId3"/>
    <p:sldId id="259" r:id="rId4"/>
    <p:sldId id="258" r:id="rId5"/>
    <p:sldId id="257" r:id="rId6"/>
    <p:sldId id="260" r:id="rId7"/>
    <p:sldId id="262" r:id="rId8"/>
    <p:sldId id="264" r:id="rId9"/>
    <p:sldId id="263" r:id="rId10"/>
    <p:sldId id="265" r:id="rId1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20016" autoAdjust="0"/>
    <p:restoredTop sz="94660"/>
  </p:normalViewPr>
  <p:slideViewPr>
    <p:cSldViewPr snapToGrid="0">
      <p:cViewPr>
        <p:scale>
          <a:sx n="50" d="100"/>
          <a:sy n="50" d="100"/>
        </p:scale>
        <p:origin x="528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08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C49DDA-7413-44FE-B796-6461529FF36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562204-912C-4BB3-AAED-CE8F311C54AA}">
      <dgm:prSet/>
      <dgm:spPr/>
      <dgm:t>
        <a:bodyPr/>
        <a:lstStyle/>
        <a:p>
          <a:r>
            <a:rPr lang="en-GB"/>
            <a:t>Math part</a:t>
          </a:r>
          <a:endParaRPr lang="en-US"/>
        </a:p>
      </dgm:t>
    </dgm:pt>
    <dgm:pt modelId="{2492D9F9-69FA-4EC8-A132-52D5D46068EF}" type="parTrans" cxnId="{EFD80E70-48C8-4055-98E3-4F14C6222D46}">
      <dgm:prSet/>
      <dgm:spPr/>
      <dgm:t>
        <a:bodyPr/>
        <a:lstStyle/>
        <a:p>
          <a:endParaRPr lang="en-US"/>
        </a:p>
      </dgm:t>
    </dgm:pt>
    <dgm:pt modelId="{0480B411-0EA0-4DE2-AE8B-71D262268CC3}" type="sibTrans" cxnId="{EFD80E70-48C8-4055-98E3-4F14C6222D46}">
      <dgm:prSet/>
      <dgm:spPr/>
      <dgm:t>
        <a:bodyPr/>
        <a:lstStyle/>
        <a:p>
          <a:endParaRPr lang="en-US"/>
        </a:p>
      </dgm:t>
    </dgm:pt>
    <dgm:pt modelId="{CC4ED08A-72E4-41F1-8F6C-A7205C9BEDC5}">
      <dgm:prSet/>
      <dgm:spPr/>
      <dgm:t>
        <a:bodyPr/>
        <a:lstStyle/>
        <a:p>
          <a:r>
            <a:rPr lang="en-GB"/>
            <a:t>How to count?</a:t>
          </a:r>
          <a:endParaRPr lang="en-US"/>
        </a:p>
      </dgm:t>
    </dgm:pt>
    <dgm:pt modelId="{6C57A31C-F2B0-4D5E-B3EC-7917680D82EC}" type="parTrans" cxnId="{B121CC5D-4F83-49FB-949B-9BCD75164562}">
      <dgm:prSet/>
      <dgm:spPr/>
      <dgm:t>
        <a:bodyPr/>
        <a:lstStyle/>
        <a:p>
          <a:endParaRPr lang="en-US"/>
        </a:p>
      </dgm:t>
    </dgm:pt>
    <dgm:pt modelId="{278445BC-CE0B-43C8-BA6D-3E2330B845BE}" type="sibTrans" cxnId="{B121CC5D-4F83-49FB-949B-9BCD75164562}">
      <dgm:prSet/>
      <dgm:spPr/>
      <dgm:t>
        <a:bodyPr/>
        <a:lstStyle/>
        <a:p>
          <a:endParaRPr lang="en-US"/>
        </a:p>
      </dgm:t>
    </dgm:pt>
    <dgm:pt modelId="{93742909-81DD-4118-AE02-2FAF75F8B076}">
      <dgm:prSet/>
      <dgm:spPr/>
      <dgm:t>
        <a:bodyPr/>
        <a:lstStyle/>
        <a:p>
          <a:r>
            <a:rPr lang="en-GB"/>
            <a:t>Logic part</a:t>
          </a:r>
          <a:endParaRPr lang="en-US"/>
        </a:p>
      </dgm:t>
    </dgm:pt>
    <dgm:pt modelId="{B5029D97-023B-429C-BB6B-20094B00623F}" type="parTrans" cxnId="{CD3DEF48-5290-4A8F-BDAE-F3D4144B7D73}">
      <dgm:prSet/>
      <dgm:spPr/>
      <dgm:t>
        <a:bodyPr/>
        <a:lstStyle/>
        <a:p>
          <a:endParaRPr lang="en-US"/>
        </a:p>
      </dgm:t>
    </dgm:pt>
    <dgm:pt modelId="{A7045DB2-FCEB-4B96-B93D-5593B4533D9D}" type="sibTrans" cxnId="{CD3DEF48-5290-4A8F-BDAE-F3D4144B7D73}">
      <dgm:prSet/>
      <dgm:spPr/>
      <dgm:t>
        <a:bodyPr/>
        <a:lstStyle/>
        <a:p>
          <a:endParaRPr lang="en-US"/>
        </a:p>
      </dgm:t>
    </dgm:pt>
    <dgm:pt modelId="{9B2D5323-CAAF-46BA-9CB7-BACA99F7BD5C}">
      <dgm:prSet/>
      <dgm:spPr/>
      <dgm:t>
        <a:bodyPr/>
        <a:lstStyle/>
        <a:p>
          <a:r>
            <a:rPr lang="en-GB" dirty="0"/>
            <a:t>Loops in loop execution</a:t>
          </a:r>
          <a:r>
            <a:rPr lang="hu-HU" dirty="0"/>
            <a:t>?</a:t>
          </a:r>
          <a:endParaRPr lang="en-US" dirty="0"/>
        </a:p>
      </dgm:t>
    </dgm:pt>
    <dgm:pt modelId="{F961AADC-9E74-4F50-8BDF-221A35123CA4}" type="parTrans" cxnId="{1053FF61-BD5C-4C1D-84AF-341A63D50849}">
      <dgm:prSet/>
      <dgm:spPr/>
      <dgm:t>
        <a:bodyPr/>
        <a:lstStyle/>
        <a:p>
          <a:endParaRPr lang="en-US"/>
        </a:p>
      </dgm:t>
    </dgm:pt>
    <dgm:pt modelId="{1E714D8C-7C4C-4880-AE60-2B53D6747C5F}" type="sibTrans" cxnId="{1053FF61-BD5C-4C1D-84AF-341A63D50849}">
      <dgm:prSet/>
      <dgm:spPr/>
      <dgm:t>
        <a:bodyPr/>
        <a:lstStyle/>
        <a:p>
          <a:endParaRPr lang="en-US"/>
        </a:p>
      </dgm:t>
    </dgm:pt>
    <dgm:pt modelId="{47156AB7-85FE-473B-AB36-612D6E6AF29A}">
      <dgm:prSet/>
      <dgm:spPr/>
      <dgm:t>
        <a:bodyPr/>
        <a:lstStyle/>
        <a:p>
          <a:r>
            <a:rPr lang="en-GB"/>
            <a:t>Technical part</a:t>
          </a:r>
          <a:endParaRPr lang="en-US"/>
        </a:p>
      </dgm:t>
    </dgm:pt>
    <dgm:pt modelId="{4B9CD13E-0851-464D-A94B-53DA83CDD63A}" type="parTrans" cxnId="{619E14F6-C648-4A79-A70E-B3591B137DD5}">
      <dgm:prSet/>
      <dgm:spPr/>
      <dgm:t>
        <a:bodyPr/>
        <a:lstStyle/>
        <a:p>
          <a:endParaRPr lang="en-US"/>
        </a:p>
      </dgm:t>
    </dgm:pt>
    <dgm:pt modelId="{8C4D9481-E185-4344-A80A-B74F6C98DA44}" type="sibTrans" cxnId="{619E14F6-C648-4A79-A70E-B3591B137DD5}">
      <dgm:prSet/>
      <dgm:spPr/>
      <dgm:t>
        <a:bodyPr/>
        <a:lstStyle/>
        <a:p>
          <a:endParaRPr lang="en-US"/>
        </a:p>
      </dgm:t>
    </dgm:pt>
    <dgm:pt modelId="{C082B818-978D-4FD8-9C40-3D60B4A5CE43}">
      <dgm:prSet/>
      <dgm:spPr/>
      <dgm:t>
        <a:bodyPr/>
        <a:lstStyle/>
        <a:p>
          <a:r>
            <a:rPr lang="en-GB" dirty="0"/>
            <a:t>Variable</a:t>
          </a:r>
          <a:r>
            <a:rPr lang="hu-HU" dirty="0"/>
            <a:t>s</a:t>
          </a:r>
          <a:endParaRPr lang="en-US" dirty="0"/>
        </a:p>
      </dgm:t>
    </dgm:pt>
    <dgm:pt modelId="{408C0D36-23C6-464A-A929-F72562F00F28}" type="parTrans" cxnId="{A04AAF17-D3CF-4F83-8E39-2C8DAFCBCDAB}">
      <dgm:prSet/>
      <dgm:spPr/>
      <dgm:t>
        <a:bodyPr/>
        <a:lstStyle/>
        <a:p>
          <a:endParaRPr lang="en-US"/>
        </a:p>
      </dgm:t>
    </dgm:pt>
    <dgm:pt modelId="{092B909C-622A-4CE8-AF9F-C8AF3CF62FDB}" type="sibTrans" cxnId="{A04AAF17-D3CF-4F83-8E39-2C8DAFCBCDAB}">
      <dgm:prSet/>
      <dgm:spPr/>
      <dgm:t>
        <a:bodyPr/>
        <a:lstStyle/>
        <a:p>
          <a:endParaRPr lang="en-US"/>
        </a:p>
      </dgm:t>
    </dgm:pt>
    <dgm:pt modelId="{FAB9CA9C-7346-4F08-B6EE-17224CD88C8E}">
      <dgm:prSet/>
      <dgm:spPr/>
      <dgm:t>
        <a:bodyPr/>
        <a:lstStyle/>
        <a:p>
          <a:r>
            <a:rPr lang="en-GB"/>
            <a:t>Strings</a:t>
          </a:r>
          <a:r>
            <a:rPr lang="hu-HU"/>
            <a:t> printed</a:t>
          </a:r>
          <a:r>
            <a:rPr lang="en-GB"/>
            <a:t> next to each othe</a:t>
          </a:r>
          <a:r>
            <a:rPr lang="hu-HU"/>
            <a:t>r</a:t>
          </a:r>
          <a:endParaRPr lang="en-US"/>
        </a:p>
      </dgm:t>
    </dgm:pt>
    <dgm:pt modelId="{D5FF335B-3A1E-4D1C-8BE3-156EB1A639FA}" type="parTrans" cxnId="{CFFF9BB8-3190-4454-9203-7B8A0428A784}">
      <dgm:prSet/>
      <dgm:spPr/>
      <dgm:t>
        <a:bodyPr/>
        <a:lstStyle/>
        <a:p>
          <a:endParaRPr lang="en-US"/>
        </a:p>
      </dgm:t>
    </dgm:pt>
    <dgm:pt modelId="{1EC91C1C-E04B-4D8D-86E5-53E995B10DFA}" type="sibTrans" cxnId="{CFFF9BB8-3190-4454-9203-7B8A0428A784}">
      <dgm:prSet/>
      <dgm:spPr/>
      <dgm:t>
        <a:bodyPr/>
        <a:lstStyle/>
        <a:p>
          <a:endParaRPr lang="en-US"/>
        </a:p>
      </dgm:t>
    </dgm:pt>
    <dgm:pt modelId="{A01112A3-21CD-44DE-92D2-BD7C3689B56C}">
      <dgm:prSet/>
      <dgm:spPr/>
      <dgm:t>
        <a:bodyPr/>
        <a:lstStyle/>
        <a:p>
          <a:r>
            <a:rPr lang="en-GB" dirty="0"/>
            <a:t>Console.log – at the right place</a:t>
          </a:r>
          <a:endParaRPr lang="en-US" dirty="0"/>
        </a:p>
      </dgm:t>
    </dgm:pt>
    <dgm:pt modelId="{BB456200-B38C-4E47-A6C5-51A5DD10BD76}" type="parTrans" cxnId="{0100CFA3-9339-4AC1-81F7-D58BB9243531}">
      <dgm:prSet/>
      <dgm:spPr/>
      <dgm:t>
        <a:bodyPr/>
        <a:lstStyle/>
        <a:p>
          <a:endParaRPr lang="en-US"/>
        </a:p>
      </dgm:t>
    </dgm:pt>
    <dgm:pt modelId="{152C8A08-7D53-4E5B-9F7B-F01153118D02}" type="sibTrans" cxnId="{0100CFA3-9339-4AC1-81F7-D58BB9243531}">
      <dgm:prSet/>
      <dgm:spPr/>
      <dgm:t>
        <a:bodyPr/>
        <a:lstStyle/>
        <a:p>
          <a:endParaRPr lang="en-US"/>
        </a:p>
      </dgm:t>
    </dgm:pt>
    <dgm:pt modelId="{A7207B85-E181-4FDB-8C8D-60572A3B553B}" type="pres">
      <dgm:prSet presAssocID="{BBC49DDA-7413-44FE-B796-6461529FF366}" presName="linear" presStyleCnt="0">
        <dgm:presLayoutVars>
          <dgm:dir/>
          <dgm:animLvl val="lvl"/>
          <dgm:resizeHandles val="exact"/>
        </dgm:presLayoutVars>
      </dgm:prSet>
      <dgm:spPr/>
    </dgm:pt>
    <dgm:pt modelId="{3E91E8B7-F2DB-457B-80F5-E4AF3FBD3661}" type="pres">
      <dgm:prSet presAssocID="{4C562204-912C-4BB3-AAED-CE8F311C54AA}" presName="parentLin" presStyleCnt="0"/>
      <dgm:spPr/>
    </dgm:pt>
    <dgm:pt modelId="{CA7FAF57-0BB9-4666-B3D3-38012018CAF5}" type="pres">
      <dgm:prSet presAssocID="{4C562204-912C-4BB3-AAED-CE8F311C54AA}" presName="parentLeftMargin" presStyleLbl="node1" presStyleIdx="0" presStyleCnt="3"/>
      <dgm:spPr/>
    </dgm:pt>
    <dgm:pt modelId="{37939C11-95E2-49D9-B859-0E69BCBB68AD}" type="pres">
      <dgm:prSet presAssocID="{4C562204-912C-4BB3-AAED-CE8F311C54A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ED1FF4C-1D72-4F50-9F67-7F406C8EB0FF}" type="pres">
      <dgm:prSet presAssocID="{4C562204-912C-4BB3-AAED-CE8F311C54AA}" presName="negativeSpace" presStyleCnt="0"/>
      <dgm:spPr/>
    </dgm:pt>
    <dgm:pt modelId="{C4928E4E-4541-4798-9921-951172AF133A}" type="pres">
      <dgm:prSet presAssocID="{4C562204-912C-4BB3-AAED-CE8F311C54AA}" presName="childText" presStyleLbl="conFgAcc1" presStyleIdx="0" presStyleCnt="3">
        <dgm:presLayoutVars>
          <dgm:bulletEnabled val="1"/>
        </dgm:presLayoutVars>
      </dgm:prSet>
      <dgm:spPr/>
    </dgm:pt>
    <dgm:pt modelId="{B047C9E3-2C06-4D10-9381-2F491F496C85}" type="pres">
      <dgm:prSet presAssocID="{0480B411-0EA0-4DE2-AE8B-71D262268CC3}" presName="spaceBetweenRectangles" presStyleCnt="0"/>
      <dgm:spPr/>
    </dgm:pt>
    <dgm:pt modelId="{2E3D6E16-8AE1-4B91-9833-01B7B3782D45}" type="pres">
      <dgm:prSet presAssocID="{93742909-81DD-4118-AE02-2FAF75F8B076}" presName="parentLin" presStyleCnt="0"/>
      <dgm:spPr/>
    </dgm:pt>
    <dgm:pt modelId="{7EF859B3-65AD-4EF2-AFF5-2CABC0176730}" type="pres">
      <dgm:prSet presAssocID="{93742909-81DD-4118-AE02-2FAF75F8B076}" presName="parentLeftMargin" presStyleLbl="node1" presStyleIdx="0" presStyleCnt="3"/>
      <dgm:spPr/>
    </dgm:pt>
    <dgm:pt modelId="{E555FAB4-4B0B-40A7-8BCB-DEFBC9CB7EC3}" type="pres">
      <dgm:prSet presAssocID="{93742909-81DD-4118-AE02-2FAF75F8B07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B5FCC24-BD4B-467B-BA44-41EDD3B33B7D}" type="pres">
      <dgm:prSet presAssocID="{93742909-81DD-4118-AE02-2FAF75F8B076}" presName="negativeSpace" presStyleCnt="0"/>
      <dgm:spPr/>
    </dgm:pt>
    <dgm:pt modelId="{FC4A9A84-372A-4237-8FB6-760283206D65}" type="pres">
      <dgm:prSet presAssocID="{93742909-81DD-4118-AE02-2FAF75F8B076}" presName="childText" presStyleLbl="conFgAcc1" presStyleIdx="1" presStyleCnt="3">
        <dgm:presLayoutVars>
          <dgm:bulletEnabled val="1"/>
        </dgm:presLayoutVars>
      </dgm:prSet>
      <dgm:spPr/>
    </dgm:pt>
    <dgm:pt modelId="{B87DDB4D-E5BF-4BA8-B84B-E98706AF8FDD}" type="pres">
      <dgm:prSet presAssocID="{A7045DB2-FCEB-4B96-B93D-5593B4533D9D}" presName="spaceBetweenRectangles" presStyleCnt="0"/>
      <dgm:spPr/>
    </dgm:pt>
    <dgm:pt modelId="{7C6AA4F3-DAFE-40E0-BC3E-4EFFC5B7027F}" type="pres">
      <dgm:prSet presAssocID="{47156AB7-85FE-473B-AB36-612D6E6AF29A}" presName="parentLin" presStyleCnt="0"/>
      <dgm:spPr/>
    </dgm:pt>
    <dgm:pt modelId="{C64343E2-B57F-4B03-B206-6A94F6E6F7D9}" type="pres">
      <dgm:prSet presAssocID="{47156AB7-85FE-473B-AB36-612D6E6AF29A}" presName="parentLeftMargin" presStyleLbl="node1" presStyleIdx="1" presStyleCnt="3"/>
      <dgm:spPr/>
    </dgm:pt>
    <dgm:pt modelId="{024E3047-ADA1-45D6-B34A-981A947D4E0E}" type="pres">
      <dgm:prSet presAssocID="{47156AB7-85FE-473B-AB36-612D6E6AF29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95914ED-57EC-4CA7-ABAA-758D6C5E79A6}" type="pres">
      <dgm:prSet presAssocID="{47156AB7-85FE-473B-AB36-612D6E6AF29A}" presName="negativeSpace" presStyleCnt="0"/>
      <dgm:spPr/>
    </dgm:pt>
    <dgm:pt modelId="{BB3E3AFB-8511-4851-AE01-091C9341928D}" type="pres">
      <dgm:prSet presAssocID="{47156AB7-85FE-473B-AB36-612D6E6AF29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E9B1B0A-E8CF-4CBB-8673-C15727E09706}" type="presOf" srcId="{A01112A3-21CD-44DE-92D2-BD7C3689B56C}" destId="{BB3E3AFB-8511-4851-AE01-091C9341928D}" srcOrd="0" destOrd="2" presId="urn:microsoft.com/office/officeart/2005/8/layout/list1"/>
    <dgm:cxn modelId="{A04AAF17-D3CF-4F83-8E39-2C8DAFCBCDAB}" srcId="{47156AB7-85FE-473B-AB36-612D6E6AF29A}" destId="{C082B818-978D-4FD8-9C40-3D60B4A5CE43}" srcOrd="0" destOrd="0" parTransId="{408C0D36-23C6-464A-A929-F72562F00F28}" sibTransId="{092B909C-622A-4CE8-AF9F-C8AF3CF62FDB}"/>
    <dgm:cxn modelId="{F585CE28-CC16-4C0E-8029-E59158E51B06}" type="presOf" srcId="{FAB9CA9C-7346-4F08-B6EE-17224CD88C8E}" destId="{BB3E3AFB-8511-4851-AE01-091C9341928D}" srcOrd="0" destOrd="1" presId="urn:microsoft.com/office/officeart/2005/8/layout/list1"/>
    <dgm:cxn modelId="{77398036-0E18-44AA-AD7F-3CB6D21D774F}" type="presOf" srcId="{47156AB7-85FE-473B-AB36-612D6E6AF29A}" destId="{024E3047-ADA1-45D6-B34A-981A947D4E0E}" srcOrd="1" destOrd="0" presId="urn:microsoft.com/office/officeart/2005/8/layout/list1"/>
    <dgm:cxn modelId="{B121CC5D-4F83-49FB-949B-9BCD75164562}" srcId="{4C562204-912C-4BB3-AAED-CE8F311C54AA}" destId="{CC4ED08A-72E4-41F1-8F6C-A7205C9BEDC5}" srcOrd="0" destOrd="0" parTransId="{6C57A31C-F2B0-4D5E-B3EC-7917680D82EC}" sibTransId="{278445BC-CE0B-43C8-BA6D-3E2330B845BE}"/>
    <dgm:cxn modelId="{1053FF61-BD5C-4C1D-84AF-341A63D50849}" srcId="{93742909-81DD-4118-AE02-2FAF75F8B076}" destId="{9B2D5323-CAAF-46BA-9CB7-BACA99F7BD5C}" srcOrd="0" destOrd="0" parTransId="{F961AADC-9E74-4F50-8BDF-221A35123CA4}" sibTransId="{1E714D8C-7C4C-4880-AE60-2B53D6747C5F}"/>
    <dgm:cxn modelId="{53A45942-97CE-49BF-A7BE-6127EFBE8E2B}" type="presOf" srcId="{4C562204-912C-4BB3-AAED-CE8F311C54AA}" destId="{CA7FAF57-0BB9-4666-B3D3-38012018CAF5}" srcOrd="0" destOrd="0" presId="urn:microsoft.com/office/officeart/2005/8/layout/list1"/>
    <dgm:cxn modelId="{14968762-87FF-4D74-93BC-38C5775C5D2F}" type="presOf" srcId="{C082B818-978D-4FD8-9C40-3D60B4A5CE43}" destId="{BB3E3AFB-8511-4851-AE01-091C9341928D}" srcOrd="0" destOrd="0" presId="urn:microsoft.com/office/officeart/2005/8/layout/list1"/>
    <dgm:cxn modelId="{8AE05865-E066-4BDE-A380-3A47B9309FB4}" type="presOf" srcId="{93742909-81DD-4118-AE02-2FAF75F8B076}" destId="{E555FAB4-4B0B-40A7-8BCB-DEFBC9CB7EC3}" srcOrd="1" destOrd="0" presId="urn:microsoft.com/office/officeart/2005/8/layout/list1"/>
    <dgm:cxn modelId="{CD3DEF48-5290-4A8F-BDAE-F3D4144B7D73}" srcId="{BBC49DDA-7413-44FE-B796-6461529FF366}" destId="{93742909-81DD-4118-AE02-2FAF75F8B076}" srcOrd="1" destOrd="0" parTransId="{B5029D97-023B-429C-BB6B-20094B00623F}" sibTransId="{A7045DB2-FCEB-4B96-B93D-5593B4533D9D}"/>
    <dgm:cxn modelId="{5D727F69-908C-4228-955A-6EE27D421237}" type="presOf" srcId="{4C562204-912C-4BB3-AAED-CE8F311C54AA}" destId="{37939C11-95E2-49D9-B859-0E69BCBB68AD}" srcOrd="1" destOrd="0" presId="urn:microsoft.com/office/officeart/2005/8/layout/list1"/>
    <dgm:cxn modelId="{EFD80E70-48C8-4055-98E3-4F14C6222D46}" srcId="{BBC49DDA-7413-44FE-B796-6461529FF366}" destId="{4C562204-912C-4BB3-AAED-CE8F311C54AA}" srcOrd="0" destOrd="0" parTransId="{2492D9F9-69FA-4EC8-A132-52D5D46068EF}" sibTransId="{0480B411-0EA0-4DE2-AE8B-71D262268CC3}"/>
    <dgm:cxn modelId="{E3FEC273-F3F1-4187-AF4F-E3D7538BB329}" type="presOf" srcId="{47156AB7-85FE-473B-AB36-612D6E6AF29A}" destId="{C64343E2-B57F-4B03-B206-6A94F6E6F7D9}" srcOrd="0" destOrd="0" presId="urn:microsoft.com/office/officeart/2005/8/layout/list1"/>
    <dgm:cxn modelId="{4BEB317B-B1CF-40DF-BEEA-7474CDAD3D07}" type="presOf" srcId="{9B2D5323-CAAF-46BA-9CB7-BACA99F7BD5C}" destId="{FC4A9A84-372A-4237-8FB6-760283206D65}" srcOrd="0" destOrd="0" presId="urn:microsoft.com/office/officeart/2005/8/layout/list1"/>
    <dgm:cxn modelId="{81E14D91-73CE-4586-84AB-CEA3379BB92C}" type="presOf" srcId="{CC4ED08A-72E4-41F1-8F6C-A7205C9BEDC5}" destId="{C4928E4E-4541-4798-9921-951172AF133A}" srcOrd="0" destOrd="0" presId="urn:microsoft.com/office/officeart/2005/8/layout/list1"/>
    <dgm:cxn modelId="{0100CFA3-9339-4AC1-81F7-D58BB9243531}" srcId="{47156AB7-85FE-473B-AB36-612D6E6AF29A}" destId="{A01112A3-21CD-44DE-92D2-BD7C3689B56C}" srcOrd="2" destOrd="0" parTransId="{BB456200-B38C-4E47-A6C5-51A5DD10BD76}" sibTransId="{152C8A08-7D53-4E5B-9F7B-F01153118D02}"/>
    <dgm:cxn modelId="{F71D37B2-46DB-444F-A91E-ED3E6B9B708C}" type="presOf" srcId="{93742909-81DD-4118-AE02-2FAF75F8B076}" destId="{7EF859B3-65AD-4EF2-AFF5-2CABC0176730}" srcOrd="0" destOrd="0" presId="urn:microsoft.com/office/officeart/2005/8/layout/list1"/>
    <dgm:cxn modelId="{CFFF9BB8-3190-4454-9203-7B8A0428A784}" srcId="{47156AB7-85FE-473B-AB36-612D6E6AF29A}" destId="{FAB9CA9C-7346-4F08-B6EE-17224CD88C8E}" srcOrd="1" destOrd="0" parTransId="{D5FF335B-3A1E-4D1C-8BE3-156EB1A639FA}" sibTransId="{1EC91C1C-E04B-4D8D-86E5-53E995B10DFA}"/>
    <dgm:cxn modelId="{8EFBF7CA-7097-401D-A359-83A3D4B433D6}" type="presOf" srcId="{BBC49DDA-7413-44FE-B796-6461529FF366}" destId="{A7207B85-E181-4FDB-8C8D-60572A3B553B}" srcOrd="0" destOrd="0" presId="urn:microsoft.com/office/officeart/2005/8/layout/list1"/>
    <dgm:cxn modelId="{619E14F6-C648-4A79-A70E-B3591B137DD5}" srcId="{BBC49DDA-7413-44FE-B796-6461529FF366}" destId="{47156AB7-85FE-473B-AB36-612D6E6AF29A}" srcOrd="2" destOrd="0" parTransId="{4B9CD13E-0851-464D-A94B-53DA83CDD63A}" sibTransId="{8C4D9481-E185-4344-A80A-B74F6C98DA44}"/>
    <dgm:cxn modelId="{C680C05A-73A1-4EC7-9DC9-58A2FEA0133A}" type="presParOf" srcId="{A7207B85-E181-4FDB-8C8D-60572A3B553B}" destId="{3E91E8B7-F2DB-457B-80F5-E4AF3FBD3661}" srcOrd="0" destOrd="0" presId="urn:microsoft.com/office/officeart/2005/8/layout/list1"/>
    <dgm:cxn modelId="{28EBB4CD-0DF4-45E6-A225-B28A53D73F97}" type="presParOf" srcId="{3E91E8B7-F2DB-457B-80F5-E4AF3FBD3661}" destId="{CA7FAF57-0BB9-4666-B3D3-38012018CAF5}" srcOrd="0" destOrd="0" presId="urn:microsoft.com/office/officeart/2005/8/layout/list1"/>
    <dgm:cxn modelId="{06CF87C7-700C-400B-A289-CA4B32B32925}" type="presParOf" srcId="{3E91E8B7-F2DB-457B-80F5-E4AF3FBD3661}" destId="{37939C11-95E2-49D9-B859-0E69BCBB68AD}" srcOrd="1" destOrd="0" presId="urn:microsoft.com/office/officeart/2005/8/layout/list1"/>
    <dgm:cxn modelId="{91E792DE-E606-40D7-98D6-0C8B0EB31E88}" type="presParOf" srcId="{A7207B85-E181-4FDB-8C8D-60572A3B553B}" destId="{2ED1FF4C-1D72-4F50-9F67-7F406C8EB0FF}" srcOrd="1" destOrd="0" presId="urn:microsoft.com/office/officeart/2005/8/layout/list1"/>
    <dgm:cxn modelId="{8151F0BF-BE4A-453B-B9F5-5A99C883EB3F}" type="presParOf" srcId="{A7207B85-E181-4FDB-8C8D-60572A3B553B}" destId="{C4928E4E-4541-4798-9921-951172AF133A}" srcOrd="2" destOrd="0" presId="urn:microsoft.com/office/officeart/2005/8/layout/list1"/>
    <dgm:cxn modelId="{BFADD71C-8145-4C4D-94AD-88D33B5C0060}" type="presParOf" srcId="{A7207B85-E181-4FDB-8C8D-60572A3B553B}" destId="{B047C9E3-2C06-4D10-9381-2F491F496C85}" srcOrd="3" destOrd="0" presId="urn:microsoft.com/office/officeart/2005/8/layout/list1"/>
    <dgm:cxn modelId="{260A8E34-C061-49E7-8E10-4CD906937323}" type="presParOf" srcId="{A7207B85-E181-4FDB-8C8D-60572A3B553B}" destId="{2E3D6E16-8AE1-4B91-9833-01B7B3782D45}" srcOrd="4" destOrd="0" presId="urn:microsoft.com/office/officeart/2005/8/layout/list1"/>
    <dgm:cxn modelId="{02F05741-4BD0-4B8B-9376-D2836F257789}" type="presParOf" srcId="{2E3D6E16-8AE1-4B91-9833-01B7B3782D45}" destId="{7EF859B3-65AD-4EF2-AFF5-2CABC0176730}" srcOrd="0" destOrd="0" presId="urn:microsoft.com/office/officeart/2005/8/layout/list1"/>
    <dgm:cxn modelId="{76126D41-C210-43B2-B193-FE7F5846B512}" type="presParOf" srcId="{2E3D6E16-8AE1-4B91-9833-01B7B3782D45}" destId="{E555FAB4-4B0B-40A7-8BCB-DEFBC9CB7EC3}" srcOrd="1" destOrd="0" presId="urn:microsoft.com/office/officeart/2005/8/layout/list1"/>
    <dgm:cxn modelId="{8F5B0BE5-70F8-4F1B-93A5-DDDB4E4AC185}" type="presParOf" srcId="{A7207B85-E181-4FDB-8C8D-60572A3B553B}" destId="{1B5FCC24-BD4B-467B-BA44-41EDD3B33B7D}" srcOrd="5" destOrd="0" presId="urn:microsoft.com/office/officeart/2005/8/layout/list1"/>
    <dgm:cxn modelId="{97B008C2-12F2-4B50-858C-C907B70D83D7}" type="presParOf" srcId="{A7207B85-E181-4FDB-8C8D-60572A3B553B}" destId="{FC4A9A84-372A-4237-8FB6-760283206D65}" srcOrd="6" destOrd="0" presId="urn:microsoft.com/office/officeart/2005/8/layout/list1"/>
    <dgm:cxn modelId="{4FF981EA-2074-4BF3-B373-B4580EBCAD3F}" type="presParOf" srcId="{A7207B85-E181-4FDB-8C8D-60572A3B553B}" destId="{B87DDB4D-E5BF-4BA8-B84B-E98706AF8FDD}" srcOrd="7" destOrd="0" presId="urn:microsoft.com/office/officeart/2005/8/layout/list1"/>
    <dgm:cxn modelId="{18D22525-A23B-4A55-8568-54234B644326}" type="presParOf" srcId="{A7207B85-E181-4FDB-8C8D-60572A3B553B}" destId="{7C6AA4F3-DAFE-40E0-BC3E-4EFFC5B7027F}" srcOrd="8" destOrd="0" presId="urn:microsoft.com/office/officeart/2005/8/layout/list1"/>
    <dgm:cxn modelId="{954F5EE6-06C1-44E8-BE9E-4785A8CF59F0}" type="presParOf" srcId="{7C6AA4F3-DAFE-40E0-BC3E-4EFFC5B7027F}" destId="{C64343E2-B57F-4B03-B206-6A94F6E6F7D9}" srcOrd="0" destOrd="0" presId="urn:microsoft.com/office/officeart/2005/8/layout/list1"/>
    <dgm:cxn modelId="{FC55DDEB-A1F6-44CB-9963-B4A9AE07FFCA}" type="presParOf" srcId="{7C6AA4F3-DAFE-40E0-BC3E-4EFFC5B7027F}" destId="{024E3047-ADA1-45D6-B34A-981A947D4E0E}" srcOrd="1" destOrd="0" presId="urn:microsoft.com/office/officeart/2005/8/layout/list1"/>
    <dgm:cxn modelId="{13736BFD-4EB1-4D78-A1AB-67F0AC7CFF35}" type="presParOf" srcId="{A7207B85-E181-4FDB-8C8D-60572A3B553B}" destId="{695914ED-57EC-4CA7-ABAA-758D6C5E79A6}" srcOrd="9" destOrd="0" presId="urn:microsoft.com/office/officeart/2005/8/layout/list1"/>
    <dgm:cxn modelId="{95902928-6B55-406D-BEAB-A3AA86C1D893}" type="presParOf" srcId="{A7207B85-E181-4FDB-8C8D-60572A3B553B}" destId="{BB3E3AFB-8511-4851-AE01-091C9341928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28E4E-4541-4798-9921-951172AF133A}">
      <dsp:nvSpPr>
        <dsp:cNvPr id="0" name=""/>
        <dsp:cNvSpPr/>
      </dsp:nvSpPr>
      <dsp:spPr>
        <a:xfrm>
          <a:off x="0" y="335789"/>
          <a:ext cx="8172451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273" tIns="374904" rIns="63427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How to count?</a:t>
          </a:r>
          <a:endParaRPr lang="en-US" sz="1800" kern="1200"/>
        </a:p>
      </dsp:txBody>
      <dsp:txXfrm>
        <a:off x="0" y="335789"/>
        <a:ext cx="8172451" cy="765450"/>
      </dsp:txXfrm>
    </dsp:sp>
    <dsp:sp modelId="{37939C11-95E2-49D9-B859-0E69BCBB68AD}">
      <dsp:nvSpPr>
        <dsp:cNvPr id="0" name=""/>
        <dsp:cNvSpPr/>
      </dsp:nvSpPr>
      <dsp:spPr>
        <a:xfrm>
          <a:off x="408622" y="70109"/>
          <a:ext cx="572071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229" tIns="0" rIns="21622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Math part</a:t>
          </a:r>
          <a:endParaRPr lang="en-US" sz="1800" kern="1200"/>
        </a:p>
      </dsp:txBody>
      <dsp:txXfrm>
        <a:off x="434561" y="96048"/>
        <a:ext cx="5668837" cy="479482"/>
      </dsp:txXfrm>
    </dsp:sp>
    <dsp:sp modelId="{FC4A9A84-372A-4237-8FB6-760283206D65}">
      <dsp:nvSpPr>
        <dsp:cNvPr id="0" name=""/>
        <dsp:cNvSpPr/>
      </dsp:nvSpPr>
      <dsp:spPr>
        <a:xfrm>
          <a:off x="0" y="1464119"/>
          <a:ext cx="8172451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273" tIns="374904" rIns="63427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Loops in loop execution</a:t>
          </a:r>
          <a:r>
            <a:rPr lang="hu-HU" sz="1800" kern="1200" dirty="0"/>
            <a:t>?</a:t>
          </a:r>
          <a:endParaRPr lang="en-US" sz="1800" kern="1200" dirty="0"/>
        </a:p>
      </dsp:txBody>
      <dsp:txXfrm>
        <a:off x="0" y="1464119"/>
        <a:ext cx="8172451" cy="765450"/>
      </dsp:txXfrm>
    </dsp:sp>
    <dsp:sp modelId="{E555FAB4-4B0B-40A7-8BCB-DEFBC9CB7EC3}">
      <dsp:nvSpPr>
        <dsp:cNvPr id="0" name=""/>
        <dsp:cNvSpPr/>
      </dsp:nvSpPr>
      <dsp:spPr>
        <a:xfrm>
          <a:off x="408622" y="1198439"/>
          <a:ext cx="572071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229" tIns="0" rIns="21622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Logic part</a:t>
          </a:r>
          <a:endParaRPr lang="en-US" sz="1800" kern="1200"/>
        </a:p>
      </dsp:txBody>
      <dsp:txXfrm>
        <a:off x="434561" y="1224378"/>
        <a:ext cx="5668837" cy="479482"/>
      </dsp:txXfrm>
    </dsp:sp>
    <dsp:sp modelId="{BB3E3AFB-8511-4851-AE01-091C9341928D}">
      <dsp:nvSpPr>
        <dsp:cNvPr id="0" name=""/>
        <dsp:cNvSpPr/>
      </dsp:nvSpPr>
      <dsp:spPr>
        <a:xfrm>
          <a:off x="0" y="2592450"/>
          <a:ext cx="8172451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273" tIns="374904" rIns="63427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Variable</a:t>
          </a:r>
          <a:r>
            <a:rPr lang="hu-HU" sz="1800" kern="1200" dirty="0"/>
            <a:t>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Strings</a:t>
          </a:r>
          <a:r>
            <a:rPr lang="hu-HU" sz="1800" kern="1200"/>
            <a:t> printed</a:t>
          </a:r>
          <a:r>
            <a:rPr lang="en-GB" sz="1800" kern="1200"/>
            <a:t> next to each othe</a:t>
          </a:r>
          <a:r>
            <a:rPr lang="hu-HU" sz="1800" kern="1200"/>
            <a:t>r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Console.log – at the right place</a:t>
          </a:r>
          <a:endParaRPr lang="en-US" sz="1800" kern="1200" dirty="0"/>
        </a:p>
      </dsp:txBody>
      <dsp:txXfrm>
        <a:off x="0" y="2592450"/>
        <a:ext cx="8172451" cy="1360800"/>
      </dsp:txXfrm>
    </dsp:sp>
    <dsp:sp modelId="{024E3047-ADA1-45D6-B34A-981A947D4E0E}">
      <dsp:nvSpPr>
        <dsp:cNvPr id="0" name=""/>
        <dsp:cNvSpPr/>
      </dsp:nvSpPr>
      <dsp:spPr>
        <a:xfrm>
          <a:off x="408622" y="2326769"/>
          <a:ext cx="572071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229" tIns="0" rIns="21622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Technical part</a:t>
          </a:r>
          <a:endParaRPr lang="en-US" sz="1800" kern="1200"/>
        </a:p>
      </dsp:txBody>
      <dsp:txXfrm>
        <a:off x="434561" y="2352708"/>
        <a:ext cx="5668837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8D921-66EE-4435-9739-368CD2ACEB93}" type="datetimeFigureOut">
              <a:rPr lang="hu-HU" smtClean="0"/>
              <a:t>2021.12.01.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8DF1A-1B79-4DAD-A3E3-64BF62C8E1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4853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8DF1A-1B79-4DAD-A3E3-64BF62C8E1E1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8297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8DF1A-1B79-4DAD-A3E3-64BF62C8E1E1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33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Hello </a:t>
            </a:r>
            <a:r>
              <a:rPr lang="hu-HU" dirty="0" err="1"/>
              <a:t>everyone</a:t>
            </a:r>
            <a:r>
              <a:rPr lang="hu-HU" dirty="0"/>
              <a:t>,</a:t>
            </a:r>
          </a:p>
          <a:p>
            <a:r>
              <a:rPr lang="hu-HU" dirty="0" err="1"/>
              <a:t>Today</a:t>
            </a:r>
            <a:r>
              <a:rPr lang="hu-HU" dirty="0"/>
              <a:t> </a:t>
            </a:r>
            <a:r>
              <a:rPr lang="hu-HU" dirty="0" err="1"/>
              <a:t>I’m</a:t>
            </a:r>
            <a:r>
              <a:rPr lang="hu-HU" dirty="0"/>
              <a:t> </a:t>
            </a:r>
            <a:r>
              <a:rPr lang="hu-HU" dirty="0" err="1"/>
              <a:t>gonna</a:t>
            </a:r>
            <a:r>
              <a:rPr lang="hu-HU" dirty="0"/>
              <a:t> </a:t>
            </a:r>
            <a:r>
              <a:rPr lang="hu-HU" dirty="0" err="1"/>
              <a:t>talk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pyramid</a:t>
            </a:r>
            <a:r>
              <a:rPr lang="hu-HU" dirty="0"/>
              <a:t> </a:t>
            </a:r>
            <a:r>
              <a:rPr lang="hu-HU" dirty="0" err="1"/>
              <a:t>exercise</a:t>
            </a:r>
            <a:r>
              <a:rPr lang="hu-HU" dirty="0"/>
              <a:t>, </a:t>
            </a:r>
            <a:r>
              <a:rPr lang="hu-HU" dirty="0" err="1"/>
              <a:t>because</a:t>
            </a:r>
            <a:r>
              <a:rPr lang="hu-HU" dirty="0"/>
              <a:t> </a:t>
            </a:r>
            <a:r>
              <a:rPr lang="hu-HU" dirty="0" err="1"/>
              <a:t>that’s</a:t>
            </a:r>
            <a:r>
              <a:rPr lang="hu-HU" dirty="0"/>
              <a:t> </a:t>
            </a:r>
            <a:r>
              <a:rPr lang="hu-HU" dirty="0" err="1"/>
              <a:t>how</a:t>
            </a:r>
            <a:r>
              <a:rPr lang="hu-HU" dirty="0"/>
              <a:t> I </a:t>
            </a:r>
            <a:r>
              <a:rPr lang="hu-HU" dirty="0" err="1"/>
              <a:t>understood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concept</a:t>
            </a:r>
            <a:r>
              <a:rPr lang="hu-HU" dirty="0"/>
              <a:t> of </a:t>
            </a:r>
            <a:r>
              <a:rPr lang="hu-HU" dirty="0" err="1"/>
              <a:t>nested</a:t>
            </a:r>
            <a:r>
              <a:rPr lang="hu-HU" dirty="0"/>
              <a:t> </a:t>
            </a:r>
            <a:r>
              <a:rPr lang="hu-HU" dirty="0" err="1"/>
              <a:t>loops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8DF1A-1B79-4DAD-A3E3-64BF62C8E1E1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6533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was my very firs code. </a:t>
            </a:r>
          </a:p>
          <a:p>
            <a:r>
              <a:rPr lang="en-GB" dirty="0"/>
              <a:t>It took me 2 hours to figure out.</a:t>
            </a:r>
          </a:p>
          <a:p>
            <a:r>
              <a:rPr lang="en-GB" dirty="0"/>
              <a:t>And it works …. </a:t>
            </a:r>
            <a:r>
              <a:rPr lang="en-GB" dirty="0" err="1"/>
              <a:t>Untill</a:t>
            </a:r>
            <a:r>
              <a:rPr lang="en-GB" dirty="0"/>
              <a:t> a limit</a:t>
            </a:r>
          </a:p>
          <a:p>
            <a:endParaRPr lang="en-GB" dirty="0"/>
          </a:p>
          <a:p>
            <a:r>
              <a:rPr lang="en-GB" dirty="0"/>
              <a:t>The other one is my final code, and it took me many </a:t>
            </a:r>
            <a:r>
              <a:rPr lang="en-GB" dirty="0" err="1"/>
              <a:t>many</a:t>
            </a:r>
            <a:r>
              <a:rPr lang="en-GB" dirty="0"/>
              <a:t> hours to write.</a:t>
            </a:r>
          </a:p>
          <a:p>
            <a:r>
              <a:rPr lang="en-GB" dirty="0"/>
              <a:t>My workflow was similar to a puzzle.</a:t>
            </a:r>
          </a:p>
          <a:p>
            <a:r>
              <a:rPr lang="en-GB" dirty="0"/>
              <a:t>And I have to tell you it is an accident – after so much tries.</a:t>
            </a:r>
          </a:p>
          <a:p>
            <a:r>
              <a:rPr lang="en-GB" dirty="0"/>
              <a:t>I works very well – but I still don’t have clear clue why!!</a:t>
            </a:r>
          </a:p>
          <a:p>
            <a:endParaRPr lang="en-GB" dirty="0"/>
          </a:p>
          <a:p>
            <a:r>
              <a:rPr lang="en-GB" dirty="0"/>
              <a:t>So lets talk about it!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8DF1A-1B79-4DAD-A3E3-64BF62C8E1E1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8321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was</a:t>
            </a:r>
            <a:r>
              <a:rPr lang="hu-HU" dirty="0"/>
              <a:t> </a:t>
            </a:r>
            <a:r>
              <a:rPr lang="hu-HU" dirty="0" err="1"/>
              <a:t>relatively</a:t>
            </a:r>
            <a:r>
              <a:rPr lang="hu-HU" dirty="0"/>
              <a:t> </a:t>
            </a:r>
            <a:r>
              <a:rPr lang="hu-HU" dirty="0" err="1"/>
              <a:t>easy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find</a:t>
            </a:r>
            <a:r>
              <a:rPr lang="hu-HU" dirty="0"/>
              <a:t>,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consists</a:t>
            </a:r>
            <a:r>
              <a:rPr lang="hu-HU" dirty="0"/>
              <a:t> of </a:t>
            </a:r>
            <a:r>
              <a:rPr lang="hu-HU" dirty="0" err="1"/>
              <a:t>spaces</a:t>
            </a:r>
            <a:r>
              <a:rPr lang="hu-HU" dirty="0"/>
              <a:t> and </a:t>
            </a:r>
            <a:r>
              <a:rPr lang="hu-HU" dirty="0" err="1"/>
              <a:t>stars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/>
              <a:t>I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knew</a:t>
            </a:r>
            <a:r>
              <a:rPr lang="hu-HU" dirty="0"/>
              <a:t>,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wouldn’t</a:t>
            </a:r>
            <a:r>
              <a:rPr lang="hu-HU" dirty="0"/>
              <a:t> </a:t>
            </a:r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without</a:t>
            </a:r>
            <a:r>
              <a:rPr lang="hu-HU" dirty="0"/>
              <a:t> a </a:t>
            </a:r>
            <a:r>
              <a:rPr lang="hu-HU" dirty="0" err="1"/>
              <a:t>loop</a:t>
            </a:r>
            <a:r>
              <a:rPr lang="hu-HU" dirty="0"/>
              <a:t> –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time</a:t>
            </a:r>
            <a:r>
              <a:rPr lang="hu-HU" dirty="0"/>
              <a:t> I </a:t>
            </a:r>
            <a:r>
              <a:rPr lang="hu-HU" dirty="0" err="1"/>
              <a:t>was</a:t>
            </a:r>
            <a:r>
              <a:rPr lang="hu-HU" dirty="0"/>
              <a:t> </a:t>
            </a:r>
            <a:r>
              <a:rPr lang="hu-HU" dirty="0" err="1"/>
              <a:t>hoping</a:t>
            </a:r>
            <a:r>
              <a:rPr lang="hu-HU" dirty="0"/>
              <a:t>,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simple</a:t>
            </a:r>
            <a:r>
              <a:rPr lang="hu-HU" dirty="0"/>
              <a:t> </a:t>
            </a:r>
            <a:r>
              <a:rPr lang="hu-HU" dirty="0" err="1"/>
              <a:t>whlile</a:t>
            </a:r>
            <a:r>
              <a:rPr lang="hu-HU" dirty="0"/>
              <a:t> </a:t>
            </a:r>
            <a:r>
              <a:rPr lang="hu-HU" dirty="0" err="1"/>
              <a:t>loop</a:t>
            </a:r>
            <a:r>
              <a:rPr lang="hu-HU" dirty="0"/>
              <a:t> </a:t>
            </a:r>
            <a:r>
              <a:rPr lang="hu-HU" dirty="0" err="1"/>
              <a:t>would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work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 err="1"/>
              <a:t>Especially</a:t>
            </a:r>
            <a:r>
              <a:rPr lang="hu-HU" dirty="0"/>
              <a:t> </a:t>
            </a:r>
            <a:r>
              <a:rPr lang="hu-HU" dirty="0" err="1"/>
              <a:t>if</a:t>
            </a:r>
            <a:r>
              <a:rPr lang="hu-HU" dirty="0"/>
              <a:t> I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state</a:t>
            </a:r>
            <a:r>
              <a:rPr lang="hu-HU" dirty="0"/>
              <a:t>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repeat</a:t>
            </a:r>
            <a:r>
              <a:rPr lang="hu-HU" dirty="0"/>
              <a:t> and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many</a:t>
            </a:r>
            <a:r>
              <a:rPr lang="hu-HU" dirty="0"/>
              <a:t> </a:t>
            </a:r>
            <a:r>
              <a:rPr lang="hu-HU" dirty="0" err="1"/>
              <a:t>times</a:t>
            </a:r>
            <a:r>
              <a:rPr lang="hu-HU" dirty="0"/>
              <a:t>…</a:t>
            </a:r>
          </a:p>
          <a:p>
            <a:endParaRPr lang="hu-HU" dirty="0"/>
          </a:p>
          <a:p>
            <a:r>
              <a:rPr lang="hu-HU" dirty="0" err="1"/>
              <a:t>So</a:t>
            </a:r>
            <a:r>
              <a:rPr lang="hu-HU" dirty="0"/>
              <a:t> I </a:t>
            </a:r>
            <a:r>
              <a:rPr lang="hu-HU" dirty="0" err="1"/>
              <a:t>wrote</a:t>
            </a:r>
            <a:r>
              <a:rPr lang="hu-HU" dirty="0"/>
              <a:t> </a:t>
            </a:r>
            <a:r>
              <a:rPr lang="hu-HU" dirty="0" err="1"/>
              <a:t>my</a:t>
            </a:r>
            <a:r>
              <a:rPr lang="hu-HU" dirty="0"/>
              <a:t> </a:t>
            </a:r>
            <a:r>
              <a:rPr lang="hu-HU" dirty="0" err="1"/>
              <a:t>first</a:t>
            </a:r>
            <a:r>
              <a:rPr lang="hu-HU" dirty="0"/>
              <a:t> version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. And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works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8DF1A-1B79-4DAD-A3E3-64BF62C8E1E1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1641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So</a:t>
            </a:r>
            <a:r>
              <a:rPr lang="hu-HU" dirty="0"/>
              <a:t> I </a:t>
            </a:r>
            <a:r>
              <a:rPr lang="hu-HU" dirty="0" err="1"/>
              <a:t>decided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try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again –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time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simple</a:t>
            </a:r>
            <a:r>
              <a:rPr lang="hu-HU" dirty="0"/>
              <a:t> </a:t>
            </a:r>
            <a:r>
              <a:rPr lang="hu-HU" dirty="0" err="1"/>
              <a:t>elements</a:t>
            </a:r>
            <a:r>
              <a:rPr lang="hu-HU" dirty="0"/>
              <a:t>…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 err="1"/>
              <a:t>First</a:t>
            </a:r>
            <a:r>
              <a:rPr lang="hu-HU" dirty="0"/>
              <a:t> I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realized</a:t>
            </a:r>
            <a:r>
              <a:rPr lang="hu-HU" dirty="0"/>
              <a:t>, I </a:t>
            </a:r>
            <a:r>
              <a:rPr lang="hu-HU" dirty="0" err="1"/>
              <a:t>need</a:t>
            </a:r>
            <a:r>
              <a:rPr lang="hu-HU" dirty="0"/>
              <a:t> </a:t>
            </a:r>
            <a:r>
              <a:rPr lang="hu-HU" dirty="0" err="1"/>
              <a:t>some</a:t>
            </a:r>
            <a:r>
              <a:rPr lang="hu-HU" dirty="0"/>
              <a:t> </a:t>
            </a:r>
            <a:r>
              <a:rPr lang="hu-HU" dirty="0" err="1"/>
              <a:t>mathematical</a:t>
            </a:r>
            <a:r>
              <a:rPr lang="hu-HU" dirty="0"/>
              <a:t> </a:t>
            </a:r>
            <a:r>
              <a:rPr lang="hu-HU" dirty="0" err="1"/>
              <a:t>equation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handle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. 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 err="1"/>
              <a:t>Then</a:t>
            </a:r>
            <a:r>
              <a:rPr lang="hu-HU" dirty="0"/>
              <a:t> I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found</a:t>
            </a:r>
            <a:r>
              <a:rPr lang="hu-HU" dirty="0"/>
              <a:t> out, </a:t>
            </a:r>
            <a:r>
              <a:rPr lang="hu-HU" dirty="0" err="1"/>
              <a:t>that</a:t>
            </a:r>
            <a:r>
              <a:rPr lang="hu-HU" dirty="0"/>
              <a:t> I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understand</a:t>
            </a:r>
            <a:r>
              <a:rPr lang="hu-HU" dirty="0"/>
              <a:t> </a:t>
            </a:r>
            <a:r>
              <a:rPr lang="hu-HU" dirty="0" err="1"/>
              <a:t>loops</a:t>
            </a:r>
            <a:r>
              <a:rPr lang="hu-HU" dirty="0"/>
              <a:t>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they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in  an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loop</a:t>
            </a:r>
            <a:r>
              <a:rPr lang="hu-HU" dirty="0"/>
              <a:t>.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And </a:t>
            </a:r>
            <a:r>
              <a:rPr lang="hu-HU" dirty="0" err="1"/>
              <a:t>finally</a:t>
            </a:r>
            <a:r>
              <a:rPr lang="hu-HU" dirty="0"/>
              <a:t> I </a:t>
            </a:r>
            <a:r>
              <a:rPr lang="hu-HU" dirty="0" err="1"/>
              <a:t>also</a:t>
            </a:r>
            <a:r>
              <a:rPr lang="hu-HU" dirty="0"/>
              <a:t> had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figure</a:t>
            </a:r>
            <a:r>
              <a:rPr lang="hu-HU" dirty="0"/>
              <a:t> out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right</a:t>
            </a:r>
            <a:r>
              <a:rPr lang="hu-HU" dirty="0"/>
              <a:t> </a:t>
            </a:r>
            <a:r>
              <a:rPr lang="hu-HU" dirty="0" err="1"/>
              <a:t>order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…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8DF1A-1B79-4DAD-A3E3-64BF62C8E1E1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2619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So I draw a table like this – for myself – to catch the pattern.</a:t>
            </a:r>
          </a:p>
          <a:p>
            <a:endParaRPr lang="en-GB"/>
          </a:p>
          <a:p>
            <a:r>
              <a:rPr lang="en-GB"/>
              <a:t>The hardest thing for me is to express in a language of mathematics the condition stated in in the „for loop”.</a:t>
            </a:r>
          </a:p>
          <a:p>
            <a:endParaRPr lang="en-GB"/>
          </a:p>
          <a:p>
            <a:r>
              <a:rPr lang="en-GB"/>
              <a:t>I need a formula that works in all 3 loops</a:t>
            </a:r>
          </a:p>
          <a:p>
            <a:endParaRPr lang="en-GB"/>
          </a:p>
          <a:p>
            <a:r>
              <a:rPr lang="en-GB"/>
              <a:t>I need the right starting numbers ( zero or one) in the loops.</a:t>
            </a:r>
          </a:p>
          <a:p>
            <a:endParaRPr lang="en-GB"/>
          </a:p>
          <a:p>
            <a:r>
              <a:rPr lang="en-GB"/>
              <a:t>I needed help on this – especialy for the stars loop</a:t>
            </a:r>
          </a:p>
          <a:p>
            <a:endParaRPr lang="en-GB"/>
          </a:p>
          <a:p>
            <a:endParaRPr lang="en-GB"/>
          </a:p>
          <a:p>
            <a:r>
              <a:rPr lang="en-GB"/>
              <a:t>BUT LET’S SKIP IT, I DID IT SOMEHOW…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8DF1A-1B79-4DAD-A3E3-64BF62C8E1E1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805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Then I looked for the concept of loops</a:t>
            </a:r>
            <a:r>
              <a:rPr lang="hu-HU" dirty="0"/>
              <a:t> in </a:t>
            </a:r>
            <a:r>
              <a:rPr lang="hu-HU" dirty="0" err="1"/>
              <a:t>loop</a:t>
            </a:r>
            <a:endParaRPr lang="en-GB" dirty="0"/>
          </a:p>
          <a:p>
            <a:endParaRPr lang="en-GB" dirty="0"/>
          </a:p>
          <a:p>
            <a:r>
              <a:rPr lang="en-GB" dirty="0"/>
              <a:t>I thoug</a:t>
            </a:r>
            <a:r>
              <a:rPr lang="hu-HU" dirty="0"/>
              <a:t>h</a:t>
            </a:r>
            <a:r>
              <a:rPr lang="en-GB" dirty="0"/>
              <a:t>t, that it is executed one-by-one.</a:t>
            </a:r>
          </a:p>
          <a:p>
            <a:endParaRPr lang="en-GB" dirty="0"/>
          </a:p>
          <a:p>
            <a:r>
              <a:rPr lang="en-GB" dirty="0"/>
              <a:t>But I learned that, no …       it’s about</a:t>
            </a:r>
            <a:r>
              <a:rPr lang="hu-HU" dirty="0"/>
              <a:t> </a:t>
            </a:r>
            <a:r>
              <a:rPr lang="hu-HU" dirty="0" err="1"/>
              <a:t>going</a:t>
            </a:r>
            <a:r>
              <a:rPr lang="hu-HU" dirty="0"/>
              <a:t> </a:t>
            </a:r>
            <a:r>
              <a:rPr lang="hu-HU" dirty="0" err="1"/>
              <a:t>deeper</a:t>
            </a:r>
            <a:r>
              <a:rPr lang="hu-HU" dirty="0"/>
              <a:t> (I </a:t>
            </a:r>
            <a:r>
              <a:rPr lang="hu-HU" dirty="0" err="1"/>
              <a:t>mean</a:t>
            </a:r>
            <a:r>
              <a:rPr lang="hu-HU" dirty="0"/>
              <a:t> down) </a:t>
            </a:r>
            <a:r>
              <a:rPr lang="hu-HU" dirty="0" err="1"/>
              <a:t>if</a:t>
            </a:r>
            <a:r>
              <a:rPr lang="hu-HU" dirty="0"/>
              <a:t> a </a:t>
            </a:r>
            <a:r>
              <a:rPr lang="hu-HU" dirty="0" err="1"/>
              <a:t>condition</a:t>
            </a:r>
            <a:r>
              <a:rPr lang="hu-HU" dirty="0"/>
              <a:t> is </a:t>
            </a:r>
            <a:r>
              <a:rPr lang="hu-HU" dirty="0" err="1"/>
              <a:t>true</a:t>
            </a:r>
            <a:r>
              <a:rPr lang="hu-HU" dirty="0"/>
              <a:t>.</a:t>
            </a:r>
          </a:p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8DF1A-1B79-4DAD-A3E3-64BF62C8E1E1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8353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So</a:t>
            </a:r>
            <a:r>
              <a:rPr lang="hu-HU" dirty="0"/>
              <a:t> I </a:t>
            </a:r>
            <a:r>
              <a:rPr lang="hu-HU" dirty="0" err="1"/>
              <a:t>went</a:t>
            </a:r>
            <a:r>
              <a:rPr lang="hu-HU" dirty="0"/>
              <a:t> back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my</a:t>
            </a:r>
            <a:r>
              <a:rPr lang="hu-HU" dirty="0"/>
              <a:t> </a:t>
            </a:r>
            <a:r>
              <a:rPr lang="hu-HU" dirty="0" err="1"/>
              <a:t>table</a:t>
            </a:r>
            <a:r>
              <a:rPr lang="hu-HU" dirty="0"/>
              <a:t> and </a:t>
            </a:r>
            <a:r>
              <a:rPr lang="hu-HU" dirty="0" err="1"/>
              <a:t>wrote</a:t>
            </a:r>
            <a:r>
              <a:rPr lang="hu-HU" dirty="0"/>
              <a:t> down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loops</a:t>
            </a:r>
            <a:r>
              <a:rPr lang="hu-HU" dirty="0"/>
              <a:t>  -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parts</a:t>
            </a:r>
            <a:r>
              <a:rPr lang="hu-HU" dirty="0"/>
              <a:t>, 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err="1"/>
              <a:t>there</a:t>
            </a:r>
            <a:r>
              <a:rPr lang="hu-HU" dirty="0"/>
              <a:t> is no </a:t>
            </a:r>
            <a:r>
              <a:rPr lang="hu-HU" dirty="0" err="1"/>
              <a:t>green</a:t>
            </a:r>
            <a:r>
              <a:rPr lang="hu-HU" dirty="0"/>
              <a:t> </a:t>
            </a:r>
            <a:r>
              <a:rPr lang="hu-HU" dirty="0" err="1"/>
              <a:t>background</a:t>
            </a:r>
            <a:r>
              <a:rPr lang="hu-HU" dirty="0"/>
              <a:t>..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helped</a:t>
            </a:r>
            <a:r>
              <a:rPr lang="hu-HU" dirty="0"/>
              <a:t> </a:t>
            </a:r>
            <a:r>
              <a:rPr lang="hu-HU" dirty="0" err="1"/>
              <a:t>me</a:t>
            </a:r>
            <a:r>
              <a:rPr lang="hu-HU" dirty="0"/>
              <a:t>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set</a:t>
            </a:r>
            <a:r>
              <a:rPr lang="hu-HU" dirty="0"/>
              <a:t> </a:t>
            </a:r>
            <a:r>
              <a:rPr lang="hu-HU" dirty="0" err="1"/>
              <a:t>variables</a:t>
            </a:r>
            <a:r>
              <a:rPr lang="hu-HU" dirty="0"/>
              <a:t> </a:t>
            </a:r>
            <a:r>
              <a:rPr lang="hu-HU" dirty="0" err="1"/>
              <a:t>inital</a:t>
            </a:r>
            <a:r>
              <a:rPr lang="hu-HU" dirty="0"/>
              <a:t> </a:t>
            </a:r>
            <a:r>
              <a:rPr lang="hu-HU" dirty="0" err="1"/>
              <a:t>value</a:t>
            </a:r>
            <a:r>
              <a:rPr lang="hu-HU" dirty="0"/>
              <a:t>  (</a:t>
            </a:r>
            <a:r>
              <a:rPr lang="hu-HU" dirty="0" err="1"/>
              <a:t>red</a:t>
            </a:r>
            <a:r>
              <a:rPr lang="hu-HU" dirty="0"/>
              <a:t> </a:t>
            </a:r>
            <a:r>
              <a:rPr lang="hu-HU" dirty="0" err="1"/>
              <a:t>numbers</a:t>
            </a:r>
            <a:r>
              <a:rPr lang="hu-HU" dirty="0"/>
              <a:t>) – </a:t>
            </a:r>
            <a:r>
              <a:rPr lang="hu-HU" dirty="0" err="1"/>
              <a:t>because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first</a:t>
            </a:r>
            <a:r>
              <a:rPr lang="hu-HU" dirty="0"/>
              <a:t> I </a:t>
            </a:r>
            <a:r>
              <a:rPr lang="hu-HU" dirty="0" err="1"/>
              <a:t>was</a:t>
            </a:r>
            <a:r>
              <a:rPr lang="hu-HU" dirty="0"/>
              <a:t> a </a:t>
            </a:r>
            <a:r>
              <a:rPr lang="hu-HU" dirty="0" err="1"/>
              <a:t>confusion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me</a:t>
            </a:r>
            <a:r>
              <a:rPr lang="hu-HU" dirty="0"/>
              <a:t> – </a:t>
            </a:r>
            <a:r>
              <a:rPr lang="hu-HU" dirty="0" err="1"/>
              <a:t>total</a:t>
            </a:r>
            <a:r>
              <a:rPr lang="hu-HU" dirty="0"/>
              <a:t> </a:t>
            </a:r>
            <a:r>
              <a:rPr lang="hu-HU" dirty="0" err="1"/>
              <a:t>mess</a:t>
            </a:r>
            <a:r>
              <a:rPr lang="hu-HU" dirty="0"/>
              <a:t> –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did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fit.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8DF1A-1B79-4DAD-A3E3-64BF62C8E1E1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452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284663"/>
          </a:xfrm>
        </p:spPr>
        <p:txBody>
          <a:bodyPr/>
          <a:lstStyle/>
          <a:p>
            <a:r>
              <a:rPr lang="en-GB" dirty="0"/>
              <a:t>When I was satisfied with my loops, I went back to code…</a:t>
            </a:r>
          </a:p>
          <a:p>
            <a:endParaRPr lang="en-GB" dirty="0"/>
          </a:p>
          <a:p>
            <a:r>
              <a:rPr lang="en-GB" dirty="0"/>
              <a:t>Also before that I have tried out many versions – of </a:t>
            </a:r>
            <a:r>
              <a:rPr lang="en-GB" dirty="0" err="1"/>
              <a:t>cource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And I did something similar to this.  Difference was only the place of console.log function and the handling my output variable, because first I had more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one for space and one for stars.</a:t>
            </a:r>
            <a:r>
              <a:rPr lang="hu-HU" dirty="0"/>
              <a:t>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made</a:t>
            </a:r>
            <a:r>
              <a:rPr lang="hu-HU" dirty="0"/>
              <a:t> </a:t>
            </a:r>
            <a:r>
              <a:rPr lang="hu-HU" dirty="0" err="1"/>
              <a:t>confusion</a:t>
            </a:r>
            <a:r>
              <a:rPr lang="hu-HU" dirty="0"/>
              <a:t>.</a:t>
            </a:r>
            <a:endParaRPr lang="en-GB" dirty="0"/>
          </a:p>
          <a:p>
            <a:endParaRPr lang="en-GB" dirty="0"/>
          </a:p>
          <a:p>
            <a:r>
              <a:rPr lang="en-GB" dirty="0"/>
              <a:t>What was really new for me:  </a:t>
            </a:r>
            <a:endParaRPr lang="hu-HU" dirty="0"/>
          </a:p>
          <a:p>
            <a:r>
              <a:rPr lang="hu-HU" dirty="0"/>
              <a:t>1.</a:t>
            </a:r>
          </a:p>
          <a:p>
            <a:r>
              <a:rPr lang="en-GB" dirty="0"/>
              <a:t>I can</a:t>
            </a:r>
            <a:r>
              <a:rPr lang="hu-HU" dirty="0"/>
              <a:t> add </a:t>
            </a:r>
            <a:r>
              <a:rPr lang="hu-HU" dirty="0" err="1"/>
              <a:t>things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 </a:t>
            </a:r>
            <a:r>
              <a:rPr lang="hu-HU" dirty="0" err="1"/>
              <a:t>string</a:t>
            </a:r>
            <a:r>
              <a:rPr lang="hu-HU" dirty="0"/>
              <a:t> </a:t>
            </a:r>
            <a:r>
              <a:rPr lang="en-GB" dirty="0"/>
              <a:t>variable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+= </a:t>
            </a:r>
            <a:r>
              <a:rPr lang="hu-HU" dirty="0" err="1"/>
              <a:t>sign</a:t>
            </a:r>
            <a:r>
              <a:rPr lang="en-GB" dirty="0"/>
              <a:t> 3 times without loosing its content – It was not obvious …. And it is still not!!</a:t>
            </a:r>
            <a:r>
              <a:rPr lang="hu-HU" dirty="0"/>
              <a:t> Is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true</a:t>
            </a:r>
            <a:r>
              <a:rPr lang="hu-HU" dirty="0"/>
              <a:t>?</a:t>
            </a:r>
            <a:endParaRPr lang="en-GB" dirty="0"/>
          </a:p>
          <a:p>
            <a:r>
              <a:rPr lang="hu-HU" dirty="0"/>
              <a:t>2.</a:t>
            </a:r>
          </a:p>
          <a:p>
            <a:r>
              <a:rPr lang="en-GB" dirty="0"/>
              <a:t>The other thing is line breaks – I thought every loop cycle creates new line (row). </a:t>
            </a:r>
          </a:p>
          <a:p>
            <a:r>
              <a:rPr lang="en-GB" dirty="0"/>
              <a:t>But it does not – in the inside loop</a:t>
            </a:r>
          </a:p>
          <a:p>
            <a:r>
              <a:rPr lang="en-GB" dirty="0"/>
              <a:t>And it does – in the main loop.</a:t>
            </a:r>
          </a:p>
          <a:p>
            <a:r>
              <a:rPr lang="en-GB" dirty="0"/>
              <a:t>Is that so?</a:t>
            </a:r>
          </a:p>
          <a:p>
            <a:r>
              <a:rPr lang="hu-HU" dirty="0"/>
              <a:t>3.</a:t>
            </a:r>
            <a:endParaRPr lang="en-GB" dirty="0"/>
          </a:p>
          <a:p>
            <a:r>
              <a:rPr lang="en-GB" dirty="0"/>
              <a:t>I have deleted console.log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loop</a:t>
            </a:r>
            <a:r>
              <a:rPr lang="hu-HU" dirty="0"/>
              <a:t> </a:t>
            </a:r>
            <a:r>
              <a:rPr lang="en-GB" dirty="0"/>
              <a:t>by an accident first – but it started to work like that. Why?</a:t>
            </a:r>
          </a:p>
          <a:p>
            <a:r>
              <a:rPr lang="en-GB" dirty="0"/>
              <a:t>I found an example with  console.log after the loop, and I took a chance – and it works. I cannot explain exactly why.  Can you?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8DF1A-1B79-4DAD-A3E3-64BF62C8E1E1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8027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91" y="4455621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57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5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14780"/>
            <a:ext cx="2135981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14779"/>
            <a:ext cx="6284119" cy="5757420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4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2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758952"/>
            <a:ext cx="817245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4453128"/>
            <a:ext cx="817245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79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1845734"/>
            <a:ext cx="401193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2060" y="1845737"/>
            <a:ext cx="4011930" cy="40233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0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0" y="2582334"/>
            <a:ext cx="401193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206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2582334"/>
            <a:ext cx="401193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1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4359"/>
            <a:ext cx="260032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591" y="731520"/>
            <a:ext cx="5426842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5" y="2926080"/>
            <a:ext cx="260032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8229" y="6459787"/>
            <a:ext cx="2127540" cy="365125"/>
          </a:xfrm>
        </p:spPr>
        <p:txBody>
          <a:bodyPr/>
          <a:lstStyle>
            <a:lvl1pPr algn="l">
              <a:defRPr/>
            </a:lvl1pPr>
          </a:lstStyle>
          <a:p>
            <a:fld id="{C1691109-F4F8-4597-962C-A4F4B796063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0487" y="6459787"/>
            <a:ext cx="3776663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9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90342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5074920"/>
            <a:ext cx="822198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905988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539" y="5907024"/>
            <a:ext cx="822198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4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906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906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39" y="1845734"/>
            <a:ext cx="81724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2" y="6459787"/>
            <a:ext cx="200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026" y="6459787"/>
            <a:ext cx="3918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4123" y="6459787"/>
            <a:ext cx="106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69745" y="1737845"/>
            <a:ext cx="80981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87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hálózat űrlapra mutató pontozott vonalak">
            <a:extLst>
              <a:ext uri="{FF2B5EF4-FFF2-40B4-BE49-F238E27FC236}">
                <a16:creationId xmlns:a16="http://schemas.microsoft.com/office/drawing/2014/main" id="{C3BFC111-FD63-4932-833D-5FC43DD6C4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l="10083"/>
          <a:stretch/>
        </p:blipFill>
        <p:spPr>
          <a:xfrm>
            <a:off x="20" y="10"/>
            <a:ext cx="9905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C6A01BE-967C-451A-BAA6-0149F71DB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>
            <a:normAutofit/>
          </a:bodyPr>
          <a:lstStyle/>
          <a:p>
            <a:pPr algn="ctr"/>
            <a:r>
              <a:rPr lang="hu-HU" dirty="0"/>
              <a:t>GFA </a:t>
            </a:r>
            <a:r>
              <a:rPr lang="hu-HU" dirty="0" err="1"/>
              <a:t>Cana</a:t>
            </a:r>
            <a:r>
              <a:rPr lang="hu-HU" dirty="0"/>
              <a:t> </a:t>
            </a:r>
            <a:r>
              <a:rPr lang="hu-HU" dirty="0" err="1"/>
              <a:t>Lessie</a:t>
            </a:r>
            <a:br>
              <a:rPr lang="hu-HU" dirty="0"/>
            </a:br>
            <a:r>
              <a:rPr lang="hu-HU" dirty="0" err="1"/>
              <a:t>demo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7689CD6-D866-4158-B208-9F4DA3692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791" y="4455620"/>
            <a:ext cx="8172450" cy="1143000"/>
          </a:xfrm>
        </p:spPr>
        <p:txBody>
          <a:bodyPr>
            <a:normAutofit/>
          </a:bodyPr>
          <a:lstStyle/>
          <a:p>
            <a:r>
              <a:rPr lang="hu-HU">
                <a:solidFill>
                  <a:schemeClr val="tx1">
                    <a:lumMod val="85000"/>
                    <a:lumOff val="15000"/>
                  </a:schemeClr>
                </a:solidFill>
              </a:rPr>
              <a:t>Gabriella Szabó</a:t>
            </a:r>
          </a:p>
          <a:p>
            <a:r>
              <a:rPr lang="hu-HU">
                <a:solidFill>
                  <a:schemeClr val="tx1">
                    <a:lumMod val="85000"/>
                    <a:lumOff val="15000"/>
                  </a:schemeClr>
                </a:solidFill>
              </a:rPr>
              <a:t>12 / 3 / 2021</a:t>
            </a:r>
          </a:p>
        </p:txBody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81222" y="4343400"/>
            <a:ext cx="802386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0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6334316"/>
            <a:ext cx="9905988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906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058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1F59FF-0CAF-42F3-873D-08C1AA4DC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40" y="758952"/>
            <a:ext cx="8172450" cy="3470148"/>
          </a:xfrm>
        </p:spPr>
        <p:txBody>
          <a:bodyPr>
            <a:noAutofit/>
          </a:bodyPr>
          <a:lstStyle/>
          <a:p>
            <a:pPr algn="ctr"/>
            <a:r>
              <a:rPr lang="hu-HU" sz="4800" dirty="0"/>
              <a:t>*</a:t>
            </a:r>
            <a:br>
              <a:rPr lang="hu-HU" sz="4800" dirty="0"/>
            </a:br>
            <a:r>
              <a:rPr lang="hu-HU" sz="4800" dirty="0"/>
              <a:t>***</a:t>
            </a:r>
            <a:br>
              <a:rPr lang="hu-HU" sz="4800" dirty="0"/>
            </a:br>
            <a:r>
              <a:rPr lang="hu-HU" sz="4800" dirty="0"/>
              <a:t>*****</a:t>
            </a:r>
            <a:br>
              <a:rPr lang="hu-HU" sz="4800" dirty="0"/>
            </a:br>
            <a:r>
              <a:rPr lang="hu-HU" sz="4800" dirty="0"/>
              <a:t>*******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A251C79-E0C8-4003-8636-0310A64AA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1540" y="4453128"/>
            <a:ext cx="8172450" cy="1645920"/>
          </a:xfrm>
        </p:spPr>
        <p:txBody>
          <a:bodyPr>
            <a:normAutofit/>
          </a:bodyPr>
          <a:lstStyle/>
          <a:p>
            <a:pPr algn="ctr"/>
            <a:r>
              <a:rPr lang="hu-HU" dirty="0" err="1"/>
              <a:t>Thank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attention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201354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1F59FF-0CAF-42F3-873D-08C1AA4DC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40" y="758952"/>
            <a:ext cx="8172450" cy="3470148"/>
          </a:xfrm>
        </p:spPr>
        <p:txBody>
          <a:bodyPr>
            <a:noAutofit/>
          </a:bodyPr>
          <a:lstStyle/>
          <a:p>
            <a:pPr algn="ctr"/>
            <a:r>
              <a:rPr lang="hu-HU" sz="4800" dirty="0"/>
              <a:t>*</a:t>
            </a:r>
            <a:br>
              <a:rPr lang="hu-HU" sz="4800" dirty="0"/>
            </a:br>
            <a:r>
              <a:rPr lang="hu-HU" sz="4800" dirty="0"/>
              <a:t>***</a:t>
            </a:r>
            <a:br>
              <a:rPr lang="hu-HU" sz="4800" dirty="0"/>
            </a:br>
            <a:r>
              <a:rPr lang="hu-HU" sz="4800" dirty="0"/>
              <a:t>*****</a:t>
            </a:r>
            <a:br>
              <a:rPr lang="hu-HU" sz="4800" dirty="0"/>
            </a:br>
            <a:r>
              <a:rPr lang="hu-HU" sz="4800" dirty="0"/>
              <a:t>*******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A251C79-E0C8-4003-8636-0310A64AA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1540" y="4453128"/>
            <a:ext cx="8172450" cy="1645920"/>
          </a:xfrm>
        </p:spPr>
        <p:txBody>
          <a:bodyPr>
            <a:normAutofit/>
          </a:bodyPr>
          <a:lstStyle/>
          <a:p>
            <a:pPr algn="ctr"/>
            <a:endParaRPr lang="hu-HU" dirty="0"/>
          </a:p>
          <a:p>
            <a:pPr algn="ctr"/>
            <a:r>
              <a:rPr lang="hu-HU" sz="3600" dirty="0"/>
              <a:t>PYRAMID EXERCISE</a:t>
            </a:r>
          </a:p>
        </p:txBody>
      </p:sp>
    </p:spTree>
    <p:extLst>
      <p:ext uri="{BB962C8B-B14F-4D97-AF65-F5344CB8AC3E}">
        <p14:creationId xmlns:p14="http://schemas.microsoft.com/office/powerpoint/2010/main" val="979629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1F4CC5-B9C1-4B80-AE89-0AFE2B2AC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40" y="131654"/>
            <a:ext cx="8172450" cy="781050"/>
          </a:xfrm>
        </p:spPr>
        <p:txBody>
          <a:bodyPr>
            <a:normAutofit/>
          </a:bodyPr>
          <a:lstStyle/>
          <a:p>
            <a:r>
              <a:rPr lang="hu-HU" sz="3600" cap="all" spc="200" dirty="0" err="1">
                <a:solidFill>
                  <a:schemeClr val="tx2"/>
                </a:solidFill>
                <a:ea typeface="+mn-ea"/>
                <a:cs typeface="+mn-cs"/>
              </a:rPr>
              <a:t>Pyramid</a:t>
            </a:r>
            <a:r>
              <a:rPr lang="hu-HU" sz="3600" cap="all" spc="200" dirty="0">
                <a:solidFill>
                  <a:schemeClr val="tx2"/>
                </a:solidFill>
                <a:ea typeface="+mn-ea"/>
                <a:cs typeface="+mn-cs"/>
              </a:rPr>
              <a:t> </a:t>
            </a:r>
            <a:r>
              <a:rPr lang="hu-HU" sz="3600" cap="all" spc="200" dirty="0" err="1">
                <a:solidFill>
                  <a:schemeClr val="tx2"/>
                </a:solidFill>
                <a:ea typeface="+mn-ea"/>
                <a:cs typeface="+mn-cs"/>
              </a:rPr>
              <a:t>exercise</a:t>
            </a:r>
            <a:endParaRPr lang="hu-HU" sz="3600" cap="all" spc="200" dirty="0">
              <a:solidFill>
                <a:schemeClr val="tx2"/>
              </a:solidFill>
              <a:ea typeface="+mn-ea"/>
              <a:cs typeface="+mn-cs"/>
            </a:endParaRP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988468E4-D89E-4E26-80F3-75EF262AE824}"/>
              </a:ext>
            </a:extLst>
          </p:cNvPr>
          <p:cNvSpPr txBox="1">
            <a:spLocks/>
          </p:cNvSpPr>
          <p:nvPr/>
        </p:nvSpPr>
        <p:spPr>
          <a:xfrm>
            <a:off x="891540" y="910797"/>
            <a:ext cx="8172450" cy="781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3600" dirty="0" err="1"/>
              <a:t>Before</a:t>
            </a:r>
            <a:r>
              <a:rPr lang="hu-HU" sz="3600" dirty="0"/>
              <a:t> - </a:t>
            </a:r>
            <a:r>
              <a:rPr lang="hu-HU" sz="3600" dirty="0" err="1"/>
              <a:t>After</a:t>
            </a:r>
            <a:endParaRPr lang="hu-HU" sz="3600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B6EF031-C180-4D08-BF71-14B37640DBFF}"/>
              </a:ext>
            </a:extLst>
          </p:cNvPr>
          <p:cNvSpPr txBox="1"/>
          <p:nvPr/>
        </p:nvSpPr>
        <p:spPr>
          <a:xfrm>
            <a:off x="247650" y="1869038"/>
            <a:ext cx="4404360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hu-HU" sz="1600" b="0" dirty="0" err="1">
                <a:effectLst/>
                <a:latin typeface="Consolas" panose="020B0609020204030204" pitchFamily="49" charset="0"/>
              </a:rPr>
              <a:t>lineCount</a:t>
            </a:r>
            <a:r>
              <a:rPr lang="hu-HU" sz="1600" b="0" dirty="0"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hu-HU" sz="1600" b="0" dirty="0" err="1">
                <a:effectLst/>
                <a:latin typeface="Consolas" panose="020B0609020204030204" pitchFamily="49" charset="0"/>
              </a:rPr>
              <a:t>let</a:t>
            </a:r>
            <a:r>
              <a:rPr lang="hu-HU" sz="1600" b="0" dirty="0">
                <a:effectLst/>
                <a:latin typeface="Consolas" panose="020B0609020204030204" pitchFamily="49" charset="0"/>
              </a:rPr>
              <a:t> n: </a:t>
            </a:r>
            <a:r>
              <a:rPr lang="hu-HU" sz="1600" b="0" dirty="0" err="1">
                <a:effectLst/>
                <a:latin typeface="Consolas" panose="020B0609020204030204" pitchFamily="49" charset="0"/>
              </a:rPr>
              <a:t>number</a:t>
            </a:r>
            <a:r>
              <a:rPr lang="hu-HU" sz="1600" b="0" dirty="0">
                <a:effectLst/>
                <a:latin typeface="Consolas" panose="020B0609020204030204" pitchFamily="49" charset="0"/>
              </a:rPr>
              <a:t> = 1;</a:t>
            </a:r>
          </a:p>
          <a:p>
            <a:r>
              <a:rPr lang="hu-HU" sz="1600" b="0" dirty="0" err="1">
                <a:effectLst/>
                <a:latin typeface="Consolas" panose="020B0609020204030204" pitchFamily="49" charset="0"/>
              </a:rPr>
              <a:t>let</a:t>
            </a:r>
            <a:r>
              <a:rPr lang="hu-HU" sz="1600" b="0" dirty="0">
                <a:effectLst/>
                <a:latin typeface="Consolas" panose="020B0609020204030204" pitchFamily="49" charset="0"/>
              </a:rPr>
              <a:t> i: </a:t>
            </a:r>
            <a:r>
              <a:rPr lang="hu-HU" sz="1600" b="0" dirty="0" err="1">
                <a:effectLst/>
                <a:latin typeface="Consolas" panose="020B0609020204030204" pitchFamily="49" charset="0"/>
              </a:rPr>
              <a:t>number</a:t>
            </a:r>
            <a:r>
              <a:rPr lang="hu-HU" sz="1600" b="0" dirty="0"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hu-HU" sz="1600" b="0" dirty="0" err="1">
                <a:effectLst/>
                <a:latin typeface="Consolas" panose="020B0609020204030204" pitchFamily="49" charset="0"/>
              </a:rPr>
              <a:t>let</a:t>
            </a:r>
            <a:r>
              <a:rPr lang="hu-HU" sz="1600" b="0" dirty="0">
                <a:effectLst/>
                <a:latin typeface="Consolas" panose="020B0609020204030204" pitchFamily="49" charset="0"/>
              </a:rPr>
              <a:t> pad: </a:t>
            </a:r>
            <a:r>
              <a:rPr lang="hu-HU" sz="1600" b="0" dirty="0" err="1">
                <a:effectLst/>
                <a:latin typeface="Consolas" panose="020B0609020204030204" pitchFamily="49" charset="0"/>
              </a:rPr>
              <a:t>number</a:t>
            </a:r>
            <a:r>
              <a:rPr lang="hu-HU" sz="1600" b="0" dirty="0">
                <a:effectLst/>
                <a:latin typeface="Consolas" panose="020B0609020204030204" pitchFamily="49" charset="0"/>
              </a:rPr>
              <a:t> = </a:t>
            </a:r>
            <a:r>
              <a:rPr lang="hu-HU" sz="1600" b="0" dirty="0" err="1">
                <a:effectLst/>
                <a:latin typeface="Consolas" panose="020B0609020204030204" pitchFamily="49" charset="0"/>
              </a:rPr>
              <a:t>lineCount</a:t>
            </a:r>
            <a:endParaRPr lang="hu-HU" sz="1600" b="0" dirty="0">
              <a:effectLst/>
              <a:latin typeface="Consolas" panose="020B0609020204030204" pitchFamily="49" charset="0"/>
            </a:endParaRPr>
          </a:p>
          <a:p>
            <a:r>
              <a:rPr lang="hu-HU" sz="1600" b="0" dirty="0" err="1">
                <a:effectLst/>
                <a:latin typeface="Consolas" panose="020B0609020204030204" pitchFamily="49" charset="0"/>
              </a:rPr>
              <a:t>let</a:t>
            </a:r>
            <a:r>
              <a:rPr lang="hu-HU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effectLst/>
                <a:latin typeface="Consolas" panose="020B0609020204030204" pitchFamily="49" charset="0"/>
              </a:rPr>
              <a:t>draw</a:t>
            </a:r>
            <a:r>
              <a:rPr lang="hu-HU" sz="1600" b="0" dirty="0">
                <a:effectLst/>
                <a:latin typeface="Consolas" panose="020B0609020204030204" pitchFamily="49" charset="0"/>
              </a:rPr>
              <a:t>: </a:t>
            </a:r>
            <a:r>
              <a:rPr lang="hu-HU" sz="1600" b="0" dirty="0" err="1">
                <a:effectLst/>
                <a:latin typeface="Consolas" panose="020B0609020204030204" pitchFamily="49" charset="0"/>
              </a:rPr>
              <a:t>string</a:t>
            </a:r>
            <a:r>
              <a:rPr lang="hu-HU" sz="1600" b="0" dirty="0">
                <a:effectLst/>
                <a:latin typeface="Consolas" panose="020B0609020204030204" pitchFamily="49" charset="0"/>
              </a:rPr>
              <a:t> = '*';</a:t>
            </a:r>
          </a:p>
          <a:p>
            <a:r>
              <a:rPr lang="hu-HU" sz="1600" b="0" dirty="0" err="1">
                <a:effectLst/>
                <a:latin typeface="Consolas" panose="020B0609020204030204" pitchFamily="49" charset="0"/>
              </a:rPr>
              <a:t>while</a:t>
            </a:r>
            <a:r>
              <a:rPr lang="hu-HU" sz="1600" b="0" dirty="0">
                <a:effectLst/>
                <a:latin typeface="Consolas" panose="020B0609020204030204" pitchFamily="49" charset="0"/>
              </a:rPr>
              <a:t> (n &lt;= </a:t>
            </a:r>
            <a:r>
              <a:rPr lang="hu-HU" sz="1600" b="0" dirty="0" err="1">
                <a:effectLst/>
                <a:latin typeface="Consolas" panose="020B0609020204030204" pitchFamily="49" charset="0"/>
              </a:rPr>
              <a:t>lineCount</a:t>
            </a:r>
            <a:r>
              <a:rPr lang="hu-HU" sz="1600" b="0" dirty="0"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hu-HU" sz="1600" b="0" dirty="0">
                <a:effectLst/>
                <a:latin typeface="Consolas" panose="020B0609020204030204" pitchFamily="49" charset="0"/>
              </a:rPr>
              <a:t>  console.log(</a:t>
            </a:r>
            <a:r>
              <a:rPr lang="hu-HU" sz="1600" b="0" dirty="0" err="1">
                <a:effectLst/>
                <a:latin typeface="Consolas" panose="020B0609020204030204" pitchFamily="49" charset="0"/>
              </a:rPr>
              <a:t>draw.padStart</a:t>
            </a:r>
            <a:r>
              <a:rPr lang="hu-HU" sz="1600" b="0" dirty="0">
                <a:effectLst/>
                <a:latin typeface="Consolas" panose="020B0609020204030204" pitchFamily="49" charset="0"/>
              </a:rPr>
              <a:t>(pad) </a:t>
            </a:r>
            <a:r>
              <a:rPr lang="hu-HU" sz="1600" dirty="0">
                <a:latin typeface="Consolas" panose="020B0609020204030204" pitchFamily="49" charset="0"/>
              </a:rPr>
              <a:t>	</a:t>
            </a:r>
            <a:r>
              <a:rPr lang="hu-HU" sz="1600" b="0" dirty="0">
                <a:effectLst/>
                <a:latin typeface="Consolas" panose="020B0609020204030204" pitchFamily="49" charset="0"/>
              </a:rPr>
              <a:t>+ </a:t>
            </a:r>
            <a:r>
              <a:rPr lang="hu-HU" sz="1600" b="0" dirty="0" err="1">
                <a:effectLst/>
                <a:latin typeface="Consolas" panose="020B0609020204030204" pitchFamily="49" charset="0"/>
              </a:rPr>
              <a:t>draw.repeat</a:t>
            </a:r>
            <a:r>
              <a:rPr lang="hu-HU" sz="1600" b="0" dirty="0">
                <a:effectLst/>
                <a:latin typeface="Consolas" panose="020B0609020204030204" pitchFamily="49" charset="0"/>
              </a:rPr>
              <a:t>(i));</a:t>
            </a:r>
          </a:p>
          <a:p>
            <a:r>
              <a:rPr lang="hu-HU" sz="1600" b="0" dirty="0">
                <a:effectLst/>
                <a:latin typeface="Consolas" panose="020B0609020204030204" pitchFamily="49" charset="0"/>
              </a:rPr>
              <a:t>  n++;</a:t>
            </a:r>
          </a:p>
          <a:p>
            <a:r>
              <a:rPr lang="hu-HU" sz="1600" b="0" dirty="0">
                <a:effectLst/>
                <a:latin typeface="Consolas" panose="020B0609020204030204" pitchFamily="49" charset="0"/>
              </a:rPr>
              <a:t>  i += 2;</a:t>
            </a:r>
          </a:p>
          <a:p>
            <a:r>
              <a:rPr lang="hu-HU" sz="1600" b="0" dirty="0">
                <a:effectLst/>
                <a:latin typeface="Consolas" panose="020B0609020204030204" pitchFamily="49" charset="0"/>
              </a:rPr>
              <a:t>  pad--;</a:t>
            </a:r>
          </a:p>
          <a:p>
            <a:r>
              <a:rPr lang="hu-HU" sz="1600" b="0" dirty="0"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C8EBE08-D46D-4180-8F25-E49B39589EFF}"/>
              </a:ext>
            </a:extLst>
          </p:cNvPr>
          <p:cNvSpPr txBox="1"/>
          <p:nvPr/>
        </p:nvSpPr>
        <p:spPr>
          <a:xfrm>
            <a:off x="4804410" y="1869038"/>
            <a:ext cx="4872990" cy="3108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hu-HU" sz="1600" b="0" dirty="0" err="1">
                <a:effectLst/>
                <a:latin typeface="Consolas" panose="020B0609020204030204" pitchFamily="49" charset="0"/>
              </a:rPr>
              <a:t>let</a:t>
            </a:r>
            <a:r>
              <a:rPr lang="hu-HU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effectLst/>
                <a:latin typeface="Consolas" panose="020B0609020204030204" pitchFamily="49" charset="0"/>
              </a:rPr>
              <a:t>lineCount</a:t>
            </a:r>
            <a:r>
              <a:rPr lang="hu-HU" sz="1600" b="0" dirty="0">
                <a:effectLst/>
                <a:latin typeface="Consolas" panose="020B0609020204030204" pitchFamily="49" charset="0"/>
              </a:rPr>
              <a:t>: </a:t>
            </a:r>
            <a:r>
              <a:rPr lang="hu-HU" sz="1600" b="0" dirty="0" err="1">
                <a:effectLst/>
                <a:latin typeface="Consolas" panose="020B0609020204030204" pitchFamily="49" charset="0"/>
              </a:rPr>
              <a:t>number</a:t>
            </a:r>
            <a:r>
              <a:rPr lang="hu-HU" sz="1600" b="0" dirty="0"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hu-HU" sz="1600" b="0" dirty="0" err="1">
                <a:effectLst/>
                <a:latin typeface="Consolas" panose="020B0609020204030204" pitchFamily="49" charset="0"/>
              </a:rPr>
              <a:t>let</a:t>
            </a:r>
            <a:r>
              <a:rPr lang="hu-HU" sz="1600" b="0" dirty="0">
                <a:effectLst/>
                <a:latin typeface="Consolas" panose="020B0609020204030204" pitchFamily="49" charset="0"/>
              </a:rPr>
              <a:t> output: </a:t>
            </a:r>
            <a:r>
              <a:rPr lang="hu-HU" sz="1600" b="0" dirty="0" err="1">
                <a:effectLst/>
                <a:latin typeface="Consolas" panose="020B0609020204030204" pitchFamily="49" charset="0"/>
              </a:rPr>
              <a:t>string</a:t>
            </a:r>
            <a:r>
              <a:rPr lang="hu-HU" sz="1600" b="0" dirty="0">
                <a:effectLst/>
                <a:latin typeface="Consolas" panose="020B0609020204030204" pitchFamily="49" charset="0"/>
              </a:rPr>
              <a:t> = '';</a:t>
            </a:r>
          </a:p>
          <a:p>
            <a:r>
              <a:rPr lang="hu-HU" sz="1600" b="0" dirty="0" err="1">
                <a:effectLst/>
                <a:latin typeface="Consolas" panose="020B0609020204030204" pitchFamily="49" charset="0"/>
              </a:rPr>
              <a:t>for</a:t>
            </a:r>
            <a:r>
              <a:rPr lang="hu-HU" sz="1600" b="0" dirty="0">
                <a:effectLst/>
                <a:latin typeface="Consolas" panose="020B0609020204030204" pitchFamily="49" charset="0"/>
              </a:rPr>
              <a:t> (</a:t>
            </a:r>
            <a:r>
              <a:rPr lang="hu-HU" sz="1600" b="0" dirty="0" err="1">
                <a:effectLst/>
                <a:latin typeface="Consolas" panose="020B0609020204030204" pitchFamily="49" charset="0"/>
              </a:rPr>
              <a:t>let</a:t>
            </a:r>
            <a:r>
              <a:rPr lang="hu-HU" sz="1600" b="0" dirty="0">
                <a:effectLst/>
                <a:latin typeface="Consolas" panose="020B0609020204030204" pitchFamily="49" charset="0"/>
              </a:rPr>
              <a:t> i = 1; i &lt;= </a:t>
            </a:r>
            <a:r>
              <a:rPr lang="hu-HU" sz="1600" b="0" dirty="0" err="1">
                <a:effectLst/>
                <a:latin typeface="Consolas" panose="020B0609020204030204" pitchFamily="49" charset="0"/>
              </a:rPr>
              <a:t>lineCount</a:t>
            </a:r>
            <a:r>
              <a:rPr lang="hu-HU" sz="1600" b="0" dirty="0">
                <a:effectLst/>
                <a:latin typeface="Consolas" panose="020B0609020204030204" pitchFamily="49" charset="0"/>
              </a:rPr>
              <a:t>; i++) {</a:t>
            </a:r>
          </a:p>
          <a:p>
            <a:r>
              <a:rPr lang="hu-HU" sz="1600" b="0" dirty="0">
                <a:effectLst/>
                <a:latin typeface="Consolas" panose="020B0609020204030204" pitchFamily="49" charset="0"/>
              </a:rPr>
              <a:t>   </a:t>
            </a:r>
            <a:r>
              <a:rPr lang="hu-HU" sz="1600" b="0" dirty="0" err="1">
                <a:effectLst/>
                <a:latin typeface="Consolas" panose="020B0609020204030204" pitchFamily="49" charset="0"/>
              </a:rPr>
              <a:t>for</a:t>
            </a:r>
            <a:r>
              <a:rPr lang="hu-HU" sz="1600" b="0" dirty="0">
                <a:effectLst/>
                <a:latin typeface="Consolas" panose="020B0609020204030204" pitchFamily="49" charset="0"/>
              </a:rPr>
              <a:t> (</a:t>
            </a:r>
            <a:r>
              <a:rPr lang="hu-HU" sz="1600" b="0" dirty="0" err="1">
                <a:effectLst/>
                <a:latin typeface="Consolas" panose="020B0609020204030204" pitchFamily="49" charset="0"/>
              </a:rPr>
              <a:t>let</a:t>
            </a:r>
            <a:r>
              <a:rPr lang="hu-HU" sz="1600" b="0" dirty="0">
                <a:effectLst/>
                <a:latin typeface="Consolas" panose="020B0609020204030204" pitchFamily="49" charset="0"/>
              </a:rPr>
              <a:t> j = 1; j &lt;= </a:t>
            </a:r>
            <a:r>
              <a:rPr lang="hu-HU" sz="1600" b="0" dirty="0" err="1">
                <a:effectLst/>
                <a:latin typeface="Consolas" panose="020B0609020204030204" pitchFamily="49" charset="0"/>
              </a:rPr>
              <a:t>lineCount</a:t>
            </a:r>
            <a:r>
              <a:rPr lang="hu-HU" sz="1600" b="0" dirty="0">
                <a:effectLst/>
                <a:latin typeface="Consolas" panose="020B0609020204030204" pitchFamily="49" charset="0"/>
              </a:rPr>
              <a:t>-i; j++){</a:t>
            </a:r>
          </a:p>
          <a:p>
            <a:r>
              <a:rPr lang="hu-HU" sz="1600" b="0" dirty="0">
                <a:effectLst/>
                <a:latin typeface="Consolas" panose="020B0609020204030204" pitchFamily="49" charset="0"/>
              </a:rPr>
              <a:t>       output += " ";</a:t>
            </a:r>
          </a:p>
          <a:p>
            <a:r>
              <a:rPr lang="hu-HU" sz="1600" b="0" dirty="0">
                <a:effectLst/>
                <a:latin typeface="Consolas" panose="020B0609020204030204" pitchFamily="49" charset="0"/>
              </a:rPr>
              <a:t>       }</a:t>
            </a:r>
          </a:p>
          <a:p>
            <a:r>
              <a:rPr lang="hu-HU" sz="1600" b="0" dirty="0">
                <a:effectLst/>
                <a:latin typeface="Consolas" panose="020B0609020204030204" pitchFamily="49" charset="0"/>
              </a:rPr>
              <a:t>   </a:t>
            </a:r>
            <a:r>
              <a:rPr lang="hu-HU" sz="1600" b="0" dirty="0" err="1">
                <a:effectLst/>
                <a:latin typeface="Consolas" panose="020B0609020204030204" pitchFamily="49" charset="0"/>
              </a:rPr>
              <a:t>for</a:t>
            </a:r>
            <a:r>
              <a:rPr lang="hu-HU" sz="1600" b="0" dirty="0">
                <a:effectLst/>
                <a:latin typeface="Consolas" panose="020B0609020204030204" pitchFamily="49" charset="0"/>
              </a:rPr>
              <a:t> (</a:t>
            </a:r>
            <a:r>
              <a:rPr lang="hu-HU" sz="1600" b="0" dirty="0" err="1">
                <a:effectLst/>
                <a:latin typeface="Consolas" panose="020B0609020204030204" pitchFamily="49" charset="0"/>
              </a:rPr>
              <a:t>let</a:t>
            </a:r>
            <a:r>
              <a:rPr lang="hu-HU" sz="1600" b="0" dirty="0">
                <a:effectLst/>
                <a:latin typeface="Consolas" panose="020B0609020204030204" pitchFamily="49" charset="0"/>
              </a:rPr>
              <a:t> k=0; k &lt; 2 * i - 1; k++) {</a:t>
            </a:r>
          </a:p>
          <a:p>
            <a:r>
              <a:rPr lang="hu-HU" sz="1600" b="0" dirty="0">
                <a:effectLst/>
                <a:latin typeface="Consolas" panose="020B0609020204030204" pitchFamily="49" charset="0"/>
              </a:rPr>
              <a:t>       output += '*';</a:t>
            </a:r>
          </a:p>
          <a:p>
            <a:r>
              <a:rPr lang="hu-HU" sz="1600" b="0" dirty="0">
                <a:effectLst/>
                <a:latin typeface="Consolas" panose="020B0609020204030204" pitchFamily="49" charset="0"/>
              </a:rPr>
              <a:t>       }</a:t>
            </a:r>
          </a:p>
          <a:p>
            <a:r>
              <a:rPr lang="hu-HU" sz="1600" b="0" dirty="0">
                <a:effectLst/>
                <a:latin typeface="Consolas" panose="020B0609020204030204" pitchFamily="49" charset="0"/>
              </a:rPr>
              <a:t>    output += '\n';</a:t>
            </a:r>
          </a:p>
          <a:p>
            <a:r>
              <a:rPr lang="hu-HU" sz="160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hu-HU" sz="1600" b="0" dirty="0">
                <a:effectLst/>
                <a:latin typeface="Consolas" panose="020B0609020204030204" pitchFamily="49" charset="0"/>
              </a:rPr>
              <a:t>    console.log(output);</a:t>
            </a:r>
          </a:p>
        </p:txBody>
      </p:sp>
    </p:spTree>
    <p:extLst>
      <p:ext uri="{BB962C8B-B14F-4D97-AF65-F5344CB8AC3E}">
        <p14:creationId xmlns:p14="http://schemas.microsoft.com/office/powerpoint/2010/main" val="128366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945E1E-567F-450A-A919-987A02DDE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539" y="1864784"/>
            <a:ext cx="8172451" cy="402336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It is about spaces and stars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 need a loop for it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 need to tell repeat – somehow</a:t>
            </a:r>
            <a:endParaRPr lang="hu-H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/>
          </a:p>
          <a:p>
            <a:pPr marL="0" indent="0" algn="ctr">
              <a:buNone/>
            </a:pPr>
            <a:r>
              <a:rPr lang="hu-HU" sz="2800" dirty="0"/>
              <a:t>Works </a:t>
            </a:r>
            <a:r>
              <a:rPr lang="hu-HU" sz="2800" dirty="0" err="1"/>
              <a:t>for</a:t>
            </a:r>
            <a:r>
              <a:rPr lang="hu-HU" sz="2800" dirty="0"/>
              <a:t> a </a:t>
            </a:r>
            <a:r>
              <a:rPr lang="hu-HU" sz="2800" dirty="0" err="1"/>
              <a:t>while</a:t>
            </a:r>
            <a:r>
              <a:rPr lang="hu-HU" sz="2800" dirty="0"/>
              <a:t>…</a:t>
            </a:r>
          </a:p>
          <a:p>
            <a:pPr marL="0" indent="0" algn="ctr">
              <a:buNone/>
            </a:pPr>
            <a:r>
              <a:rPr lang="hu-HU" sz="2800" dirty="0" err="1"/>
              <a:t>How</a:t>
            </a:r>
            <a:r>
              <a:rPr lang="hu-HU" sz="2800" dirty="0"/>
              <a:t> </a:t>
            </a:r>
            <a:r>
              <a:rPr lang="hu-HU" sz="2800" dirty="0" err="1"/>
              <a:t>to</a:t>
            </a:r>
            <a:r>
              <a:rPr lang="hu-HU" sz="2800" dirty="0"/>
              <a:t> </a:t>
            </a:r>
            <a:r>
              <a:rPr lang="hu-HU" sz="2800" dirty="0" err="1"/>
              <a:t>do</a:t>
            </a:r>
            <a:r>
              <a:rPr lang="hu-HU" sz="2800" dirty="0"/>
              <a:t> </a:t>
            </a:r>
            <a:r>
              <a:rPr lang="hu-HU" sz="2800" dirty="0" err="1"/>
              <a:t>it</a:t>
            </a:r>
            <a:r>
              <a:rPr lang="hu-HU" sz="2800" dirty="0"/>
              <a:t> </a:t>
            </a:r>
            <a:r>
              <a:rPr lang="hu-HU" sz="2800" dirty="0" err="1"/>
              <a:t>with</a:t>
            </a:r>
            <a:r>
              <a:rPr lang="hu-HU" sz="2800" dirty="0"/>
              <a:t> </a:t>
            </a:r>
            <a:r>
              <a:rPr lang="hu-HU" sz="2800" dirty="0" err="1"/>
              <a:t>simple</a:t>
            </a:r>
            <a:r>
              <a:rPr lang="hu-HU" sz="2800" dirty="0"/>
              <a:t> </a:t>
            </a:r>
            <a:r>
              <a:rPr lang="hu-HU" sz="2800" dirty="0" err="1"/>
              <a:t>elements</a:t>
            </a:r>
            <a:r>
              <a:rPr lang="hu-HU" sz="2800" dirty="0"/>
              <a:t>?</a:t>
            </a:r>
            <a:endParaRPr lang="en-GB" sz="2800" dirty="0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23E41C5A-F481-4543-866E-CD9601E470CE}"/>
              </a:ext>
            </a:extLst>
          </p:cNvPr>
          <p:cNvSpPr txBox="1">
            <a:spLocks/>
          </p:cNvSpPr>
          <p:nvPr/>
        </p:nvSpPr>
        <p:spPr>
          <a:xfrm>
            <a:off x="891540" y="131654"/>
            <a:ext cx="8172450" cy="781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600" cap="all" spc="200" dirty="0" err="1">
                <a:solidFill>
                  <a:schemeClr val="tx2"/>
                </a:solidFill>
                <a:ea typeface="+mn-ea"/>
                <a:cs typeface="+mn-cs"/>
              </a:rPr>
              <a:t>Pyramid</a:t>
            </a:r>
            <a:r>
              <a:rPr lang="hu-HU" sz="3600" cap="all" spc="200" dirty="0">
                <a:solidFill>
                  <a:schemeClr val="tx2"/>
                </a:solidFill>
                <a:ea typeface="+mn-ea"/>
                <a:cs typeface="+mn-cs"/>
              </a:rPr>
              <a:t> </a:t>
            </a:r>
            <a:r>
              <a:rPr lang="hu-HU" sz="3600" cap="all" spc="200" dirty="0" err="1">
                <a:solidFill>
                  <a:schemeClr val="tx2"/>
                </a:solidFill>
                <a:ea typeface="+mn-ea"/>
                <a:cs typeface="+mn-cs"/>
              </a:rPr>
              <a:t>exercise</a:t>
            </a:r>
            <a:endParaRPr lang="hu-HU" sz="3600" cap="all" spc="200" dirty="0">
              <a:solidFill>
                <a:schemeClr val="tx2"/>
              </a:solidFill>
              <a:ea typeface="+mn-ea"/>
              <a:cs typeface="+mn-cs"/>
            </a:endParaRPr>
          </a:p>
        </p:txBody>
      </p:sp>
      <p:sp>
        <p:nvSpPr>
          <p:cNvPr id="7" name="Cím 1">
            <a:extLst>
              <a:ext uri="{FF2B5EF4-FFF2-40B4-BE49-F238E27FC236}">
                <a16:creationId xmlns:a16="http://schemas.microsoft.com/office/drawing/2014/main" id="{2FBBA8B9-D493-4B70-BB4B-820A84E8185D}"/>
              </a:ext>
            </a:extLst>
          </p:cNvPr>
          <p:cNvSpPr txBox="1">
            <a:spLocks/>
          </p:cNvSpPr>
          <p:nvPr/>
        </p:nvSpPr>
        <p:spPr>
          <a:xfrm>
            <a:off x="891540" y="910797"/>
            <a:ext cx="8172450" cy="781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dirty="0"/>
              <a:t>Original </a:t>
            </a:r>
            <a:r>
              <a:rPr lang="en-GB" sz="3600" dirty="0" err="1"/>
              <a:t>assu</a:t>
            </a:r>
            <a:r>
              <a:rPr lang="hu-HU" sz="3600" dirty="0"/>
              <a:t>m</a:t>
            </a:r>
            <a:r>
              <a:rPr lang="en-GB" sz="3600" dirty="0" err="1"/>
              <a:t>ptions</a:t>
            </a:r>
            <a:endParaRPr lang="en-GB" sz="3600" dirty="0"/>
          </a:p>
        </p:txBody>
      </p:sp>
      <p:sp>
        <p:nvSpPr>
          <p:cNvPr id="8" name="Nyíl: lefelé mutató 7">
            <a:extLst>
              <a:ext uri="{FF2B5EF4-FFF2-40B4-BE49-F238E27FC236}">
                <a16:creationId xmlns:a16="http://schemas.microsoft.com/office/drawing/2014/main" id="{C90F4998-0E2F-4F16-87E0-03044315E7C2}"/>
              </a:ext>
            </a:extLst>
          </p:cNvPr>
          <p:cNvSpPr/>
          <p:nvPr/>
        </p:nvSpPr>
        <p:spPr>
          <a:xfrm>
            <a:off x="4600575" y="3429000"/>
            <a:ext cx="704850" cy="1123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143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rtalom helye 2">
            <a:extLst>
              <a:ext uri="{FF2B5EF4-FFF2-40B4-BE49-F238E27FC236}">
                <a16:creationId xmlns:a16="http://schemas.microsoft.com/office/drawing/2014/main" id="{55B00B93-CF2E-404F-AEB1-B225BF8478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571276"/>
              </p:ext>
            </p:extLst>
          </p:nvPr>
        </p:nvGraphicFramePr>
        <p:xfrm>
          <a:off x="891539" y="1845734"/>
          <a:ext cx="817245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Cím 1">
            <a:extLst>
              <a:ext uri="{FF2B5EF4-FFF2-40B4-BE49-F238E27FC236}">
                <a16:creationId xmlns:a16="http://schemas.microsoft.com/office/drawing/2014/main" id="{77ADAC2C-8803-49D3-AD6F-1B7054DAC550}"/>
              </a:ext>
            </a:extLst>
          </p:cNvPr>
          <p:cNvSpPr txBox="1">
            <a:spLocks/>
          </p:cNvSpPr>
          <p:nvPr/>
        </p:nvSpPr>
        <p:spPr>
          <a:xfrm>
            <a:off x="891540" y="131654"/>
            <a:ext cx="8172450" cy="781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600" cap="all" spc="200" dirty="0" err="1">
                <a:solidFill>
                  <a:schemeClr val="tx2"/>
                </a:solidFill>
                <a:ea typeface="+mn-ea"/>
                <a:cs typeface="+mn-cs"/>
              </a:rPr>
              <a:t>Pyramid</a:t>
            </a:r>
            <a:r>
              <a:rPr lang="hu-HU" sz="3600" cap="all" spc="200" dirty="0">
                <a:solidFill>
                  <a:schemeClr val="tx2"/>
                </a:solidFill>
                <a:ea typeface="+mn-ea"/>
                <a:cs typeface="+mn-cs"/>
              </a:rPr>
              <a:t> </a:t>
            </a:r>
            <a:r>
              <a:rPr lang="hu-HU" sz="3600" cap="all" spc="200" dirty="0" err="1">
                <a:solidFill>
                  <a:schemeClr val="tx2"/>
                </a:solidFill>
                <a:ea typeface="+mn-ea"/>
                <a:cs typeface="+mn-cs"/>
              </a:rPr>
              <a:t>exercise</a:t>
            </a:r>
            <a:endParaRPr lang="hu-HU" sz="3600" cap="all" spc="200" dirty="0">
              <a:solidFill>
                <a:schemeClr val="tx2"/>
              </a:solidFill>
              <a:ea typeface="+mn-ea"/>
              <a:cs typeface="+mn-cs"/>
            </a:endParaRPr>
          </a:p>
        </p:txBody>
      </p:sp>
      <p:sp>
        <p:nvSpPr>
          <p:cNvPr id="11" name="Cím 1">
            <a:extLst>
              <a:ext uri="{FF2B5EF4-FFF2-40B4-BE49-F238E27FC236}">
                <a16:creationId xmlns:a16="http://schemas.microsoft.com/office/drawing/2014/main" id="{9AF76046-4E9F-4480-B29B-D6AD79261CB5}"/>
              </a:ext>
            </a:extLst>
          </p:cNvPr>
          <p:cNvSpPr txBox="1">
            <a:spLocks/>
          </p:cNvSpPr>
          <p:nvPr/>
        </p:nvSpPr>
        <p:spPr>
          <a:xfrm>
            <a:off x="891540" y="910797"/>
            <a:ext cx="8172450" cy="781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3600" dirty="0" err="1"/>
              <a:t>Rewised</a:t>
            </a:r>
            <a:r>
              <a:rPr lang="en-GB" sz="3600" dirty="0"/>
              <a:t> </a:t>
            </a:r>
            <a:r>
              <a:rPr lang="en-GB" sz="3600" dirty="0" err="1"/>
              <a:t>assu</a:t>
            </a:r>
            <a:r>
              <a:rPr lang="hu-HU" sz="3600" dirty="0"/>
              <a:t>m</a:t>
            </a:r>
            <a:r>
              <a:rPr lang="en-GB" sz="3600" dirty="0" err="1"/>
              <a:t>ptions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25360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4EB98889-4462-45B9-A8AE-A284D081A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02" y="2943821"/>
            <a:ext cx="9619596" cy="2774590"/>
          </a:xfrm>
          <a:prstGeom prst="rect">
            <a:avLst/>
          </a:prstGeom>
        </p:spPr>
      </p:pic>
      <p:sp>
        <p:nvSpPr>
          <p:cNvPr id="9" name="Cím 1">
            <a:extLst>
              <a:ext uri="{FF2B5EF4-FFF2-40B4-BE49-F238E27FC236}">
                <a16:creationId xmlns:a16="http://schemas.microsoft.com/office/drawing/2014/main" id="{A340C197-AAB2-4B81-A789-72CFCE3FAFCB}"/>
              </a:ext>
            </a:extLst>
          </p:cNvPr>
          <p:cNvSpPr txBox="1">
            <a:spLocks/>
          </p:cNvSpPr>
          <p:nvPr/>
        </p:nvSpPr>
        <p:spPr>
          <a:xfrm>
            <a:off x="891540" y="131654"/>
            <a:ext cx="8172450" cy="7810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600" cap="all" spc="200">
                <a:solidFill>
                  <a:schemeClr val="tx2"/>
                </a:solidFill>
                <a:ea typeface="+mn-ea"/>
                <a:cs typeface="+mn-cs"/>
              </a:rPr>
              <a:t>Pyramid exercise</a:t>
            </a:r>
            <a:endParaRPr lang="hu-HU" sz="3600" cap="all" spc="200" dirty="0">
              <a:solidFill>
                <a:schemeClr val="tx2"/>
              </a:solidFill>
              <a:ea typeface="+mn-ea"/>
              <a:cs typeface="+mn-cs"/>
            </a:endParaRPr>
          </a:p>
        </p:txBody>
      </p:sp>
      <p:sp>
        <p:nvSpPr>
          <p:cNvPr id="10" name="Cím 1">
            <a:extLst>
              <a:ext uri="{FF2B5EF4-FFF2-40B4-BE49-F238E27FC236}">
                <a16:creationId xmlns:a16="http://schemas.microsoft.com/office/drawing/2014/main" id="{1DE1FF4B-54C2-4E85-910C-4E51598381C5}"/>
              </a:ext>
            </a:extLst>
          </p:cNvPr>
          <p:cNvSpPr txBox="1">
            <a:spLocks/>
          </p:cNvSpPr>
          <p:nvPr/>
        </p:nvSpPr>
        <p:spPr>
          <a:xfrm>
            <a:off x="891540" y="910797"/>
            <a:ext cx="8172450" cy="781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dirty="0"/>
              <a:t>Math part</a:t>
            </a:r>
          </a:p>
        </p:txBody>
      </p:sp>
    </p:spTree>
    <p:extLst>
      <p:ext uri="{BB962C8B-B14F-4D97-AF65-F5344CB8AC3E}">
        <p14:creationId xmlns:p14="http://schemas.microsoft.com/office/powerpoint/2010/main" val="1682156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1">
            <a:extLst>
              <a:ext uri="{FF2B5EF4-FFF2-40B4-BE49-F238E27FC236}">
                <a16:creationId xmlns:a16="http://schemas.microsoft.com/office/drawing/2014/main" id="{A340C197-AAB2-4B81-A789-72CFCE3FAFCB}"/>
              </a:ext>
            </a:extLst>
          </p:cNvPr>
          <p:cNvSpPr txBox="1">
            <a:spLocks/>
          </p:cNvSpPr>
          <p:nvPr/>
        </p:nvSpPr>
        <p:spPr>
          <a:xfrm>
            <a:off x="891540" y="131654"/>
            <a:ext cx="8172450" cy="7810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600" cap="all" spc="200">
                <a:solidFill>
                  <a:schemeClr val="tx2"/>
                </a:solidFill>
                <a:ea typeface="+mn-ea"/>
                <a:cs typeface="+mn-cs"/>
              </a:rPr>
              <a:t>Pyramid exercise</a:t>
            </a:r>
            <a:endParaRPr lang="hu-HU" sz="3600" cap="all" spc="200" dirty="0">
              <a:solidFill>
                <a:schemeClr val="tx2"/>
              </a:solidFill>
              <a:ea typeface="+mn-ea"/>
              <a:cs typeface="+mn-cs"/>
            </a:endParaRPr>
          </a:p>
        </p:txBody>
      </p:sp>
      <p:sp>
        <p:nvSpPr>
          <p:cNvPr id="10" name="Cím 1">
            <a:extLst>
              <a:ext uri="{FF2B5EF4-FFF2-40B4-BE49-F238E27FC236}">
                <a16:creationId xmlns:a16="http://schemas.microsoft.com/office/drawing/2014/main" id="{1DE1FF4B-54C2-4E85-910C-4E51598381C5}"/>
              </a:ext>
            </a:extLst>
          </p:cNvPr>
          <p:cNvSpPr txBox="1">
            <a:spLocks/>
          </p:cNvSpPr>
          <p:nvPr/>
        </p:nvSpPr>
        <p:spPr>
          <a:xfrm>
            <a:off x="891540" y="910797"/>
            <a:ext cx="8172450" cy="781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/>
              <a:t>Logic part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8121940A-438E-45B2-9F6B-A37832A47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539" y="1845734"/>
            <a:ext cx="8172451" cy="4023360"/>
          </a:xfrm>
        </p:spPr>
        <p:txBody>
          <a:bodyPr>
            <a:normAutofit fontScale="85000" lnSpcReduction="20000"/>
          </a:bodyPr>
          <a:lstStyle/>
          <a:p>
            <a:r>
              <a:rPr lang="hu-HU" sz="2800" b="0" dirty="0" err="1">
                <a:effectLst/>
                <a:latin typeface="Consolas" panose="020B0609020204030204" pitchFamily="49" charset="0"/>
              </a:rPr>
              <a:t>for</a:t>
            </a:r>
            <a:r>
              <a:rPr lang="hu-HU" sz="2800" b="0" dirty="0">
                <a:effectLst/>
                <a:latin typeface="Consolas" panose="020B0609020204030204" pitchFamily="49" charset="0"/>
              </a:rPr>
              <a:t> (</a:t>
            </a:r>
            <a:r>
              <a:rPr lang="hu-HU" sz="2800" b="0" dirty="0" err="1">
                <a:effectLst/>
                <a:latin typeface="Consolas" panose="020B0609020204030204" pitchFamily="49" charset="0"/>
              </a:rPr>
              <a:t>let</a:t>
            </a:r>
            <a:r>
              <a:rPr lang="hu-HU" sz="2800" b="0" dirty="0">
                <a:effectLst/>
                <a:latin typeface="Consolas" panose="020B0609020204030204" pitchFamily="49" charset="0"/>
              </a:rPr>
              <a:t> i = 1; i &lt;= </a:t>
            </a:r>
            <a:r>
              <a:rPr lang="hu-HU" sz="2800" b="0" dirty="0" err="1">
                <a:effectLst/>
                <a:latin typeface="Consolas" panose="020B0609020204030204" pitchFamily="49" charset="0"/>
              </a:rPr>
              <a:t>lineCount</a:t>
            </a:r>
            <a:r>
              <a:rPr lang="hu-HU" sz="2800" b="0" dirty="0">
                <a:effectLst/>
                <a:latin typeface="Consolas" panose="020B0609020204030204" pitchFamily="49" charset="0"/>
              </a:rPr>
              <a:t>; i++) {</a:t>
            </a:r>
          </a:p>
          <a:p>
            <a:r>
              <a:rPr lang="hu-HU" sz="2800" b="0" dirty="0"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hu-HU" sz="2800" b="0" dirty="0">
                <a:effectLst/>
                <a:latin typeface="Consolas" panose="020B0609020204030204" pitchFamily="49" charset="0"/>
              </a:rPr>
              <a:t>   </a:t>
            </a:r>
            <a:r>
              <a:rPr lang="hu-HU" sz="2800" b="0" dirty="0" err="1">
                <a:effectLst/>
                <a:latin typeface="Consolas" panose="020B0609020204030204" pitchFamily="49" charset="0"/>
              </a:rPr>
              <a:t>for</a:t>
            </a:r>
            <a:r>
              <a:rPr lang="hu-HU" sz="2800" b="0" dirty="0">
                <a:effectLst/>
                <a:latin typeface="Consolas" panose="020B0609020204030204" pitchFamily="49" charset="0"/>
              </a:rPr>
              <a:t> (</a:t>
            </a:r>
            <a:r>
              <a:rPr lang="hu-HU" sz="2800" b="0" dirty="0" err="1">
                <a:effectLst/>
                <a:latin typeface="Consolas" panose="020B0609020204030204" pitchFamily="49" charset="0"/>
              </a:rPr>
              <a:t>let</a:t>
            </a:r>
            <a:r>
              <a:rPr lang="hu-HU" sz="2800" b="0" dirty="0">
                <a:effectLst/>
                <a:latin typeface="Consolas" panose="020B0609020204030204" pitchFamily="49" charset="0"/>
              </a:rPr>
              <a:t> j = 1; j &lt;= </a:t>
            </a:r>
            <a:r>
              <a:rPr lang="hu-HU" sz="2800" b="0" dirty="0" err="1">
                <a:effectLst/>
                <a:latin typeface="Consolas" panose="020B0609020204030204" pitchFamily="49" charset="0"/>
              </a:rPr>
              <a:t>lineCount</a:t>
            </a:r>
            <a:r>
              <a:rPr lang="hu-HU" sz="2800" b="0" dirty="0">
                <a:effectLst/>
                <a:latin typeface="Consolas" panose="020B0609020204030204" pitchFamily="49" charset="0"/>
              </a:rPr>
              <a:t>-i; j++) {</a:t>
            </a:r>
          </a:p>
          <a:p>
            <a:r>
              <a:rPr lang="hu-HU" sz="2800" b="0" dirty="0">
                <a:effectLst/>
                <a:latin typeface="Consolas" panose="020B0609020204030204" pitchFamily="49" charset="0"/>
              </a:rPr>
              <a:t>       output += " ";</a:t>
            </a:r>
          </a:p>
          <a:p>
            <a:r>
              <a:rPr lang="hu-HU" sz="2800" b="0" dirty="0">
                <a:effectLst/>
                <a:latin typeface="Consolas" panose="020B0609020204030204" pitchFamily="49" charset="0"/>
              </a:rPr>
              <a:t>       }</a:t>
            </a:r>
          </a:p>
          <a:p>
            <a:r>
              <a:rPr lang="hu-HU" sz="2800" b="0" dirty="0">
                <a:effectLst/>
                <a:latin typeface="Consolas" panose="020B0609020204030204" pitchFamily="49" charset="0"/>
              </a:rPr>
              <a:t>   </a:t>
            </a:r>
            <a:r>
              <a:rPr lang="hu-HU" sz="2800" b="0" dirty="0" err="1">
                <a:effectLst/>
                <a:latin typeface="Consolas" panose="020B0609020204030204" pitchFamily="49" charset="0"/>
              </a:rPr>
              <a:t>for</a:t>
            </a:r>
            <a:r>
              <a:rPr lang="hu-HU" sz="2800" b="0" dirty="0">
                <a:effectLst/>
                <a:latin typeface="Consolas" panose="020B0609020204030204" pitchFamily="49" charset="0"/>
              </a:rPr>
              <a:t> (</a:t>
            </a:r>
            <a:r>
              <a:rPr lang="hu-HU" sz="2800" b="0" dirty="0" err="1">
                <a:effectLst/>
                <a:latin typeface="Consolas" panose="020B0609020204030204" pitchFamily="49" charset="0"/>
              </a:rPr>
              <a:t>let</a:t>
            </a:r>
            <a:r>
              <a:rPr lang="hu-HU" sz="2800" b="0" dirty="0">
                <a:effectLst/>
                <a:latin typeface="Consolas" panose="020B0609020204030204" pitchFamily="49" charset="0"/>
              </a:rPr>
              <a:t> k=0; k &lt; 2 * i - 1; k++) {</a:t>
            </a:r>
          </a:p>
          <a:p>
            <a:r>
              <a:rPr lang="hu-HU" sz="2800" b="0" dirty="0">
                <a:effectLst/>
                <a:latin typeface="Consolas" panose="020B0609020204030204" pitchFamily="49" charset="0"/>
              </a:rPr>
              <a:t>       output += '*';</a:t>
            </a:r>
          </a:p>
          <a:p>
            <a:r>
              <a:rPr lang="hu-HU" sz="2800" b="0" dirty="0">
                <a:effectLst/>
                <a:latin typeface="Consolas" panose="020B0609020204030204" pitchFamily="49" charset="0"/>
              </a:rPr>
              <a:t>       }</a:t>
            </a:r>
          </a:p>
          <a:p>
            <a:r>
              <a:rPr lang="hu-HU" sz="2800" b="0" dirty="0">
                <a:effectLst/>
                <a:latin typeface="Consolas" panose="020B0609020204030204" pitchFamily="49" charset="0"/>
              </a:rPr>
              <a:t>} </a:t>
            </a:r>
          </a:p>
          <a:p>
            <a:endParaRPr lang="hu-HU" sz="28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9FBC71A1-03F1-430D-91D1-433887F68726}"/>
              </a:ext>
            </a:extLst>
          </p:cNvPr>
          <p:cNvSpPr/>
          <p:nvPr/>
        </p:nvSpPr>
        <p:spPr>
          <a:xfrm>
            <a:off x="3657600" y="1807634"/>
            <a:ext cx="2743200" cy="361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2F6A1A57-D236-4FF3-B07C-87113ECA728E}"/>
              </a:ext>
            </a:extLst>
          </p:cNvPr>
          <p:cNvSpPr/>
          <p:nvPr/>
        </p:nvSpPr>
        <p:spPr>
          <a:xfrm>
            <a:off x="4171950" y="2603291"/>
            <a:ext cx="2990850" cy="497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9F36B699-860C-4233-8F48-BADA60BF6A6A}"/>
              </a:ext>
            </a:extLst>
          </p:cNvPr>
          <p:cNvSpPr/>
          <p:nvPr/>
        </p:nvSpPr>
        <p:spPr>
          <a:xfrm>
            <a:off x="3810951" y="3895514"/>
            <a:ext cx="2486025" cy="497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5985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4EB98889-4462-45B9-A8AE-A284D081A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02" y="2943821"/>
            <a:ext cx="9619596" cy="2774590"/>
          </a:xfrm>
          <a:prstGeom prst="rect">
            <a:avLst/>
          </a:prstGeom>
        </p:spPr>
      </p:pic>
      <p:sp>
        <p:nvSpPr>
          <p:cNvPr id="9" name="Cím 1">
            <a:extLst>
              <a:ext uri="{FF2B5EF4-FFF2-40B4-BE49-F238E27FC236}">
                <a16:creationId xmlns:a16="http://schemas.microsoft.com/office/drawing/2014/main" id="{A340C197-AAB2-4B81-A789-72CFCE3FAFCB}"/>
              </a:ext>
            </a:extLst>
          </p:cNvPr>
          <p:cNvSpPr txBox="1">
            <a:spLocks/>
          </p:cNvSpPr>
          <p:nvPr/>
        </p:nvSpPr>
        <p:spPr>
          <a:xfrm>
            <a:off x="891540" y="131654"/>
            <a:ext cx="8172450" cy="7810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600" cap="all" spc="200">
                <a:solidFill>
                  <a:schemeClr val="tx2"/>
                </a:solidFill>
                <a:ea typeface="+mn-ea"/>
                <a:cs typeface="+mn-cs"/>
              </a:rPr>
              <a:t>Pyramid exercise</a:t>
            </a:r>
            <a:endParaRPr lang="hu-HU" sz="3600" cap="all" spc="200" dirty="0">
              <a:solidFill>
                <a:schemeClr val="tx2"/>
              </a:solidFill>
              <a:ea typeface="+mn-ea"/>
              <a:cs typeface="+mn-cs"/>
            </a:endParaRPr>
          </a:p>
        </p:txBody>
      </p:sp>
      <p:sp>
        <p:nvSpPr>
          <p:cNvPr id="10" name="Cím 1">
            <a:extLst>
              <a:ext uri="{FF2B5EF4-FFF2-40B4-BE49-F238E27FC236}">
                <a16:creationId xmlns:a16="http://schemas.microsoft.com/office/drawing/2014/main" id="{1DE1FF4B-54C2-4E85-910C-4E51598381C5}"/>
              </a:ext>
            </a:extLst>
          </p:cNvPr>
          <p:cNvSpPr txBox="1">
            <a:spLocks/>
          </p:cNvSpPr>
          <p:nvPr/>
        </p:nvSpPr>
        <p:spPr>
          <a:xfrm>
            <a:off x="891540" y="910797"/>
            <a:ext cx="8172450" cy="781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/>
              <a:t>Logic part</a:t>
            </a:r>
          </a:p>
        </p:txBody>
      </p:sp>
    </p:spTree>
    <p:extLst>
      <p:ext uri="{BB962C8B-B14F-4D97-AF65-F5344CB8AC3E}">
        <p14:creationId xmlns:p14="http://schemas.microsoft.com/office/powerpoint/2010/main" val="3458914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1">
            <a:extLst>
              <a:ext uri="{FF2B5EF4-FFF2-40B4-BE49-F238E27FC236}">
                <a16:creationId xmlns:a16="http://schemas.microsoft.com/office/drawing/2014/main" id="{A340C197-AAB2-4B81-A789-72CFCE3FAFCB}"/>
              </a:ext>
            </a:extLst>
          </p:cNvPr>
          <p:cNvSpPr txBox="1">
            <a:spLocks/>
          </p:cNvSpPr>
          <p:nvPr/>
        </p:nvSpPr>
        <p:spPr>
          <a:xfrm>
            <a:off x="891540" y="131654"/>
            <a:ext cx="8172450" cy="7810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600" cap="all" spc="200">
                <a:solidFill>
                  <a:schemeClr val="tx2"/>
                </a:solidFill>
                <a:ea typeface="+mn-ea"/>
                <a:cs typeface="+mn-cs"/>
              </a:rPr>
              <a:t>Pyramid exercise</a:t>
            </a:r>
            <a:endParaRPr lang="hu-HU" sz="3600" cap="all" spc="200" dirty="0">
              <a:solidFill>
                <a:schemeClr val="tx2"/>
              </a:solidFill>
              <a:ea typeface="+mn-ea"/>
              <a:cs typeface="+mn-cs"/>
            </a:endParaRPr>
          </a:p>
        </p:txBody>
      </p:sp>
      <p:sp>
        <p:nvSpPr>
          <p:cNvPr id="10" name="Cím 1">
            <a:extLst>
              <a:ext uri="{FF2B5EF4-FFF2-40B4-BE49-F238E27FC236}">
                <a16:creationId xmlns:a16="http://schemas.microsoft.com/office/drawing/2014/main" id="{1DE1FF4B-54C2-4E85-910C-4E51598381C5}"/>
              </a:ext>
            </a:extLst>
          </p:cNvPr>
          <p:cNvSpPr txBox="1">
            <a:spLocks/>
          </p:cNvSpPr>
          <p:nvPr/>
        </p:nvSpPr>
        <p:spPr>
          <a:xfrm>
            <a:off x="891540" y="910797"/>
            <a:ext cx="8172450" cy="781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/>
              <a:t>Technical part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BAC9DE6-6FBA-4D1B-8D2E-18D3046BF437}"/>
              </a:ext>
            </a:extLst>
          </p:cNvPr>
          <p:cNvSpPr txBox="1"/>
          <p:nvPr/>
        </p:nvSpPr>
        <p:spPr>
          <a:xfrm>
            <a:off x="177164" y="1813916"/>
            <a:ext cx="955738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hu-HU" sz="2400" b="0" dirty="0" err="1">
                <a:effectLst/>
                <a:latin typeface="Consolas" panose="020B0609020204030204" pitchFamily="49" charset="0"/>
              </a:rPr>
              <a:t>let</a:t>
            </a:r>
            <a:r>
              <a:rPr lang="hu-HU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hu-HU" sz="2400" b="0" dirty="0" err="1">
                <a:effectLst/>
                <a:latin typeface="Consolas" panose="020B0609020204030204" pitchFamily="49" charset="0"/>
              </a:rPr>
              <a:t>lineCount</a:t>
            </a:r>
            <a:r>
              <a:rPr lang="hu-HU" sz="2400" b="0" dirty="0">
                <a:effectLst/>
                <a:latin typeface="Consolas" panose="020B0609020204030204" pitchFamily="49" charset="0"/>
              </a:rPr>
              <a:t>: </a:t>
            </a:r>
            <a:r>
              <a:rPr lang="hu-HU" sz="2400" b="0" dirty="0" err="1">
                <a:effectLst/>
                <a:latin typeface="Consolas" panose="020B0609020204030204" pitchFamily="49" charset="0"/>
              </a:rPr>
              <a:t>number</a:t>
            </a:r>
            <a:r>
              <a:rPr lang="hu-HU" sz="2400" b="0" dirty="0"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hu-HU" sz="2400" b="0" dirty="0" err="1">
                <a:effectLst/>
                <a:latin typeface="Consolas" panose="020B0609020204030204" pitchFamily="49" charset="0"/>
              </a:rPr>
              <a:t>let</a:t>
            </a:r>
            <a:r>
              <a:rPr lang="hu-HU" sz="2400" b="0" dirty="0">
                <a:effectLst/>
                <a:latin typeface="Consolas" panose="020B0609020204030204" pitchFamily="49" charset="0"/>
              </a:rPr>
              <a:t> output: </a:t>
            </a:r>
            <a:r>
              <a:rPr lang="hu-HU" sz="2400" b="0" dirty="0" err="1">
                <a:effectLst/>
                <a:latin typeface="Consolas" panose="020B0609020204030204" pitchFamily="49" charset="0"/>
              </a:rPr>
              <a:t>string</a:t>
            </a:r>
            <a:r>
              <a:rPr lang="hu-HU" sz="2400" b="0" dirty="0">
                <a:effectLst/>
                <a:latin typeface="Consolas" panose="020B0609020204030204" pitchFamily="49" charset="0"/>
              </a:rPr>
              <a:t> = '';</a:t>
            </a:r>
          </a:p>
          <a:p>
            <a:r>
              <a:rPr lang="hu-HU" sz="2400" b="0" dirty="0" err="1">
                <a:effectLst/>
                <a:latin typeface="Consolas" panose="020B0609020204030204" pitchFamily="49" charset="0"/>
              </a:rPr>
              <a:t>for</a:t>
            </a:r>
            <a:r>
              <a:rPr lang="hu-HU" sz="2400" b="0" dirty="0">
                <a:effectLst/>
                <a:latin typeface="Consolas" panose="020B0609020204030204" pitchFamily="49" charset="0"/>
              </a:rPr>
              <a:t> (</a:t>
            </a:r>
            <a:r>
              <a:rPr lang="hu-HU" sz="2400" b="0" dirty="0" err="1">
                <a:effectLst/>
                <a:latin typeface="Consolas" panose="020B0609020204030204" pitchFamily="49" charset="0"/>
              </a:rPr>
              <a:t>let</a:t>
            </a:r>
            <a:r>
              <a:rPr lang="hu-HU" sz="2400" b="0" dirty="0">
                <a:effectLst/>
                <a:latin typeface="Consolas" panose="020B0609020204030204" pitchFamily="49" charset="0"/>
              </a:rPr>
              <a:t> i = 1; i &lt;= </a:t>
            </a:r>
            <a:r>
              <a:rPr lang="hu-HU" sz="2400" b="0" dirty="0" err="1">
                <a:effectLst/>
                <a:latin typeface="Consolas" panose="020B0609020204030204" pitchFamily="49" charset="0"/>
              </a:rPr>
              <a:t>lineCount</a:t>
            </a:r>
            <a:r>
              <a:rPr lang="hu-HU" sz="2400" b="0" dirty="0">
                <a:effectLst/>
                <a:latin typeface="Consolas" panose="020B0609020204030204" pitchFamily="49" charset="0"/>
              </a:rPr>
              <a:t>; i++) {</a:t>
            </a:r>
          </a:p>
          <a:p>
            <a:r>
              <a:rPr lang="hu-HU" sz="2400" b="0" dirty="0">
                <a:effectLst/>
                <a:latin typeface="Consolas" panose="020B0609020204030204" pitchFamily="49" charset="0"/>
              </a:rPr>
              <a:t>   </a:t>
            </a:r>
            <a:r>
              <a:rPr lang="hu-HU" sz="2400" b="0" dirty="0" err="1">
                <a:effectLst/>
                <a:latin typeface="Consolas" panose="020B0609020204030204" pitchFamily="49" charset="0"/>
              </a:rPr>
              <a:t>for</a:t>
            </a:r>
            <a:r>
              <a:rPr lang="hu-HU" sz="2400" b="0" dirty="0">
                <a:effectLst/>
                <a:latin typeface="Consolas" panose="020B0609020204030204" pitchFamily="49" charset="0"/>
              </a:rPr>
              <a:t> (</a:t>
            </a:r>
            <a:r>
              <a:rPr lang="hu-HU" sz="2400" b="0" dirty="0" err="1">
                <a:effectLst/>
                <a:latin typeface="Consolas" panose="020B0609020204030204" pitchFamily="49" charset="0"/>
              </a:rPr>
              <a:t>let</a:t>
            </a:r>
            <a:r>
              <a:rPr lang="hu-HU" sz="2400" b="0" dirty="0">
                <a:effectLst/>
                <a:latin typeface="Consolas" panose="020B0609020204030204" pitchFamily="49" charset="0"/>
              </a:rPr>
              <a:t> j = 1; j &lt;= </a:t>
            </a:r>
            <a:r>
              <a:rPr lang="hu-HU" sz="2400" b="0" dirty="0" err="1">
                <a:effectLst/>
                <a:latin typeface="Consolas" panose="020B0609020204030204" pitchFamily="49" charset="0"/>
              </a:rPr>
              <a:t>lineCount</a:t>
            </a:r>
            <a:r>
              <a:rPr lang="hu-HU" sz="2400" b="0" dirty="0">
                <a:effectLst/>
                <a:latin typeface="Consolas" panose="020B0609020204030204" pitchFamily="49" charset="0"/>
              </a:rPr>
              <a:t>-i; j++) {</a:t>
            </a:r>
          </a:p>
          <a:p>
            <a:r>
              <a:rPr lang="hu-HU" sz="2400" b="0" dirty="0">
                <a:effectLst/>
                <a:latin typeface="Consolas" panose="020B0609020204030204" pitchFamily="49" charset="0"/>
              </a:rPr>
              <a:t>       output += " ";</a:t>
            </a:r>
          </a:p>
          <a:p>
            <a:r>
              <a:rPr lang="hu-HU" sz="2400" b="0" dirty="0">
                <a:effectLst/>
                <a:latin typeface="Consolas" panose="020B0609020204030204" pitchFamily="49" charset="0"/>
              </a:rPr>
              <a:t>       }</a:t>
            </a:r>
          </a:p>
          <a:p>
            <a:r>
              <a:rPr lang="hu-HU" sz="2400" b="0" dirty="0">
                <a:effectLst/>
                <a:latin typeface="Consolas" panose="020B0609020204030204" pitchFamily="49" charset="0"/>
              </a:rPr>
              <a:t>   </a:t>
            </a:r>
            <a:r>
              <a:rPr lang="hu-HU" sz="2400" b="0" dirty="0" err="1">
                <a:effectLst/>
                <a:latin typeface="Consolas" panose="020B0609020204030204" pitchFamily="49" charset="0"/>
              </a:rPr>
              <a:t>for</a:t>
            </a:r>
            <a:r>
              <a:rPr lang="hu-HU" sz="2400" b="0" dirty="0">
                <a:effectLst/>
                <a:latin typeface="Consolas" panose="020B0609020204030204" pitchFamily="49" charset="0"/>
              </a:rPr>
              <a:t> (</a:t>
            </a:r>
            <a:r>
              <a:rPr lang="hu-HU" sz="2400" b="0" dirty="0" err="1">
                <a:effectLst/>
                <a:latin typeface="Consolas" panose="020B0609020204030204" pitchFamily="49" charset="0"/>
              </a:rPr>
              <a:t>let</a:t>
            </a:r>
            <a:r>
              <a:rPr lang="hu-HU" sz="2400" b="0" dirty="0">
                <a:effectLst/>
                <a:latin typeface="Consolas" panose="020B0609020204030204" pitchFamily="49" charset="0"/>
              </a:rPr>
              <a:t> k=0; k &lt; 2 * i - 1; k++) {</a:t>
            </a:r>
          </a:p>
          <a:p>
            <a:r>
              <a:rPr lang="hu-HU" sz="2400" b="0" dirty="0">
                <a:effectLst/>
                <a:latin typeface="Consolas" panose="020B0609020204030204" pitchFamily="49" charset="0"/>
              </a:rPr>
              <a:t>       output += '*';</a:t>
            </a:r>
          </a:p>
          <a:p>
            <a:r>
              <a:rPr lang="hu-HU" sz="2400" b="0" dirty="0">
                <a:effectLst/>
                <a:latin typeface="Consolas" panose="020B0609020204030204" pitchFamily="49" charset="0"/>
              </a:rPr>
              <a:t>       }</a:t>
            </a:r>
          </a:p>
          <a:p>
            <a:r>
              <a:rPr lang="hu-HU" sz="2400" b="0" dirty="0">
                <a:effectLst/>
                <a:latin typeface="Consolas" panose="020B0609020204030204" pitchFamily="49" charset="0"/>
              </a:rPr>
              <a:t>    output += '\n';</a:t>
            </a:r>
          </a:p>
          <a:p>
            <a:r>
              <a:rPr lang="hu-HU" sz="240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hu-HU" sz="2400" b="0" dirty="0">
                <a:effectLst/>
                <a:latin typeface="Consolas" panose="020B0609020204030204" pitchFamily="49" charset="0"/>
              </a:rPr>
              <a:t>    console.log(output);</a:t>
            </a:r>
          </a:p>
        </p:txBody>
      </p:sp>
      <p:sp>
        <p:nvSpPr>
          <p:cNvPr id="2" name="Gondolatbuborék: felhő 1">
            <a:extLst>
              <a:ext uri="{FF2B5EF4-FFF2-40B4-BE49-F238E27FC236}">
                <a16:creationId xmlns:a16="http://schemas.microsoft.com/office/drawing/2014/main" id="{2A09B1BF-AF38-4781-B1A6-F16FFAA5C55A}"/>
              </a:ext>
            </a:extLst>
          </p:cNvPr>
          <p:cNvSpPr/>
          <p:nvPr/>
        </p:nvSpPr>
        <p:spPr>
          <a:xfrm>
            <a:off x="6225540" y="0"/>
            <a:ext cx="2396490" cy="2502350"/>
          </a:xfrm>
          <a:prstGeom prst="cloudCallout">
            <a:avLst>
              <a:gd name="adj1" fmla="val -129303"/>
              <a:gd name="adj2" fmla="val 466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1 </a:t>
            </a:r>
            <a:r>
              <a:rPr lang="hu-HU" sz="2400" dirty="0" err="1"/>
              <a:t>variable</a:t>
            </a:r>
            <a:r>
              <a:rPr lang="hu-HU" sz="2400" dirty="0"/>
              <a:t> </a:t>
            </a:r>
            <a:r>
              <a:rPr lang="hu-HU" sz="2400" dirty="0" err="1"/>
              <a:t>for</a:t>
            </a:r>
            <a:r>
              <a:rPr lang="hu-HU" sz="2400" dirty="0"/>
              <a:t> </a:t>
            </a:r>
            <a:r>
              <a:rPr lang="hu-HU" sz="2400" dirty="0" err="1"/>
              <a:t>string</a:t>
            </a:r>
            <a:endParaRPr lang="hu-HU" sz="2400" dirty="0"/>
          </a:p>
          <a:p>
            <a:pPr algn="ctr"/>
            <a:r>
              <a:rPr lang="hu-HU" sz="2400" dirty="0" err="1"/>
              <a:t>only</a:t>
            </a:r>
            <a:r>
              <a:rPr lang="hu-HU" sz="2400" dirty="0"/>
              <a:t> </a:t>
            </a:r>
          </a:p>
        </p:txBody>
      </p:sp>
      <p:sp>
        <p:nvSpPr>
          <p:cNvPr id="8" name="Gondolatbuborék: felhő 7">
            <a:extLst>
              <a:ext uri="{FF2B5EF4-FFF2-40B4-BE49-F238E27FC236}">
                <a16:creationId xmlns:a16="http://schemas.microsoft.com/office/drawing/2014/main" id="{AC09A7BA-F1FC-4C02-B362-C770C459C176}"/>
              </a:ext>
            </a:extLst>
          </p:cNvPr>
          <p:cNvSpPr/>
          <p:nvPr/>
        </p:nvSpPr>
        <p:spPr>
          <a:xfrm>
            <a:off x="7423785" y="3643077"/>
            <a:ext cx="2000250" cy="1425147"/>
          </a:xfrm>
          <a:prstGeom prst="cloudCallout">
            <a:avLst>
              <a:gd name="adj1" fmla="val -77976"/>
              <a:gd name="adj2" fmla="val -29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No line </a:t>
            </a:r>
            <a:r>
              <a:rPr lang="hu-HU" sz="2400" dirty="0" err="1"/>
              <a:t>break</a:t>
            </a:r>
            <a:endParaRPr lang="hu-HU" sz="2400" dirty="0"/>
          </a:p>
        </p:txBody>
      </p:sp>
      <p:sp>
        <p:nvSpPr>
          <p:cNvPr id="11" name="Gondolatbuborék: felhő 10">
            <a:extLst>
              <a:ext uri="{FF2B5EF4-FFF2-40B4-BE49-F238E27FC236}">
                <a16:creationId xmlns:a16="http://schemas.microsoft.com/office/drawing/2014/main" id="{10787085-F13F-40E0-8877-CA49032B0117}"/>
              </a:ext>
            </a:extLst>
          </p:cNvPr>
          <p:cNvSpPr/>
          <p:nvPr/>
        </p:nvSpPr>
        <p:spPr>
          <a:xfrm>
            <a:off x="7259955" y="5301199"/>
            <a:ext cx="1695450" cy="1425147"/>
          </a:xfrm>
          <a:prstGeom prst="cloudCallout">
            <a:avLst>
              <a:gd name="adj1" fmla="val -216338"/>
              <a:gd name="adj2" fmla="val -3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Log </a:t>
            </a:r>
            <a:r>
              <a:rPr lang="hu-HU" sz="2400" dirty="0" err="1"/>
              <a:t>after</a:t>
            </a:r>
            <a:r>
              <a:rPr lang="hu-HU" sz="2400" dirty="0"/>
              <a:t> </a:t>
            </a:r>
            <a:r>
              <a:rPr lang="hu-HU" sz="2400" dirty="0" err="1"/>
              <a:t>loop</a:t>
            </a:r>
            <a:endParaRPr lang="hu-HU" sz="2400" dirty="0"/>
          </a:p>
        </p:txBody>
      </p:sp>
      <p:sp>
        <p:nvSpPr>
          <p:cNvPr id="13" name="Gondolatbuborék: felhő 12">
            <a:extLst>
              <a:ext uri="{FF2B5EF4-FFF2-40B4-BE49-F238E27FC236}">
                <a16:creationId xmlns:a16="http://schemas.microsoft.com/office/drawing/2014/main" id="{BD711F43-1AA7-4149-9A30-79F4E498D0A7}"/>
              </a:ext>
            </a:extLst>
          </p:cNvPr>
          <p:cNvSpPr/>
          <p:nvPr/>
        </p:nvSpPr>
        <p:spPr>
          <a:xfrm>
            <a:off x="8107680" y="2124154"/>
            <a:ext cx="1695450" cy="1425147"/>
          </a:xfrm>
          <a:prstGeom prst="cloudCallout">
            <a:avLst>
              <a:gd name="adj1" fmla="val -360159"/>
              <a:gd name="adj2" fmla="val 558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/>
              <a:t>+=</a:t>
            </a:r>
          </a:p>
        </p:txBody>
      </p:sp>
    </p:spTree>
    <p:extLst>
      <p:ext uri="{BB962C8B-B14F-4D97-AF65-F5344CB8AC3E}">
        <p14:creationId xmlns:p14="http://schemas.microsoft.com/office/powerpoint/2010/main" val="27225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276</TotalTime>
  <Words>1101</Words>
  <Application>Microsoft Office PowerPoint</Application>
  <PresentationFormat>A4 (210x297 mm)</PresentationFormat>
  <Paragraphs>165</Paragraphs>
  <Slides>10</Slides>
  <Notes>10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Retrospektív</vt:lpstr>
      <vt:lpstr>GFA Cana Lessie demo</vt:lpstr>
      <vt:lpstr>* *** ***** *******</vt:lpstr>
      <vt:lpstr>Pyramid exercise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* *** ***** *******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GFA Cana Lessie demo</dc:title>
  <dc:creator>Gabriella Szabó</dc:creator>
  <cp:lastModifiedBy>Gabriella Szabó</cp:lastModifiedBy>
  <cp:revision>8</cp:revision>
  <dcterms:created xsi:type="dcterms:W3CDTF">2021-12-01T14:41:38Z</dcterms:created>
  <dcterms:modified xsi:type="dcterms:W3CDTF">2021-12-01T19:18:33Z</dcterms:modified>
</cp:coreProperties>
</file>