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679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612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58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3839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02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6772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0197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47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331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30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000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2019. 02. 01.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182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2019. 02. 01.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140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2019. 02. 01.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526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593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5CB5-8414-48C3-9AF8-BA25224E4164}" type="datetimeFigureOut">
              <a:rPr lang="hu-HU" smtClean="0"/>
              <a:t>2019. 02. 01.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378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F5CB5-8414-48C3-9AF8-BA25224E4164}" type="datetimeFigureOut">
              <a:rPr lang="hu-HU" smtClean="0"/>
              <a:t>2019. 02. 01.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27EF7A2-D11E-4161-8C68-A1872CC3FF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495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6741-DB62-4F44-B031-2342E2EBB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Errors and exceptions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95454-76F7-4BE1-B579-39F957061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910" y="5355508"/>
            <a:ext cx="6686549" cy="644420"/>
          </a:xfrm>
        </p:spPr>
        <p:txBody>
          <a:bodyPr/>
          <a:lstStyle/>
          <a:p>
            <a:pPr algn="r"/>
            <a:r>
              <a:rPr lang="hu-HU" b="1" dirty="0"/>
              <a:t>Ádám Bene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608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8C63-3672-4942-B771-AD296BE1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51D3-8AFF-4FCE-A941-87DB0369B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By detection:</a:t>
            </a:r>
          </a:p>
          <a:p>
            <a:pPr lvl="1"/>
            <a:r>
              <a:rPr lang="en-US" sz="2400" b="1" dirty="0"/>
              <a:t>Compile-time</a:t>
            </a:r>
          </a:p>
          <a:p>
            <a:pPr lvl="1"/>
            <a:r>
              <a:rPr lang="en-US" sz="2400" b="1" dirty="0"/>
              <a:t>Runtime</a:t>
            </a:r>
          </a:p>
          <a:p>
            <a:r>
              <a:rPr lang="en-US" sz="2400" b="1" dirty="0"/>
              <a:t>By how they cause errors:</a:t>
            </a:r>
          </a:p>
          <a:p>
            <a:pPr lvl="1"/>
            <a:r>
              <a:rPr lang="hu-HU" sz="2400" b="1" dirty="0" err="1"/>
              <a:t>Syntax</a:t>
            </a:r>
            <a:endParaRPr lang="en-US" sz="2400" b="1" dirty="0"/>
          </a:p>
          <a:p>
            <a:pPr lvl="1"/>
            <a:r>
              <a:rPr lang="hu-HU" sz="2400" b="1" dirty="0" err="1"/>
              <a:t>Semantic</a:t>
            </a:r>
            <a:endParaRPr lang="hu-HU" sz="2400" b="1" dirty="0"/>
          </a:p>
          <a:p>
            <a:pPr lvl="1"/>
            <a:r>
              <a:rPr lang="hu-HU" sz="2400" b="1" dirty="0" err="1"/>
              <a:t>Logical</a:t>
            </a:r>
            <a:endParaRPr lang="en-US" sz="2400" b="1" dirty="0"/>
          </a:p>
          <a:p>
            <a:pPr lvl="1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583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535E-04F0-4355-B9DD-54FE10FA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Syntax</a:t>
            </a:r>
            <a:r>
              <a:rPr lang="hu-HU" b="1" dirty="0"/>
              <a:t> </a:t>
            </a:r>
            <a:r>
              <a:rPr lang="hu-HU" b="1" dirty="0" err="1"/>
              <a:t>error</a:t>
            </a:r>
            <a:endParaRPr lang="hu-H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051E9-F0F0-4F55-AC4C-6B46A27F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int a = 5 </a:t>
            </a:r>
            <a:r>
              <a:rPr lang="hu-HU" sz="2400" b="1" dirty="0"/>
              <a:t>					    	</a:t>
            </a:r>
            <a:br>
              <a:rPr lang="hu-HU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// semicolon is missing</a:t>
            </a:r>
            <a:endParaRPr lang="hu-HU" sz="2400" b="1" dirty="0">
              <a:solidFill>
                <a:srgbClr val="FF0000"/>
              </a:solidFill>
            </a:endParaRPr>
          </a:p>
          <a:p>
            <a:endParaRPr lang="hu-HU" sz="2400" b="1" dirty="0"/>
          </a:p>
          <a:p>
            <a:r>
              <a:rPr lang="en-US" sz="2400" b="1" dirty="0"/>
              <a:t>x = ( 3 + 5;  </a:t>
            </a:r>
            <a:r>
              <a:rPr lang="hu-HU" sz="2400" b="1" dirty="0"/>
              <a:t>			</a:t>
            </a:r>
            <a:br>
              <a:rPr lang="hu-HU" sz="2400" b="1" dirty="0"/>
            </a:br>
            <a:r>
              <a:rPr lang="en-US" sz="2400" b="1" dirty="0">
                <a:solidFill>
                  <a:srgbClr val="FF0000"/>
                </a:solidFill>
              </a:rPr>
              <a:t>// missing closing parenthesis ‚)’</a:t>
            </a:r>
            <a:endParaRPr lang="hu-HU" sz="2400" b="1" dirty="0">
              <a:solidFill>
                <a:srgbClr val="FF0000"/>
              </a:solidFill>
            </a:endParaRPr>
          </a:p>
          <a:p>
            <a:endParaRPr lang="hu-HU" sz="2400" b="1" dirty="0"/>
          </a:p>
          <a:p>
            <a:r>
              <a:rPr lang="en-US" sz="2400" b="1" dirty="0"/>
              <a:t>y = 3 + * 5;   </a:t>
            </a:r>
            <a:r>
              <a:rPr lang="hu-HU" sz="2400" b="1" dirty="0"/>
              <a:t>	   </a:t>
            </a:r>
            <a:br>
              <a:rPr lang="hu-HU" sz="2400" b="1" dirty="0"/>
            </a:br>
            <a:r>
              <a:rPr lang="en-US" sz="2400" b="1" dirty="0">
                <a:solidFill>
                  <a:srgbClr val="FF0000"/>
                </a:solidFill>
              </a:rPr>
              <a:t>// missing argument between '+' and '*'</a:t>
            </a:r>
            <a:endParaRPr lang="hu-H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70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6C86-3E5C-4CFC-8E59-518FF7F9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Semantic</a:t>
            </a:r>
            <a:r>
              <a:rPr lang="hu-HU" b="1" dirty="0"/>
              <a:t> </a:t>
            </a:r>
            <a:r>
              <a:rPr lang="hu-HU" b="1" dirty="0" err="1"/>
              <a:t>errors</a:t>
            </a:r>
            <a:endParaRPr lang="hu-H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F70B9-0FFC-454D-86AD-4EBC8F9F1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377462"/>
            <a:ext cx="6591985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int </a:t>
            </a:r>
            <a:r>
              <a:rPr lang="en-US" sz="2400" b="1" dirty="0" err="1"/>
              <a:t>i</a:t>
            </a:r>
            <a:r>
              <a:rPr lang="en-US" sz="2400" b="1" dirty="0"/>
              <a:t>;</a:t>
            </a:r>
            <a:br>
              <a:rPr lang="hu-HU" sz="2400" b="1" dirty="0"/>
            </a:br>
            <a:r>
              <a:rPr lang="en-US" sz="2400" b="1" dirty="0" err="1"/>
              <a:t>i</a:t>
            </a:r>
            <a:r>
              <a:rPr lang="en-US" sz="2400" b="1" dirty="0"/>
              <a:t>++;    </a:t>
            </a:r>
            <a:r>
              <a:rPr lang="hu-HU" sz="2400" b="1" dirty="0"/>
              <a:t>	</a:t>
            </a:r>
            <a:br>
              <a:rPr lang="hu-HU" sz="2400" b="1" dirty="0"/>
            </a:br>
            <a:r>
              <a:rPr lang="hu-HU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// the variable </a:t>
            </a:r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>
                <a:solidFill>
                  <a:srgbClr val="FF0000"/>
                </a:solidFill>
              </a:rPr>
              <a:t> is not initialized</a:t>
            </a:r>
            <a:endParaRPr lang="hu-HU" sz="2400" b="1" dirty="0"/>
          </a:p>
          <a:p>
            <a:r>
              <a:rPr lang="en-US" sz="2400" b="1" dirty="0"/>
              <a:t>int a = "hello"; </a:t>
            </a:r>
            <a:br>
              <a:rPr lang="hu-HU" sz="2400" b="1" dirty="0"/>
            </a:br>
            <a:br>
              <a:rPr lang="hu-HU" sz="2400" b="1" dirty="0"/>
            </a:br>
            <a:r>
              <a:rPr lang="en-US" sz="2400" b="1" dirty="0">
                <a:solidFill>
                  <a:srgbClr val="FF0000"/>
                </a:solidFill>
              </a:rPr>
              <a:t>// the types String and int are not compatible</a:t>
            </a:r>
            <a:endParaRPr lang="hu-HU" sz="2400" b="1" dirty="0"/>
          </a:p>
          <a:p>
            <a:r>
              <a:rPr lang="en-US" sz="2400" b="1" dirty="0"/>
              <a:t>int[] v = new int[10];</a:t>
            </a:r>
            <a:br>
              <a:rPr lang="hu-HU" sz="2400" b="1" dirty="0"/>
            </a:br>
            <a:r>
              <a:rPr lang="en-US" sz="2400" b="1" dirty="0"/>
              <a:t>v[10] = 100;           </a:t>
            </a:r>
            <a:br>
              <a:rPr lang="hu-HU" sz="2400" b="1" dirty="0"/>
            </a:br>
            <a:br>
              <a:rPr lang="hu-HU" sz="2400" b="1" dirty="0"/>
            </a:br>
            <a:r>
              <a:rPr lang="en-US" sz="2400" b="1" dirty="0">
                <a:solidFill>
                  <a:srgbClr val="FF0000"/>
                </a:solidFill>
              </a:rPr>
              <a:t>// 10 is not a legal index for an array of 10 elements</a:t>
            </a:r>
            <a:endParaRPr lang="hu-H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80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CEC4-4D6A-4566-B8F0-B13F9A95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 err="1"/>
              <a:t>Logical</a:t>
            </a:r>
            <a:r>
              <a:rPr lang="hu-HU" sz="4000" b="1" dirty="0"/>
              <a:t> </a:t>
            </a:r>
            <a:r>
              <a:rPr lang="hu-HU" sz="4000" b="1" dirty="0" err="1"/>
              <a:t>errors</a:t>
            </a:r>
            <a:endParaRPr lang="hu-HU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8D5D3-E907-4A90-A229-D742E0EE2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345223"/>
            <a:ext cx="6591985" cy="5134708"/>
          </a:xfrm>
        </p:spPr>
        <p:txBody>
          <a:bodyPr>
            <a:noAutofit/>
          </a:bodyPr>
          <a:lstStyle/>
          <a:p>
            <a:r>
              <a:rPr lang="en-US" sz="2000" b="1" dirty="0"/>
              <a:t>int sum(int a, int b) {</a:t>
            </a:r>
            <a:br>
              <a:rPr lang="hu-HU" sz="2000" b="1" dirty="0"/>
            </a:br>
            <a:r>
              <a:rPr lang="en-US" sz="2000" b="1" dirty="0"/>
              <a:t>  return a - b ;</a:t>
            </a:r>
            <a:br>
              <a:rPr lang="hu-HU" sz="2000" b="1" dirty="0"/>
            </a:br>
            <a:r>
              <a:rPr lang="en-US" sz="2000" b="1" dirty="0"/>
              <a:t>}</a:t>
            </a:r>
            <a:br>
              <a:rPr lang="hu-HU" sz="2000" b="1" dirty="0"/>
            </a:br>
            <a:br>
              <a:rPr lang="hu-HU" sz="2000" b="1" dirty="0"/>
            </a:br>
            <a:r>
              <a:rPr lang="hu-HU" sz="2000" b="1" dirty="0"/>
              <a:t>	  </a:t>
            </a:r>
            <a:r>
              <a:rPr lang="en-US" sz="2000" b="1" dirty="0">
                <a:solidFill>
                  <a:srgbClr val="FF0000"/>
                </a:solidFill>
              </a:rPr>
              <a:t>//</a:t>
            </a:r>
            <a:r>
              <a:rPr lang="hu-HU" sz="2000" b="1" dirty="0" err="1">
                <a:solidFill>
                  <a:srgbClr val="FF0000"/>
                </a:solidFill>
              </a:rPr>
              <a:t>wrong</a:t>
            </a:r>
            <a:r>
              <a:rPr lang="hu-HU" sz="2000" b="1" dirty="0">
                <a:solidFill>
                  <a:srgbClr val="FF0000"/>
                </a:solidFill>
              </a:rPr>
              <a:t> operator: „-” </a:t>
            </a:r>
            <a:r>
              <a:rPr lang="hu-HU" sz="2000" b="1" dirty="0" err="1">
                <a:solidFill>
                  <a:srgbClr val="FF0000"/>
                </a:solidFill>
              </a:rPr>
              <a:t>instead</a:t>
            </a:r>
            <a:r>
              <a:rPr lang="hu-HU" sz="2000" b="1" dirty="0">
                <a:solidFill>
                  <a:srgbClr val="FF0000"/>
                </a:solidFill>
              </a:rPr>
              <a:t> of „+”</a:t>
            </a:r>
          </a:p>
          <a:p>
            <a:endParaRPr lang="hu-HU" sz="2000" b="1" dirty="0">
              <a:solidFill>
                <a:srgbClr val="FF0000"/>
              </a:solidFill>
            </a:endParaRPr>
          </a:p>
          <a:p>
            <a:r>
              <a:rPr lang="hu-HU" sz="2000" b="1" dirty="0">
                <a:solidFill>
                  <a:schemeClr val="tx1"/>
                </a:solidFill>
              </a:rPr>
              <a:t>Int x = 1;</a:t>
            </a:r>
            <a:br>
              <a:rPr lang="hu-HU" sz="2000" b="1" dirty="0">
                <a:solidFill>
                  <a:schemeClr val="tx1"/>
                </a:solidFill>
              </a:rPr>
            </a:br>
            <a:r>
              <a:rPr lang="hu-HU" sz="2000" b="1" dirty="0" err="1">
                <a:solidFill>
                  <a:schemeClr val="tx1"/>
                </a:solidFill>
              </a:rPr>
              <a:t>While</a:t>
            </a:r>
            <a:r>
              <a:rPr lang="hu-HU" sz="2000" b="1" dirty="0">
                <a:solidFill>
                  <a:schemeClr val="tx1"/>
                </a:solidFill>
              </a:rPr>
              <a:t>(x !== 0){</a:t>
            </a:r>
            <a:br>
              <a:rPr lang="hu-HU" sz="2000" b="1" dirty="0">
                <a:solidFill>
                  <a:schemeClr val="tx1"/>
                </a:solidFill>
              </a:rPr>
            </a:br>
            <a:r>
              <a:rPr lang="hu-HU" sz="2000" b="1" dirty="0">
                <a:solidFill>
                  <a:schemeClr val="tx1"/>
                </a:solidFill>
              </a:rPr>
              <a:t>		x++;</a:t>
            </a:r>
            <a:br>
              <a:rPr lang="hu-HU" sz="2000" b="1" dirty="0">
                <a:solidFill>
                  <a:schemeClr val="tx1"/>
                </a:solidFill>
              </a:rPr>
            </a:br>
            <a:r>
              <a:rPr lang="hu-HU" sz="2000" b="1" dirty="0">
                <a:solidFill>
                  <a:schemeClr val="tx1"/>
                </a:solidFill>
              </a:rPr>
              <a:t>		</a:t>
            </a:r>
            <a:r>
              <a:rPr lang="hu-HU" sz="2000" b="1" dirty="0" err="1">
                <a:solidFill>
                  <a:schemeClr val="tx1"/>
                </a:solidFill>
              </a:rPr>
              <a:t>return</a:t>
            </a:r>
            <a:r>
              <a:rPr lang="hu-HU" sz="2000" b="1" dirty="0">
                <a:solidFill>
                  <a:schemeClr val="tx1"/>
                </a:solidFill>
              </a:rPr>
              <a:t> x;</a:t>
            </a:r>
            <a:br>
              <a:rPr lang="hu-HU" sz="2000" b="1" dirty="0">
                <a:solidFill>
                  <a:schemeClr val="tx1"/>
                </a:solidFill>
              </a:rPr>
            </a:br>
            <a:r>
              <a:rPr lang="hu-HU" sz="2000" b="1" dirty="0">
                <a:solidFill>
                  <a:schemeClr val="tx1"/>
                </a:solidFill>
              </a:rPr>
              <a:t>		}</a:t>
            </a:r>
            <a:br>
              <a:rPr lang="hu-HU" sz="2000" b="1" dirty="0">
                <a:solidFill>
                  <a:schemeClr val="tx1"/>
                </a:solidFill>
              </a:rPr>
            </a:br>
            <a:br>
              <a:rPr lang="hu-HU" sz="2000" b="1" dirty="0">
                <a:solidFill>
                  <a:schemeClr val="tx1"/>
                </a:solidFill>
              </a:rPr>
            </a:br>
            <a:r>
              <a:rPr lang="hu-HU" sz="2000" b="1" dirty="0">
                <a:solidFill>
                  <a:schemeClr val="tx1"/>
                </a:solidFill>
              </a:rPr>
              <a:t>						</a:t>
            </a:r>
            <a:r>
              <a:rPr lang="hu-HU" sz="2000" b="1" dirty="0">
                <a:solidFill>
                  <a:srgbClr val="FF0000"/>
                </a:solidFill>
              </a:rPr>
              <a:t>//</a:t>
            </a:r>
            <a:r>
              <a:rPr lang="hu-HU" sz="2000" b="1" dirty="0" err="1">
                <a:solidFill>
                  <a:srgbClr val="FF0000"/>
                </a:solidFill>
              </a:rPr>
              <a:t>this</a:t>
            </a:r>
            <a:r>
              <a:rPr lang="hu-HU" sz="2000" b="1" dirty="0">
                <a:solidFill>
                  <a:srgbClr val="FF0000"/>
                </a:solidFill>
              </a:rPr>
              <a:t> </a:t>
            </a:r>
            <a:r>
              <a:rPr lang="hu-HU" sz="2000" b="1" dirty="0" err="1">
                <a:solidFill>
                  <a:srgbClr val="FF0000"/>
                </a:solidFill>
              </a:rPr>
              <a:t>will</a:t>
            </a:r>
            <a:r>
              <a:rPr lang="hu-HU" sz="2000" b="1" dirty="0">
                <a:solidFill>
                  <a:srgbClr val="FF0000"/>
                </a:solidFill>
              </a:rPr>
              <a:t> </a:t>
            </a:r>
            <a:r>
              <a:rPr lang="hu-HU" sz="2000" b="1" dirty="0" err="1">
                <a:solidFill>
                  <a:srgbClr val="FF0000"/>
                </a:solidFill>
              </a:rPr>
              <a:t>run</a:t>
            </a:r>
            <a:r>
              <a:rPr lang="hu-HU" sz="2000" b="1" dirty="0">
                <a:solidFill>
                  <a:srgbClr val="FF0000"/>
                </a:solidFill>
              </a:rPr>
              <a:t> </a:t>
            </a:r>
            <a:r>
              <a:rPr lang="hu-HU" sz="2000" b="1" dirty="0" err="1">
                <a:solidFill>
                  <a:srgbClr val="FF0000"/>
                </a:solidFill>
              </a:rPr>
              <a:t>forever</a:t>
            </a:r>
            <a:br>
              <a:rPr lang="hu-HU" sz="2000" b="1" dirty="0">
                <a:solidFill>
                  <a:schemeClr val="tx1"/>
                </a:solidFill>
              </a:rPr>
            </a:br>
            <a:endParaRPr lang="hu-HU" sz="2000" b="1" dirty="0">
              <a:solidFill>
                <a:schemeClr val="tx1"/>
              </a:solidFill>
            </a:endParaRPr>
          </a:p>
          <a:p>
            <a:endParaRPr lang="hu-HU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52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D087-4AA5-4568-BDE0-28013463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59567"/>
          </a:xfrm>
        </p:spPr>
        <p:txBody>
          <a:bodyPr>
            <a:noAutofit/>
          </a:bodyPr>
          <a:lstStyle/>
          <a:p>
            <a:r>
              <a:rPr lang="hu-HU" sz="4000" b="1" dirty="0" err="1"/>
              <a:t>Exceptions</a:t>
            </a:r>
            <a:endParaRPr lang="hu-HU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116B-5416-450E-A5F9-499EA1B0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389186"/>
            <a:ext cx="6591985" cy="1257300"/>
          </a:xfrm>
        </p:spPr>
        <p:txBody>
          <a:bodyPr>
            <a:noAutofit/>
          </a:bodyPr>
          <a:lstStyle/>
          <a:p>
            <a:r>
              <a:rPr lang="hu-HU" sz="2400" b="1" dirty="0" err="1"/>
              <a:t>Break</a:t>
            </a:r>
            <a:r>
              <a:rPr lang="hu-HU" sz="2400" b="1" dirty="0"/>
              <a:t> flow</a:t>
            </a:r>
          </a:p>
          <a:p>
            <a:r>
              <a:rPr lang="hu-HU" sz="2400" b="1" dirty="0" err="1"/>
              <a:t>Not</a:t>
            </a:r>
            <a:r>
              <a:rPr lang="hu-HU" sz="2400" b="1" dirty="0"/>
              <a:t> </a:t>
            </a:r>
            <a:r>
              <a:rPr lang="hu-HU" sz="2400" b="1" dirty="0" err="1"/>
              <a:t>within</a:t>
            </a:r>
            <a:r>
              <a:rPr lang="hu-HU" sz="2400" b="1" dirty="0"/>
              <a:t> </a:t>
            </a:r>
            <a:r>
              <a:rPr lang="hu-HU" sz="2400" b="1" dirty="0" err="1"/>
              <a:t>the</a:t>
            </a:r>
            <a:r>
              <a:rPr lang="hu-HU" sz="2400" b="1" dirty="0"/>
              <a:t> business </a:t>
            </a:r>
            <a:r>
              <a:rPr lang="hu-HU" sz="2400" b="1" dirty="0" err="1"/>
              <a:t>logic</a:t>
            </a:r>
            <a:endParaRPr lang="hu-HU" sz="2400" b="1" dirty="0"/>
          </a:p>
          <a:p>
            <a:r>
              <a:rPr lang="hu-HU" sz="2400" b="1" dirty="0" err="1"/>
              <a:t>Object</a:t>
            </a:r>
            <a:endParaRPr lang="hu-HU" sz="2400" b="1" dirty="0"/>
          </a:p>
          <a:p>
            <a:r>
              <a:rPr lang="hu-HU" sz="2400" b="1" dirty="0" err="1"/>
              <a:t>Compile</a:t>
            </a:r>
            <a:r>
              <a:rPr lang="hu-HU" sz="2400" b="1" dirty="0"/>
              <a:t> </a:t>
            </a:r>
            <a:r>
              <a:rPr lang="hu-HU" sz="2400" b="1" dirty="0" err="1"/>
              <a:t>or</a:t>
            </a:r>
            <a:r>
              <a:rPr lang="hu-HU" sz="2400" b="1" dirty="0"/>
              <a:t> </a:t>
            </a:r>
            <a:r>
              <a:rPr lang="hu-HU" sz="2400" b="1" dirty="0" err="1"/>
              <a:t>runtime</a:t>
            </a:r>
            <a:endParaRPr lang="hu-HU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05E05-64FB-4ABE-8BDE-1893278B28B6}"/>
              </a:ext>
            </a:extLst>
          </p:cNvPr>
          <p:cNvSpPr txBox="1"/>
          <p:nvPr/>
        </p:nvSpPr>
        <p:spPr>
          <a:xfrm>
            <a:off x="1945202" y="3609157"/>
            <a:ext cx="6589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800" b="1" dirty="0" err="1"/>
              <a:t>Usage</a:t>
            </a:r>
            <a:endParaRPr lang="hu-HU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1DFE8F-A02C-4467-A733-3CD0A80D6FF8}"/>
              </a:ext>
            </a:extLst>
          </p:cNvPr>
          <p:cNvSpPr txBox="1"/>
          <p:nvPr/>
        </p:nvSpPr>
        <p:spPr>
          <a:xfrm>
            <a:off x="2071765" y="4132377"/>
            <a:ext cx="6589198" cy="2236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400" b="1" dirty="0"/>
              <a:t>Uniform </a:t>
            </a:r>
            <a:r>
              <a:rPr lang="hu-HU" sz="2400" b="1" dirty="0" err="1"/>
              <a:t>error</a:t>
            </a:r>
            <a:r>
              <a:rPr lang="hu-HU" sz="2400" b="1" dirty="0"/>
              <a:t> </a:t>
            </a:r>
            <a:r>
              <a:rPr lang="hu-HU" sz="2400" b="1" dirty="0" err="1"/>
              <a:t>handling</a:t>
            </a:r>
            <a:endParaRPr lang="hu-HU" sz="2400" b="1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400" b="1" dirty="0"/>
              <a:t>Performance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400" b="1" dirty="0" err="1"/>
              <a:t>Warning</a:t>
            </a:r>
            <a:endParaRPr lang="hu-HU" sz="2400" b="1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400" b="1" dirty="0" err="1"/>
              <a:t>Keep</a:t>
            </a:r>
            <a:r>
              <a:rPr lang="hu-HU" sz="2400" b="1" dirty="0"/>
              <a:t> </a:t>
            </a:r>
            <a:r>
              <a:rPr lang="hu-HU" sz="2400" b="1" dirty="0" err="1"/>
              <a:t>the</a:t>
            </a:r>
            <a:r>
              <a:rPr lang="hu-HU" sz="2400" b="1" dirty="0"/>
              <a:t> flow</a:t>
            </a:r>
          </a:p>
        </p:txBody>
      </p:sp>
    </p:spTree>
    <p:extLst>
      <p:ext uri="{BB962C8B-B14F-4D97-AF65-F5344CB8AC3E}">
        <p14:creationId xmlns:p14="http://schemas.microsoft.com/office/powerpoint/2010/main" val="345968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C5E0-23D2-4B40-8E0A-3C713BD92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109" y="668360"/>
            <a:ext cx="6589199" cy="668359"/>
          </a:xfrm>
        </p:spPr>
        <p:txBody>
          <a:bodyPr/>
          <a:lstStyle/>
          <a:p>
            <a:r>
              <a:rPr lang="hu-HU" b="1" dirty="0" err="1"/>
              <a:t>Operation</a:t>
            </a:r>
            <a:endParaRPr lang="hu-H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992FB-68B9-49CF-8E72-6434AF4A7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109" y="2163196"/>
            <a:ext cx="7382608" cy="5363020"/>
          </a:xfrm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sz="2400" b="1" dirty="0" err="1"/>
              <a:t>DoSomethingClass</a:t>
            </a:r>
            <a:r>
              <a:rPr lang="en-US" sz="2400" b="1" dirty="0"/>
              <a:t> </a:t>
            </a:r>
            <a:r>
              <a:rPr lang="en-US" sz="2400" b="1" dirty="0" err="1"/>
              <a:t>exampleObject</a:t>
            </a:r>
            <a:r>
              <a:rPr lang="en-US" sz="2400" b="1" dirty="0"/>
              <a:t> = </a:t>
            </a:r>
            <a:br>
              <a:rPr lang="hu-HU" sz="2400" b="1" dirty="0"/>
            </a:br>
            <a:r>
              <a:rPr lang="en-US" sz="2400" b="1" dirty="0"/>
              <a:t>new </a:t>
            </a:r>
            <a:r>
              <a:rPr lang="en-US" sz="2400" b="1" dirty="0" err="1"/>
              <a:t>DoSomethingClass</a:t>
            </a:r>
            <a:r>
              <a:rPr lang="en-US" sz="2400" b="1" dirty="0"/>
              <a:t>();</a:t>
            </a:r>
            <a:br>
              <a:rPr lang="hu-HU" sz="2400" b="1" dirty="0"/>
            </a:br>
            <a:endParaRPr lang="en-US" sz="2400" b="1" dirty="0"/>
          </a:p>
          <a:p>
            <a:pPr marL="0" indent="0">
              <a:lnSpc>
                <a:spcPct val="85000"/>
              </a:lnSpc>
              <a:buNone/>
            </a:pPr>
            <a:r>
              <a:rPr lang="hu-HU" sz="2400" b="1" dirty="0"/>
              <a:t>t</a:t>
            </a:r>
            <a:r>
              <a:rPr lang="en-US" sz="2400" b="1" dirty="0" err="1"/>
              <a:t>ry</a:t>
            </a:r>
            <a:r>
              <a:rPr lang="hu-HU" sz="2400" b="1" dirty="0"/>
              <a:t> </a:t>
            </a:r>
            <a:r>
              <a:rPr lang="en-US" sz="2400" b="1" dirty="0"/>
              <a:t>{</a:t>
            </a:r>
            <a:br>
              <a:rPr lang="hu-HU" sz="2400" b="1" dirty="0"/>
            </a:br>
            <a:br>
              <a:rPr lang="hu-HU" sz="2400" b="1" dirty="0"/>
            </a:br>
            <a:r>
              <a:rPr lang="hu-HU" sz="2400" b="1" dirty="0"/>
              <a:t>	</a:t>
            </a:r>
            <a:r>
              <a:rPr lang="hu-HU" sz="2400" b="1" dirty="0" err="1"/>
              <a:t>throw</a:t>
            </a:r>
            <a:r>
              <a:rPr lang="hu-HU" sz="2400" b="1" dirty="0"/>
              <a:t> </a:t>
            </a:r>
            <a:r>
              <a:rPr lang="hu-HU" sz="2400" b="1" dirty="0" err="1"/>
              <a:t>new</a:t>
            </a:r>
            <a:r>
              <a:rPr lang="hu-HU" sz="2400" b="1" dirty="0"/>
              <a:t> </a:t>
            </a:r>
            <a:r>
              <a:rPr lang="hu-HU" sz="2400" b="1" dirty="0" err="1"/>
              <a:t>Error</a:t>
            </a:r>
            <a:r>
              <a:rPr lang="hu-HU" sz="2400" b="1" dirty="0"/>
              <a:t>('</a:t>
            </a:r>
            <a:r>
              <a:rPr lang="hu-HU" sz="2400" b="1" dirty="0" err="1"/>
              <a:t>Whoops</a:t>
            </a:r>
            <a:r>
              <a:rPr lang="hu-HU" sz="2400" b="1" dirty="0"/>
              <a:t>!’);</a:t>
            </a:r>
            <a:br>
              <a:rPr lang="hu-HU" sz="2400" b="1" dirty="0"/>
            </a:br>
            <a:endParaRPr lang="en-US" sz="2400" b="1" dirty="0"/>
          </a:p>
          <a:p>
            <a:pPr marL="0" indent="0">
              <a:lnSpc>
                <a:spcPct val="85000"/>
              </a:lnSpc>
              <a:buNone/>
            </a:pPr>
            <a:r>
              <a:rPr lang="en-US" sz="2400" b="1" dirty="0"/>
              <a:t>     </a:t>
            </a:r>
            <a:r>
              <a:rPr lang="hu-HU" sz="2400" b="1" dirty="0" err="1"/>
              <a:t>function</a:t>
            </a:r>
            <a:r>
              <a:rPr lang="hu-HU" sz="2400" b="1" dirty="0"/>
              <a:t> </a:t>
            </a:r>
            <a:r>
              <a:rPr lang="hu-HU" sz="2400" b="1" dirty="0" err="1"/>
              <a:t>doSg</a:t>
            </a:r>
            <a:r>
              <a:rPr lang="en-US" sz="2400" b="1" dirty="0"/>
              <a:t>()</a:t>
            </a:r>
            <a:r>
              <a:rPr lang="hu-HU" sz="2400" b="1" dirty="0"/>
              <a:t> { </a:t>
            </a:r>
            <a:br>
              <a:rPr lang="hu-HU" sz="2400" b="1" dirty="0"/>
            </a:br>
            <a:r>
              <a:rPr lang="hu-HU" sz="2400" b="1" dirty="0"/>
              <a:t>     </a:t>
            </a:r>
            <a:r>
              <a:rPr lang="hu-HU" sz="2400" b="1" dirty="0" err="1"/>
              <a:t>try</a:t>
            </a:r>
            <a:r>
              <a:rPr lang="hu-HU" sz="2400" b="1" dirty="0"/>
              <a:t> </a:t>
            </a:r>
            <a:r>
              <a:rPr lang="hu-HU" sz="2400" b="1" dirty="0" err="1"/>
              <a:t>to</a:t>
            </a:r>
            <a:r>
              <a:rPr lang="hu-HU" sz="2400" b="1" dirty="0"/>
              <a:t> </a:t>
            </a:r>
            <a:r>
              <a:rPr lang="hu-HU" sz="2400" b="1" dirty="0" err="1"/>
              <a:t>complete</a:t>
            </a:r>
            <a:r>
              <a:rPr lang="hu-HU" sz="2400" b="1" dirty="0"/>
              <a:t> </a:t>
            </a:r>
            <a:r>
              <a:rPr lang="hu-HU" sz="2400" b="1" dirty="0" err="1"/>
              <a:t>task</a:t>
            </a:r>
            <a:br>
              <a:rPr lang="hu-HU" sz="2400" b="1" dirty="0"/>
            </a:br>
            <a:br>
              <a:rPr lang="hu-HU" sz="2400" b="1" dirty="0"/>
            </a:br>
            <a:r>
              <a:rPr lang="hu-HU" sz="2400" b="1" dirty="0"/>
              <a:t>     }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05518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909A-F8BF-477C-BF88-2D522D7CC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sz="2800" b="1" dirty="0"/>
              <a:t>}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2800" b="1" dirty="0"/>
              <a:t>catch (</a:t>
            </a:r>
            <a:r>
              <a:rPr lang="en-US" sz="2800" b="1" dirty="0" err="1"/>
              <a:t>ThisCanGoWrongException</a:t>
            </a:r>
            <a:r>
              <a:rPr lang="en-US" sz="2800" b="1" dirty="0"/>
              <a:t> ex)</a:t>
            </a:r>
            <a:r>
              <a:rPr lang="hu-HU" sz="2800" b="1" dirty="0"/>
              <a:t> </a:t>
            </a:r>
            <a:r>
              <a:rPr lang="en-US" sz="2800" b="1" dirty="0"/>
              <a:t>{</a:t>
            </a:r>
            <a:br>
              <a:rPr lang="hu-HU" sz="2800" b="1" dirty="0"/>
            </a:br>
            <a:r>
              <a:rPr lang="hu-HU" sz="2800" b="1" dirty="0"/>
              <a:t>	</a:t>
            </a:r>
            <a:r>
              <a:rPr lang="hu-HU" sz="2800" b="1" dirty="0" err="1"/>
              <a:t>function</a:t>
            </a:r>
            <a:r>
              <a:rPr lang="hu-HU" sz="2800" b="1" dirty="0"/>
              <a:t> </a:t>
            </a:r>
            <a:r>
              <a:rPr lang="hu-HU" sz="2800" b="1" dirty="0" err="1"/>
              <a:t>handleError</a:t>
            </a:r>
            <a:r>
              <a:rPr lang="hu-HU" sz="2800" b="1" dirty="0"/>
              <a:t>() {</a:t>
            </a:r>
            <a:br>
              <a:rPr lang="hu-HU" sz="2800" b="1" dirty="0"/>
            </a:br>
            <a:r>
              <a:rPr lang="hu-HU" sz="2800" b="1" dirty="0"/>
              <a:t>	</a:t>
            </a:r>
            <a:r>
              <a:rPr lang="hu-HU" sz="2800" b="1" dirty="0" err="1"/>
              <a:t>handles</a:t>
            </a:r>
            <a:r>
              <a:rPr lang="hu-HU" sz="2800" b="1" dirty="0"/>
              <a:t> </a:t>
            </a:r>
            <a:r>
              <a:rPr lang="hu-HU" sz="2800" b="1" dirty="0" err="1"/>
              <a:t>error</a:t>
            </a:r>
            <a:endParaRPr lang="hu-HU" sz="2800" b="1" dirty="0"/>
          </a:p>
          <a:p>
            <a:pPr marL="0" indent="0">
              <a:lnSpc>
                <a:spcPct val="85000"/>
              </a:lnSpc>
              <a:buNone/>
            </a:pPr>
            <a:r>
              <a:rPr lang="hu-HU" sz="2800" b="1" dirty="0"/>
              <a:t>	}</a:t>
            </a:r>
            <a:endParaRPr lang="en-US" sz="2800" b="1" dirty="0"/>
          </a:p>
          <a:p>
            <a:pPr marL="0" indent="0">
              <a:lnSpc>
                <a:spcPct val="85000"/>
              </a:lnSpc>
              <a:buNone/>
            </a:pPr>
            <a:r>
              <a:rPr lang="en-US" sz="2800" b="1" dirty="0"/>
              <a:t>}</a:t>
            </a:r>
            <a:endParaRPr lang="hu-HU" sz="2800" b="1" dirty="0"/>
          </a:p>
          <a:p>
            <a:pPr marL="0" indent="0">
              <a:buNone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754064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C7D6C-DF50-4DFA-AF56-2565F3809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hu-HU" sz="2800" b="1" dirty="0" err="1"/>
              <a:t>Finally</a:t>
            </a:r>
            <a:r>
              <a:rPr lang="hu-HU" sz="2800" b="1" dirty="0"/>
              <a:t> {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hu-HU" sz="2800" b="1" dirty="0"/>
              <a:t>	</a:t>
            </a:r>
            <a:r>
              <a:rPr lang="hu-HU" sz="2800" b="1" dirty="0" err="1"/>
              <a:t>function</a:t>
            </a:r>
            <a:r>
              <a:rPr lang="hu-HU" sz="2800" b="1" dirty="0"/>
              <a:t> </a:t>
            </a:r>
            <a:r>
              <a:rPr lang="hu-HU" sz="2800" b="1" dirty="0" err="1"/>
              <a:t>justDo</a:t>
            </a:r>
            <a:r>
              <a:rPr lang="hu-HU" sz="2800" b="1" dirty="0"/>
              <a:t>() {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hu-HU" sz="2800" b="1" dirty="0"/>
              <a:t>	</a:t>
            </a:r>
            <a:r>
              <a:rPr lang="hu-HU" sz="2800" b="1" dirty="0" err="1"/>
              <a:t>this</a:t>
            </a:r>
            <a:r>
              <a:rPr lang="hu-HU" sz="2800" b="1" dirty="0"/>
              <a:t> </a:t>
            </a:r>
            <a:r>
              <a:rPr lang="hu-HU" sz="2800" b="1" dirty="0" err="1"/>
              <a:t>will</a:t>
            </a:r>
            <a:r>
              <a:rPr lang="hu-HU" sz="2800" b="1" dirty="0"/>
              <a:t> </a:t>
            </a:r>
            <a:r>
              <a:rPr lang="hu-HU" sz="2800" b="1" dirty="0" err="1"/>
              <a:t>always</a:t>
            </a:r>
            <a:r>
              <a:rPr lang="hu-HU" sz="2800" b="1" dirty="0"/>
              <a:t> </a:t>
            </a:r>
            <a:r>
              <a:rPr lang="hu-HU" sz="2800" b="1" dirty="0" err="1"/>
              <a:t>run</a:t>
            </a:r>
            <a:endParaRPr lang="hu-HU" sz="2800" b="1" dirty="0"/>
          </a:p>
          <a:p>
            <a:pPr marL="0" indent="0">
              <a:lnSpc>
                <a:spcPct val="85000"/>
              </a:lnSpc>
              <a:buNone/>
            </a:pPr>
            <a:r>
              <a:rPr lang="hu-HU" sz="2800" b="1" dirty="0"/>
              <a:t>	}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hu-HU" sz="2800" b="1" dirty="0"/>
              <a:t>}</a:t>
            </a:r>
          </a:p>
          <a:p>
            <a:pPr marL="0" indent="0">
              <a:buNone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7063992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175</TotalTime>
  <Words>78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Courier New</vt:lpstr>
      <vt:lpstr>Wingdings 3</vt:lpstr>
      <vt:lpstr>Wisp</vt:lpstr>
      <vt:lpstr>Errors and exceptions</vt:lpstr>
      <vt:lpstr>Error types</vt:lpstr>
      <vt:lpstr>Syntax error</vt:lpstr>
      <vt:lpstr>Semantic errors</vt:lpstr>
      <vt:lpstr>Logical errors</vt:lpstr>
      <vt:lpstr>Exceptions</vt:lpstr>
      <vt:lpstr>Operation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Adwork</dc:creator>
  <cp:lastModifiedBy>Adwork</cp:lastModifiedBy>
  <cp:revision>11</cp:revision>
  <dcterms:created xsi:type="dcterms:W3CDTF">2019-02-01T07:45:20Z</dcterms:created>
  <dcterms:modified xsi:type="dcterms:W3CDTF">2019-02-01T10:41:08Z</dcterms:modified>
</cp:coreProperties>
</file>