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9" r:id="rId3"/>
    <p:sldId id="261" r:id="rId4"/>
    <p:sldId id="266" r:id="rId5"/>
    <p:sldId id="264" r:id="rId6"/>
    <p:sldId id="265" r:id="rId7"/>
    <p:sldId id="268" r:id="rId8"/>
    <p:sldId id="269" r:id="rId9"/>
    <p:sldId id="270" r:id="rId10"/>
    <p:sldId id="27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87978" autoAdjust="0"/>
  </p:normalViewPr>
  <p:slideViewPr>
    <p:cSldViewPr snapToGrid="0">
      <p:cViewPr varScale="1">
        <p:scale>
          <a:sx n="64" d="100"/>
          <a:sy n="64" d="100"/>
        </p:scale>
        <p:origin x="97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DECA1-B121-4BC0-A6A5-78CD23287DFB}" type="datetimeFigureOut">
              <a:rPr lang="hu-HU" smtClean="0"/>
              <a:t>2019. 07. 16.</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3D498-E386-4F6F-B665-53E8B71C203D}" type="slidenum">
              <a:rPr lang="hu-HU" smtClean="0"/>
              <a:t>‹#›</a:t>
            </a:fld>
            <a:endParaRPr lang="hu-HU"/>
          </a:p>
        </p:txBody>
      </p:sp>
    </p:spTree>
    <p:extLst>
      <p:ext uri="{BB962C8B-B14F-4D97-AF65-F5344CB8AC3E}">
        <p14:creationId xmlns:p14="http://schemas.microsoft.com/office/powerpoint/2010/main" val="109564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He is a software </a:t>
            </a:r>
            <a:r>
              <a:rPr lang="hu-HU" dirty="0" err="1"/>
              <a:t>engineer</a:t>
            </a:r>
            <a:r>
              <a:rPr lang="hu-HU" dirty="0"/>
              <a:t> and </a:t>
            </a:r>
            <a:r>
              <a:rPr lang="hu-HU" dirty="0" err="1"/>
              <a:t>instructor</a:t>
            </a:r>
            <a:endParaRPr lang="hu-HU" dirty="0"/>
          </a:p>
          <a:p>
            <a:r>
              <a:rPr lang="hu-HU" dirty="0"/>
              <a:t>He </a:t>
            </a:r>
            <a:r>
              <a:rPr lang="hu-HU" dirty="0" err="1"/>
              <a:t>wrote</a:t>
            </a:r>
            <a:r>
              <a:rPr lang="hu-HU" dirty="0"/>
              <a:t> (and co-</a:t>
            </a:r>
            <a:r>
              <a:rPr lang="hu-HU" dirty="0" err="1"/>
              <a:t>wrote</a:t>
            </a:r>
            <a:r>
              <a:rPr lang="hu-HU" dirty="0"/>
              <a:t>) </a:t>
            </a:r>
            <a:r>
              <a:rPr lang="hu-HU" dirty="0" err="1"/>
              <a:t>several</a:t>
            </a:r>
            <a:r>
              <a:rPr lang="hu-HU" dirty="0"/>
              <a:t> </a:t>
            </a:r>
            <a:r>
              <a:rPr lang="hu-HU" dirty="0" err="1"/>
              <a:t>books</a:t>
            </a:r>
            <a:endParaRPr lang="hu-HU" dirty="0"/>
          </a:p>
          <a:p>
            <a:r>
              <a:rPr lang="hu-HU" dirty="0" err="1"/>
              <a:t>Currently</a:t>
            </a:r>
            <a:r>
              <a:rPr lang="hu-HU" dirty="0"/>
              <a:t> he is </a:t>
            </a:r>
            <a:r>
              <a:rPr lang="hu-HU" dirty="0" err="1"/>
              <a:t>operating</a:t>
            </a:r>
            <a:r>
              <a:rPr lang="hu-HU" dirty="0"/>
              <a:t> 2 </a:t>
            </a:r>
            <a:r>
              <a:rPr lang="hu-HU" dirty="0" err="1"/>
              <a:t>companies</a:t>
            </a:r>
            <a:r>
              <a:rPr lang="hu-HU" dirty="0"/>
              <a:t>, </a:t>
            </a:r>
            <a:r>
              <a:rPr lang="hu-HU" dirty="0" err="1"/>
              <a:t>Uncle</a:t>
            </a:r>
            <a:r>
              <a:rPr lang="hu-HU" dirty="0"/>
              <a:t> Bob Consulting (</a:t>
            </a:r>
            <a:r>
              <a:rPr lang="hu-HU" dirty="0" err="1"/>
              <a:t>consulting</a:t>
            </a:r>
            <a:r>
              <a:rPr lang="hu-HU" dirty="0"/>
              <a:t> and </a:t>
            </a:r>
            <a:r>
              <a:rPr lang="hu-HU" dirty="0" err="1"/>
              <a:t>training</a:t>
            </a:r>
            <a:r>
              <a:rPr lang="hu-HU" dirty="0"/>
              <a:t>) and </a:t>
            </a:r>
            <a:r>
              <a:rPr lang="hu-HU" dirty="0" err="1"/>
              <a:t>Clean</a:t>
            </a:r>
            <a:r>
              <a:rPr lang="hu-HU" dirty="0"/>
              <a:t> </a:t>
            </a:r>
            <a:r>
              <a:rPr lang="hu-HU" dirty="0" err="1"/>
              <a:t>Coders</a:t>
            </a:r>
            <a:r>
              <a:rPr lang="hu-HU" dirty="0"/>
              <a:t> – online </a:t>
            </a:r>
            <a:r>
              <a:rPr lang="hu-HU" dirty="0" err="1"/>
              <a:t>training</a:t>
            </a:r>
            <a:r>
              <a:rPr lang="hu-HU" dirty="0"/>
              <a:t> </a:t>
            </a:r>
          </a:p>
        </p:txBody>
      </p:sp>
      <p:sp>
        <p:nvSpPr>
          <p:cNvPr id="4" name="Dia számának helye 3"/>
          <p:cNvSpPr>
            <a:spLocks noGrp="1"/>
          </p:cNvSpPr>
          <p:nvPr>
            <p:ph type="sldNum" sz="quarter" idx="5"/>
          </p:nvPr>
        </p:nvSpPr>
        <p:spPr/>
        <p:txBody>
          <a:bodyPr/>
          <a:lstStyle/>
          <a:p>
            <a:fld id="{7B23D498-E386-4F6F-B665-53E8B71C203D}" type="slidenum">
              <a:rPr lang="hu-HU" smtClean="0"/>
              <a:t>2</a:t>
            </a:fld>
            <a:endParaRPr lang="hu-HU"/>
          </a:p>
        </p:txBody>
      </p:sp>
    </p:spTree>
    <p:extLst>
      <p:ext uri="{BB962C8B-B14F-4D97-AF65-F5344CB8AC3E}">
        <p14:creationId xmlns:p14="http://schemas.microsoft.com/office/powerpoint/2010/main" val="30984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DSL </a:t>
            </a:r>
            <a:r>
              <a:rPr lang="hu-HU" dirty="0" err="1"/>
              <a:t>domain</a:t>
            </a:r>
            <a:r>
              <a:rPr lang="hu-HU" dirty="0"/>
              <a:t> </a:t>
            </a:r>
            <a:r>
              <a:rPr lang="hu-HU" dirty="0" err="1"/>
              <a:t>spesific</a:t>
            </a:r>
            <a:r>
              <a:rPr lang="hu-HU" dirty="0"/>
              <a:t> </a:t>
            </a:r>
            <a:r>
              <a:rPr lang="hu-HU" dirty="0" err="1"/>
              <a:t>language</a:t>
            </a:r>
            <a:r>
              <a:rPr lang="hu-HU" dirty="0"/>
              <a:t> – HTML</a:t>
            </a:r>
          </a:p>
          <a:p>
            <a:endParaRPr lang="hu-HU" dirty="0"/>
          </a:p>
          <a:p>
            <a:r>
              <a:rPr lang="hu-HU" dirty="0" err="1"/>
              <a:t>Languages</a:t>
            </a:r>
            <a:r>
              <a:rPr lang="hu-HU" dirty="0"/>
              <a:t> </a:t>
            </a:r>
            <a:r>
              <a:rPr lang="hu-HU" dirty="0" err="1"/>
              <a:t>will</a:t>
            </a:r>
            <a:r>
              <a:rPr lang="hu-HU" dirty="0"/>
              <a:t> </a:t>
            </a:r>
            <a:r>
              <a:rPr lang="hu-HU" dirty="0" err="1"/>
              <a:t>become</a:t>
            </a:r>
            <a:r>
              <a:rPr lang="hu-HU" dirty="0"/>
              <a:t> more </a:t>
            </a:r>
            <a:r>
              <a:rPr lang="hu-HU" dirty="0" err="1"/>
              <a:t>specific</a:t>
            </a:r>
            <a:endParaRPr lang="hu-HU" dirty="0"/>
          </a:p>
        </p:txBody>
      </p:sp>
      <p:sp>
        <p:nvSpPr>
          <p:cNvPr id="4" name="Dia számának helye 3"/>
          <p:cNvSpPr>
            <a:spLocks noGrp="1"/>
          </p:cNvSpPr>
          <p:nvPr>
            <p:ph type="sldNum" sz="quarter" idx="5"/>
          </p:nvPr>
        </p:nvSpPr>
        <p:spPr/>
        <p:txBody>
          <a:bodyPr/>
          <a:lstStyle/>
          <a:p>
            <a:fld id="{7B23D498-E386-4F6F-B665-53E8B71C203D}" type="slidenum">
              <a:rPr lang="hu-HU" smtClean="0"/>
              <a:t>3</a:t>
            </a:fld>
            <a:endParaRPr lang="hu-HU"/>
          </a:p>
        </p:txBody>
      </p:sp>
    </p:spTree>
    <p:extLst>
      <p:ext uri="{BB962C8B-B14F-4D97-AF65-F5344CB8AC3E}">
        <p14:creationId xmlns:p14="http://schemas.microsoft.com/office/powerpoint/2010/main" val="80571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The </a:t>
            </a:r>
            <a:r>
              <a:rPr lang="hu-HU" dirty="0" err="1"/>
              <a:t>first</a:t>
            </a:r>
            <a:r>
              <a:rPr lang="hu-HU" dirty="0"/>
              <a:t> </a:t>
            </a:r>
            <a:r>
              <a:rPr lang="hu-HU" dirty="0" err="1"/>
              <a:t>outcome</a:t>
            </a:r>
            <a:r>
              <a:rPr lang="hu-HU" dirty="0"/>
              <a:t> of a </a:t>
            </a:r>
            <a:r>
              <a:rPr lang="hu-HU" dirty="0" err="1"/>
              <a:t>code</a:t>
            </a:r>
            <a:r>
              <a:rPr lang="hu-HU" dirty="0"/>
              <a:t> is </a:t>
            </a:r>
            <a:r>
              <a:rPr lang="hu-HU" dirty="0" err="1"/>
              <a:t>not</a:t>
            </a:r>
            <a:r>
              <a:rPr lang="hu-HU" dirty="0"/>
              <a:t> </a:t>
            </a:r>
            <a:r>
              <a:rPr lang="hu-HU" dirty="0" err="1"/>
              <a:t>perfect</a:t>
            </a:r>
            <a:r>
              <a:rPr lang="hu-HU" dirty="0"/>
              <a:t>, </a:t>
            </a:r>
            <a:r>
              <a:rPr lang="hu-HU" dirty="0" err="1"/>
              <a:t>it’s</a:t>
            </a:r>
            <a:r>
              <a:rPr lang="hu-HU" dirty="0"/>
              <a:t> </a:t>
            </a:r>
            <a:r>
              <a:rPr lang="hu-HU" dirty="0" err="1"/>
              <a:t>ugly</a:t>
            </a:r>
            <a:r>
              <a:rPr lang="hu-HU" dirty="0"/>
              <a:t>, </a:t>
            </a:r>
            <a:r>
              <a:rPr lang="hu-HU" dirty="0" err="1"/>
              <a:t>you</a:t>
            </a:r>
            <a:r>
              <a:rPr lang="hu-HU" dirty="0"/>
              <a:t> </a:t>
            </a:r>
            <a:r>
              <a:rPr lang="hu-HU" dirty="0" err="1"/>
              <a:t>put</a:t>
            </a:r>
            <a:r>
              <a:rPr lang="hu-HU" dirty="0"/>
              <a:t> </a:t>
            </a:r>
            <a:r>
              <a:rPr lang="hu-HU" dirty="0" err="1"/>
              <a:t>it</a:t>
            </a:r>
            <a:r>
              <a:rPr lang="hu-HU" dirty="0"/>
              <a:t> </a:t>
            </a:r>
            <a:r>
              <a:rPr lang="hu-HU" dirty="0" err="1"/>
              <a:t>together</a:t>
            </a:r>
            <a:r>
              <a:rPr lang="hu-HU" dirty="0"/>
              <a:t> </a:t>
            </a:r>
            <a:r>
              <a:rPr lang="hu-HU" dirty="0" err="1"/>
              <a:t>on</a:t>
            </a:r>
            <a:r>
              <a:rPr lang="hu-HU" dirty="0"/>
              <a:t> </a:t>
            </a:r>
            <a:r>
              <a:rPr lang="hu-HU" dirty="0" err="1"/>
              <a:t>the</a:t>
            </a:r>
            <a:r>
              <a:rPr lang="hu-HU" dirty="0"/>
              <a:t> go</a:t>
            </a:r>
          </a:p>
          <a:p>
            <a:r>
              <a:rPr lang="hu-HU" dirty="0" err="1"/>
              <a:t>But</a:t>
            </a:r>
            <a:r>
              <a:rPr lang="hu-HU" dirty="0"/>
              <a:t> </a:t>
            </a:r>
            <a:r>
              <a:rPr lang="hu-HU" dirty="0" err="1"/>
              <a:t>you</a:t>
            </a:r>
            <a:r>
              <a:rPr lang="hu-HU" dirty="0"/>
              <a:t> </a:t>
            </a:r>
            <a:r>
              <a:rPr lang="hu-HU" dirty="0" err="1"/>
              <a:t>have</a:t>
            </a:r>
            <a:r>
              <a:rPr lang="hu-HU" dirty="0"/>
              <a:t> a </a:t>
            </a:r>
            <a:r>
              <a:rPr lang="hu-HU" dirty="0" err="1"/>
              <a:t>boss</a:t>
            </a:r>
            <a:r>
              <a:rPr lang="hu-HU" dirty="0"/>
              <a:t>, </a:t>
            </a:r>
            <a:r>
              <a:rPr lang="hu-HU" dirty="0" err="1"/>
              <a:t>you</a:t>
            </a:r>
            <a:r>
              <a:rPr lang="hu-HU" dirty="0"/>
              <a:t> </a:t>
            </a:r>
            <a:r>
              <a:rPr lang="hu-HU" dirty="0" err="1"/>
              <a:t>have</a:t>
            </a:r>
            <a:r>
              <a:rPr lang="hu-HU" dirty="0"/>
              <a:t> a </a:t>
            </a:r>
            <a:r>
              <a:rPr lang="hu-HU" dirty="0" err="1"/>
              <a:t>schedule</a:t>
            </a:r>
            <a:r>
              <a:rPr lang="hu-HU" dirty="0"/>
              <a:t>, </a:t>
            </a:r>
            <a:r>
              <a:rPr lang="hu-HU" dirty="0" err="1"/>
              <a:t>you</a:t>
            </a:r>
            <a:r>
              <a:rPr lang="hu-HU" dirty="0"/>
              <a:t> </a:t>
            </a:r>
            <a:r>
              <a:rPr lang="hu-HU" dirty="0" err="1"/>
              <a:t>have</a:t>
            </a:r>
            <a:r>
              <a:rPr lang="hu-HU" dirty="0"/>
              <a:t> DEADLINES and </a:t>
            </a:r>
            <a:r>
              <a:rPr lang="hu-HU" dirty="0" err="1"/>
              <a:t>you</a:t>
            </a:r>
            <a:r>
              <a:rPr lang="hu-HU" dirty="0"/>
              <a:t> </a:t>
            </a:r>
            <a:r>
              <a:rPr lang="hu-HU" dirty="0" err="1"/>
              <a:t>leave</a:t>
            </a:r>
            <a:r>
              <a:rPr lang="hu-HU" dirty="0"/>
              <a:t> </a:t>
            </a:r>
            <a:r>
              <a:rPr lang="hu-HU" dirty="0" err="1"/>
              <a:t>it</a:t>
            </a:r>
            <a:r>
              <a:rPr lang="hu-HU" dirty="0"/>
              <a:t> like </a:t>
            </a:r>
            <a:r>
              <a:rPr lang="hu-HU" dirty="0" err="1"/>
              <a:t>that</a:t>
            </a:r>
            <a:r>
              <a:rPr lang="hu-HU" dirty="0"/>
              <a:t>. </a:t>
            </a:r>
            <a:r>
              <a:rPr lang="hu-HU" dirty="0" err="1"/>
              <a:t>Ugly</a:t>
            </a:r>
            <a:r>
              <a:rPr lang="hu-HU" dirty="0"/>
              <a:t> </a:t>
            </a:r>
            <a:r>
              <a:rPr lang="hu-HU" dirty="0" err="1"/>
              <a:t>little</a:t>
            </a:r>
            <a:r>
              <a:rPr lang="hu-HU" dirty="0"/>
              <a:t> </a:t>
            </a:r>
            <a:r>
              <a:rPr lang="hu-HU" dirty="0" err="1"/>
              <a:t>code</a:t>
            </a:r>
            <a:r>
              <a:rPr lang="hu-HU" dirty="0"/>
              <a:t>, </a:t>
            </a:r>
            <a:r>
              <a:rPr lang="hu-HU" dirty="0" err="1"/>
              <a:t>which</a:t>
            </a:r>
            <a:r>
              <a:rPr lang="hu-HU" dirty="0"/>
              <a:t> is </a:t>
            </a:r>
            <a:r>
              <a:rPr lang="hu-HU" dirty="0" err="1"/>
              <a:t>bad</a:t>
            </a:r>
            <a:endParaRPr lang="hu-HU" dirty="0"/>
          </a:p>
        </p:txBody>
      </p:sp>
      <p:sp>
        <p:nvSpPr>
          <p:cNvPr id="4" name="Dia számának helye 3"/>
          <p:cNvSpPr>
            <a:spLocks noGrp="1"/>
          </p:cNvSpPr>
          <p:nvPr>
            <p:ph type="sldNum" sz="quarter" idx="5"/>
          </p:nvPr>
        </p:nvSpPr>
        <p:spPr/>
        <p:txBody>
          <a:bodyPr/>
          <a:lstStyle/>
          <a:p>
            <a:fld id="{7B23D498-E386-4F6F-B665-53E8B71C203D}" type="slidenum">
              <a:rPr lang="hu-HU" smtClean="0"/>
              <a:t>4</a:t>
            </a:fld>
            <a:endParaRPr lang="hu-HU"/>
          </a:p>
        </p:txBody>
      </p:sp>
    </p:spTree>
    <p:extLst>
      <p:ext uri="{BB962C8B-B14F-4D97-AF65-F5344CB8AC3E}">
        <p14:creationId xmlns:p14="http://schemas.microsoft.com/office/powerpoint/2010/main" val="3247948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1200" dirty="0" err="1">
                <a:solidFill>
                  <a:schemeClr val="tx1"/>
                </a:solidFill>
              </a:rPr>
              <a:t>If</a:t>
            </a:r>
            <a:r>
              <a:rPr lang="hu-HU" sz="1200" dirty="0">
                <a:solidFill>
                  <a:schemeClr val="tx1"/>
                </a:solidFill>
              </a:rPr>
              <a:t> </a:t>
            </a:r>
            <a:r>
              <a:rPr lang="hu-HU" sz="1200" dirty="0" err="1">
                <a:solidFill>
                  <a:schemeClr val="tx1"/>
                </a:solidFill>
              </a:rPr>
              <a:t>your</a:t>
            </a:r>
            <a:r>
              <a:rPr lang="hu-HU" sz="1200" dirty="0">
                <a:solidFill>
                  <a:schemeClr val="tx1"/>
                </a:solidFill>
              </a:rPr>
              <a:t> </a:t>
            </a:r>
            <a:r>
              <a:rPr lang="hu-HU" sz="1200" dirty="0" err="1">
                <a:solidFill>
                  <a:schemeClr val="tx1"/>
                </a:solidFill>
              </a:rPr>
              <a:t>code</a:t>
            </a:r>
            <a:r>
              <a:rPr lang="hu-HU" sz="1200" dirty="0">
                <a:solidFill>
                  <a:schemeClr val="tx1"/>
                </a:solidFill>
              </a:rPr>
              <a:t> is </a:t>
            </a:r>
            <a:r>
              <a:rPr lang="hu-HU" sz="1200" dirty="0" err="1">
                <a:solidFill>
                  <a:schemeClr val="tx1"/>
                </a:solidFill>
              </a:rPr>
              <a:t>already</a:t>
            </a:r>
            <a:r>
              <a:rPr lang="hu-HU" sz="1200" dirty="0">
                <a:solidFill>
                  <a:schemeClr val="tx1"/>
                </a:solidFill>
              </a:rPr>
              <a:t> </a:t>
            </a:r>
            <a:r>
              <a:rPr lang="hu-HU" sz="1200" dirty="0" err="1">
                <a:solidFill>
                  <a:schemeClr val="tx1"/>
                </a:solidFill>
              </a:rPr>
              <a:t>messy</a:t>
            </a:r>
            <a:r>
              <a:rPr lang="hu-HU" sz="1200" dirty="0">
                <a:solidFill>
                  <a:schemeClr val="tx1"/>
                </a:solidFill>
              </a:rPr>
              <a:t>, and </a:t>
            </a:r>
            <a:r>
              <a:rPr lang="hu-HU" sz="1200" dirty="0" err="1">
                <a:solidFill>
                  <a:schemeClr val="tx1"/>
                </a:solidFill>
              </a:rPr>
              <a:t>you</a:t>
            </a:r>
            <a:r>
              <a:rPr lang="hu-HU" sz="1200" dirty="0">
                <a:solidFill>
                  <a:schemeClr val="tx1"/>
                </a:solidFill>
              </a:rPr>
              <a:t> </a:t>
            </a:r>
            <a:r>
              <a:rPr lang="hu-HU" sz="1200" dirty="0" err="1">
                <a:solidFill>
                  <a:schemeClr val="tx1"/>
                </a:solidFill>
              </a:rPr>
              <a:t>have</a:t>
            </a:r>
            <a:r>
              <a:rPr lang="hu-HU" sz="1200" dirty="0">
                <a:solidFill>
                  <a:schemeClr val="tx1"/>
                </a:solidFill>
              </a:rPr>
              <a:t> </a:t>
            </a:r>
            <a:r>
              <a:rPr lang="hu-HU" sz="1200" dirty="0" err="1">
                <a:solidFill>
                  <a:schemeClr val="tx1"/>
                </a:solidFill>
              </a:rPr>
              <a:t>to</a:t>
            </a:r>
            <a:r>
              <a:rPr lang="hu-HU" sz="1200" dirty="0">
                <a:solidFill>
                  <a:schemeClr val="tx1"/>
                </a:solidFill>
              </a:rPr>
              <a:t> go back </a:t>
            </a:r>
            <a:r>
              <a:rPr lang="hu-HU" sz="1200" dirty="0" err="1">
                <a:solidFill>
                  <a:schemeClr val="tx1"/>
                </a:solidFill>
              </a:rPr>
              <a:t>to</a:t>
            </a:r>
            <a:r>
              <a:rPr lang="hu-HU" sz="1200" dirty="0">
                <a:solidFill>
                  <a:schemeClr val="tx1"/>
                </a:solidFill>
              </a:rPr>
              <a:t> </a:t>
            </a:r>
            <a:r>
              <a:rPr lang="hu-HU" sz="1200" dirty="0" err="1">
                <a:solidFill>
                  <a:schemeClr val="tx1"/>
                </a:solidFill>
              </a:rPr>
              <a:t>make</a:t>
            </a:r>
            <a:r>
              <a:rPr lang="hu-HU" sz="1200" dirty="0">
                <a:solidFill>
                  <a:schemeClr val="tx1"/>
                </a:solidFill>
              </a:rPr>
              <a:t> </a:t>
            </a:r>
            <a:r>
              <a:rPr lang="hu-HU" sz="1200" dirty="0" err="1">
                <a:solidFill>
                  <a:schemeClr val="tx1"/>
                </a:solidFill>
              </a:rPr>
              <a:t>changes</a:t>
            </a:r>
            <a:r>
              <a:rPr lang="hu-HU" sz="1200" dirty="0">
                <a:solidFill>
                  <a:schemeClr val="tx1"/>
                </a:solidFill>
              </a:rPr>
              <a:t>, </a:t>
            </a:r>
            <a:r>
              <a:rPr lang="hu-HU" sz="1200" dirty="0" err="1">
                <a:solidFill>
                  <a:schemeClr val="tx1"/>
                </a:solidFill>
              </a:rPr>
              <a:t>you</a:t>
            </a:r>
            <a:r>
              <a:rPr lang="hu-HU" sz="1200" dirty="0">
                <a:solidFill>
                  <a:schemeClr val="tx1"/>
                </a:solidFill>
              </a:rPr>
              <a:t> </a:t>
            </a:r>
            <a:r>
              <a:rPr lang="hu-HU" sz="1200" dirty="0" err="1">
                <a:solidFill>
                  <a:schemeClr val="tx1"/>
                </a:solidFill>
              </a:rPr>
              <a:t>might</a:t>
            </a:r>
            <a:r>
              <a:rPr lang="hu-HU" sz="1200" dirty="0">
                <a:solidFill>
                  <a:schemeClr val="tx1"/>
                </a:solidFill>
              </a:rPr>
              <a:t> </a:t>
            </a:r>
            <a:r>
              <a:rPr lang="hu-HU" sz="1200" dirty="0" err="1">
                <a:solidFill>
                  <a:schemeClr val="tx1"/>
                </a:solidFill>
              </a:rPr>
              <a:t>just</a:t>
            </a:r>
            <a:r>
              <a:rPr lang="hu-HU" sz="1200" dirty="0">
                <a:solidFill>
                  <a:schemeClr val="tx1"/>
                </a:solidFill>
              </a:rPr>
              <a:t> </a:t>
            </a:r>
            <a:r>
              <a:rPr lang="hu-HU" sz="1200" dirty="0" err="1">
                <a:solidFill>
                  <a:schemeClr val="tx1"/>
                </a:solidFill>
              </a:rPr>
              <a:t>make</a:t>
            </a:r>
            <a:r>
              <a:rPr lang="hu-HU" sz="1200" dirty="0">
                <a:solidFill>
                  <a:schemeClr val="tx1"/>
                </a:solidFill>
              </a:rPr>
              <a:t> a </a:t>
            </a:r>
            <a:r>
              <a:rPr lang="hu-HU" sz="1200" dirty="0" err="1">
                <a:solidFill>
                  <a:schemeClr val="tx1"/>
                </a:solidFill>
              </a:rPr>
              <a:t>bigger</a:t>
            </a:r>
            <a:r>
              <a:rPr lang="hu-HU" sz="1200" dirty="0">
                <a:solidFill>
                  <a:schemeClr val="tx1"/>
                </a:solidFill>
              </a:rPr>
              <a:t> </a:t>
            </a:r>
            <a:r>
              <a:rPr lang="hu-HU" sz="1200" dirty="0" err="1">
                <a:solidFill>
                  <a:schemeClr val="tx1"/>
                </a:solidFill>
              </a:rPr>
              <a:t>mess</a:t>
            </a:r>
            <a:r>
              <a:rPr lang="hu-HU" sz="1200" dirty="0">
                <a:solidFill>
                  <a:schemeClr val="tx1"/>
                </a:solidFill>
              </a:rPr>
              <a:t> in </a:t>
            </a:r>
            <a:r>
              <a:rPr lang="hu-HU" sz="1200" dirty="0" err="1">
                <a:solidFill>
                  <a:schemeClr val="tx1"/>
                </a:solidFill>
              </a:rPr>
              <a:t>the</a:t>
            </a:r>
            <a:r>
              <a:rPr lang="hu-HU" sz="1200" dirty="0">
                <a:solidFill>
                  <a:schemeClr val="tx1"/>
                </a:solidFill>
              </a:rPr>
              <a:t> end, </a:t>
            </a:r>
            <a:r>
              <a:rPr lang="hu-HU" sz="1200" dirty="0" err="1">
                <a:solidFill>
                  <a:schemeClr val="tx1"/>
                </a:solidFill>
              </a:rPr>
              <a:t>which</a:t>
            </a:r>
            <a:r>
              <a:rPr lang="hu-HU" sz="1200" dirty="0">
                <a:solidFill>
                  <a:schemeClr val="tx1"/>
                </a:solidFill>
              </a:rPr>
              <a:t> is </a:t>
            </a:r>
            <a:r>
              <a:rPr lang="hu-HU" sz="1200" dirty="0" err="1">
                <a:solidFill>
                  <a:schemeClr val="tx1"/>
                </a:solidFill>
              </a:rPr>
              <a:t>impossible</a:t>
            </a:r>
            <a:r>
              <a:rPr lang="hu-HU" sz="1200" dirty="0">
                <a:solidFill>
                  <a:schemeClr val="tx1"/>
                </a:solidFill>
              </a:rPr>
              <a:t> </a:t>
            </a:r>
            <a:r>
              <a:rPr lang="hu-HU" sz="1200" dirty="0" err="1">
                <a:solidFill>
                  <a:schemeClr val="tx1"/>
                </a:solidFill>
              </a:rPr>
              <a:t>to</a:t>
            </a:r>
            <a:r>
              <a:rPr lang="hu-HU" sz="1200" dirty="0">
                <a:solidFill>
                  <a:schemeClr val="tx1"/>
                </a:solidFill>
              </a:rPr>
              <a:t> </a:t>
            </a:r>
            <a:r>
              <a:rPr lang="hu-HU" sz="1200" dirty="0" err="1">
                <a:solidFill>
                  <a:schemeClr val="tx1"/>
                </a:solidFill>
              </a:rPr>
              <a:t>detangle</a:t>
            </a:r>
            <a:r>
              <a:rPr lang="hu-HU" sz="1200" dirty="0">
                <a:solidFill>
                  <a:schemeClr val="tx1"/>
                </a:solidFill>
              </a:rPr>
              <a:t> → </a:t>
            </a:r>
            <a:r>
              <a:rPr lang="hu-HU" sz="1200" dirty="0" err="1">
                <a:solidFill>
                  <a:schemeClr val="tx1"/>
                </a:solidFill>
              </a:rPr>
              <a:t>the</a:t>
            </a:r>
            <a:r>
              <a:rPr lang="hu-HU" sz="1200" dirty="0">
                <a:solidFill>
                  <a:schemeClr val="tx1"/>
                </a:solidFill>
              </a:rPr>
              <a:t> team is </a:t>
            </a:r>
            <a:r>
              <a:rPr lang="hu-HU" sz="1200" dirty="0" err="1">
                <a:solidFill>
                  <a:schemeClr val="tx1"/>
                </a:solidFill>
              </a:rPr>
              <a:t>stressed</a:t>
            </a:r>
            <a:r>
              <a:rPr lang="hu-HU" sz="1200" dirty="0">
                <a:solidFill>
                  <a:schemeClr val="tx1"/>
                </a:solidFill>
              </a:rPr>
              <a:t>, </a:t>
            </a:r>
            <a:r>
              <a:rPr lang="hu-HU" sz="1200" dirty="0" err="1">
                <a:solidFill>
                  <a:schemeClr val="tx1"/>
                </a:solidFill>
              </a:rPr>
              <a:t>they</a:t>
            </a:r>
            <a:r>
              <a:rPr lang="hu-HU" sz="1200" dirty="0">
                <a:solidFill>
                  <a:schemeClr val="tx1"/>
                </a:solidFill>
              </a:rPr>
              <a:t> </a:t>
            </a:r>
            <a:r>
              <a:rPr lang="hu-HU" sz="1200" dirty="0" err="1">
                <a:solidFill>
                  <a:schemeClr val="tx1"/>
                </a:solidFill>
              </a:rPr>
              <a:t>need</a:t>
            </a:r>
            <a:r>
              <a:rPr lang="hu-HU" sz="1200" dirty="0">
                <a:solidFill>
                  <a:schemeClr val="tx1"/>
                </a:solidFill>
              </a:rPr>
              <a:t> </a:t>
            </a:r>
            <a:r>
              <a:rPr lang="hu-HU" sz="1200" dirty="0" err="1">
                <a:solidFill>
                  <a:schemeClr val="tx1"/>
                </a:solidFill>
              </a:rPr>
              <a:t>help</a:t>
            </a:r>
            <a:r>
              <a:rPr lang="hu-HU" sz="1200" dirty="0">
                <a:solidFill>
                  <a:schemeClr val="tx1"/>
                </a:solidFill>
              </a:rPr>
              <a:t>, more </a:t>
            </a:r>
            <a:r>
              <a:rPr lang="hu-HU" sz="1200" dirty="0" err="1">
                <a:solidFill>
                  <a:schemeClr val="tx1"/>
                </a:solidFill>
              </a:rPr>
              <a:t>people</a:t>
            </a:r>
            <a:r>
              <a:rPr lang="hu-HU" sz="1200" dirty="0">
                <a:solidFill>
                  <a:schemeClr val="tx1"/>
                </a:solidFill>
              </a:rPr>
              <a:t> </a:t>
            </a:r>
            <a:r>
              <a:rPr lang="hu-HU" sz="1200" dirty="0" err="1">
                <a:solidFill>
                  <a:schemeClr val="tx1"/>
                </a:solidFill>
              </a:rPr>
              <a:t>get</a:t>
            </a:r>
            <a:r>
              <a:rPr lang="hu-HU" sz="1200" dirty="0">
                <a:solidFill>
                  <a:schemeClr val="tx1"/>
                </a:solidFill>
              </a:rPr>
              <a:t> </a:t>
            </a:r>
            <a:r>
              <a:rPr lang="hu-HU" sz="1200" dirty="0" err="1">
                <a:solidFill>
                  <a:schemeClr val="tx1"/>
                </a:solidFill>
              </a:rPr>
              <a:t>involved</a:t>
            </a:r>
            <a:r>
              <a:rPr lang="hu-HU" sz="1200" dirty="0">
                <a:solidFill>
                  <a:schemeClr val="tx1"/>
                </a:solidFill>
              </a:rPr>
              <a:t> in </a:t>
            </a:r>
            <a:r>
              <a:rPr lang="hu-HU" sz="1200" dirty="0" err="1">
                <a:solidFill>
                  <a:schemeClr val="tx1"/>
                </a:solidFill>
              </a:rPr>
              <a:t>the</a:t>
            </a:r>
            <a:r>
              <a:rPr lang="hu-HU" sz="1200" dirty="0">
                <a:solidFill>
                  <a:schemeClr val="tx1"/>
                </a:solidFill>
              </a:rPr>
              <a:t> </a:t>
            </a:r>
            <a:r>
              <a:rPr lang="hu-HU" sz="1200" dirty="0" err="1">
                <a:solidFill>
                  <a:schemeClr val="tx1"/>
                </a:solidFill>
              </a:rPr>
              <a:t>mess</a:t>
            </a:r>
            <a:r>
              <a:rPr lang="hu-HU" sz="1200" dirty="0">
                <a:solidFill>
                  <a:schemeClr val="tx1"/>
                </a:solidFill>
              </a:rPr>
              <a:t> </a:t>
            </a:r>
            <a:r>
              <a:rPr lang="hu-HU" sz="1200" dirty="0" err="1">
                <a:solidFill>
                  <a:schemeClr val="tx1"/>
                </a:solidFill>
              </a:rPr>
              <a:t>hired</a:t>
            </a:r>
            <a:r>
              <a:rPr lang="hu-HU" sz="1200" dirty="0">
                <a:solidFill>
                  <a:schemeClr val="tx1"/>
                </a:solidFill>
              </a:rPr>
              <a:t> </a:t>
            </a:r>
            <a:r>
              <a:rPr lang="hu-HU" sz="1200" dirty="0" err="1">
                <a:solidFill>
                  <a:schemeClr val="tx1"/>
                </a:solidFill>
              </a:rPr>
              <a:t>by</a:t>
            </a:r>
            <a:r>
              <a:rPr lang="hu-HU" sz="1200" dirty="0">
                <a:solidFill>
                  <a:schemeClr val="tx1"/>
                </a:solidFill>
              </a:rPr>
              <a:t> </a:t>
            </a:r>
            <a:r>
              <a:rPr lang="hu-HU" sz="1200" dirty="0" err="1">
                <a:solidFill>
                  <a:schemeClr val="tx1"/>
                </a:solidFill>
              </a:rPr>
              <a:t>mr.Boss</a:t>
            </a:r>
            <a:r>
              <a:rPr lang="hu-HU" sz="1200" dirty="0">
                <a:solidFill>
                  <a:schemeClr val="tx1"/>
                </a:solidFill>
              </a:rPr>
              <a:t>, </a:t>
            </a:r>
            <a:r>
              <a:rPr lang="hu-HU" sz="1200" dirty="0" err="1">
                <a:solidFill>
                  <a:schemeClr val="tx1"/>
                </a:solidFill>
              </a:rPr>
              <a:t>they</a:t>
            </a:r>
            <a:r>
              <a:rPr lang="hu-HU" sz="1200" dirty="0">
                <a:solidFill>
                  <a:schemeClr val="tx1"/>
                </a:solidFill>
              </a:rPr>
              <a:t> </a:t>
            </a:r>
            <a:r>
              <a:rPr lang="hu-HU" sz="1200" dirty="0" err="1">
                <a:solidFill>
                  <a:schemeClr val="tx1"/>
                </a:solidFill>
              </a:rPr>
              <a:t>won’t</a:t>
            </a:r>
            <a:r>
              <a:rPr lang="hu-HU" sz="1200" dirty="0">
                <a:solidFill>
                  <a:schemeClr val="tx1"/>
                </a:solidFill>
              </a:rPr>
              <a:t> </a:t>
            </a:r>
            <a:r>
              <a:rPr lang="hu-HU" sz="1200" dirty="0" err="1">
                <a:solidFill>
                  <a:schemeClr val="tx1"/>
                </a:solidFill>
              </a:rPr>
              <a:t>understand</a:t>
            </a:r>
            <a:r>
              <a:rPr lang="hu-HU" sz="1200" dirty="0">
                <a:solidFill>
                  <a:schemeClr val="tx1"/>
                </a:solidFill>
              </a:rPr>
              <a:t> </a:t>
            </a:r>
            <a:r>
              <a:rPr lang="hu-HU" sz="1200" dirty="0" err="1">
                <a:solidFill>
                  <a:schemeClr val="tx1"/>
                </a:solidFill>
              </a:rPr>
              <a:t>anything</a:t>
            </a:r>
            <a:r>
              <a:rPr lang="hu-HU" sz="1200" dirty="0">
                <a:solidFill>
                  <a:schemeClr val="tx1"/>
                </a:solidFill>
              </a:rPr>
              <a:t>, </a:t>
            </a:r>
            <a:r>
              <a:rPr lang="hu-HU" sz="1200" dirty="0" err="1">
                <a:solidFill>
                  <a:schemeClr val="tx1"/>
                </a:solidFill>
              </a:rPr>
              <a:t>everything</a:t>
            </a:r>
            <a:r>
              <a:rPr lang="hu-HU" sz="1200" dirty="0">
                <a:solidFill>
                  <a:schemeClr val="tx1"/>
                </a:solidFill>
              </a:rPr>
              <a:t> is </a:t>
            </a:r>
            <a:r>
              <a:rPr lang="hu-HU" sz="1200" dirty="0" err="1">
                <a:solidFill>
                  <a:schemeClr val="tx1"/>
                </a:solidFill>
              </a:rPr>
              <a:t>chaos</a:t>
            </a:r>
            <a:r>
              <a:rPr lang="hu-HU" sz="1200" dirty="0">
                <a:solidFill>
                  <a:schemeClr val="tx1"/>
                </a:solidFill>
              </a:rPr>
              <a:t> and </a:t>
            </a:r>
            <a:r>
              <a:rPr lang="hu-HU" sz="1200" dirty="0" err="1">
                <a:solidFill>
                  <a:schemeClr val="tx1"/>
                </a:solidFill>
              </a:rPr>
              <a:t>it</a:t>
            </a:r>
            <a:r>
              <a:rPr lang="hu-HU" sz="1200" dirty="0">
                <a:solidFill>
                  <a:schemeClr val="tx1"/>
                </a:solidFill>
              </a:rPr>
              <a:t> </a:t>
            </a:r>
            <a:r>
              <a:rPr lang="hu-HU" sz="1200" dirty="0" err="1">
                <a:solidFill>
                  <a:schemeClr val="tx1"/>
                </a:solidFill>
              </a:rPr>
              <a:t>repeats</a:t>
            </a:r>
            <a:r>
              <a:rPr lang="hu-HU" sz="1200" dirty="0">
                <a:solidFill>
                  <a:schemeClr val="tx1"/>
                </a:solidFill>
              </a:rPr>
              <a:t>.. </a:t>
            </a:r>
            <a:r>
              <a:rPr lang="hu-HU" sz="1200" dirty="0" err="1">
                <a:solidFill>
                  <a:schemeClr val="tx1"/>
                </a:solidFill>
              </a:rPr>
              <a:t>use</a:t>
            </a:r>
            <a:r>
              <a:rPr lang="hu-HU" sz="1200" dirty="0">
                <a:solidFill>
                  <a:schemeClr val="tx1"/>
                </a:solidFill>
              </a:rPr>
              <a:t> SCRUM</a:t>
            </a:r>
          </a:p>
          <a:p>
            <a:endParaRPr lang="hu-HU" dirty="0"/>
          </a:p>
          <a:p>
            <a:endParaRPr 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hu-HU" sz="1200" dirty="0" err="1">
                <a:solidFill>
                  <a:schemeClr val="tx1"/>
                </a:solidFill>
              </a:rPr>
              <a:t>you</a:t>
            </a:r>
            <a:r>
              <a:rPr lang="hu-HU" sz="1200" dirty="0">
                <a:solidFill>
                  <a:schemeClr val="tx1"/>
                </a:solidFill>
              </a:rPr>
              <a:t> </a:t>
            </a:r>
            <a:r>
              <a:rPr lang="hu-HU" sz="1200" dirty="0" err="1">
                <a:solidFill>
                  <a:schemeClr val="tx1"/>
                </a:solidFill>
              </a:rPr>
              <a:t>have</a:t>
            </a:r>
            <a:r>
              <a:rPr lang="hu-HU" sz="1200" dirty="0">
                <a:solidFill>
                  <a:schemeClr val="tx1"/>
                </a:solidFill>
              </a:rPr>
              <a:t> </a:t>
            </a:r>
            <a:r>
              <a:rPr lang="hu-HU" sz="1200" dirty="0" err="1">
                <a:solidFill>
                  <a:schemeClr val="tx1"/>
                </a:solidFill>
              </a:rPr>
              <a:t>to</a:t>
            </a:r>
            <a:r>
              <a:rPr lang="hu-HU" sz="1200" dirty="0">
                <a:solidFill>
                  <a:schemeClr val="tx1"/>
                </a:solidFill>
              </a:rPr>
              <a:t> be </a:t>
            </a:r>
            <a:r>
              <a:rPr lang="hu-HU" sz="1200" dirty="0" err="1">
                <a:solidFill>
                  <a:schemeClr val="tx1"/>
                </a:solidFill>
              </a:rPr>
              <a:t>the</a:t>
            </a:r>
            <a:r>
              <a:rPr lang="hu-HU" sz="1200" dirty="0">
                <a:solidFill>
                  <a:schemeClr val="tx1"/>
                </a:solidFill>
              </a:rPr>
              <a:t> </a:t>
            </a:r>
            <a:r>
              <a:rPr lang="hu-HU" sz="1200" dirty="0" err="1">
                <a:solidFill>
                  <a:schemeClr val="tx1"/>
                </a:solidFill>
              </a:rPr>
              <a:t>one</a:t>
            </a:r>
            <a:r>
              <a:rPr lang="hu-HU" sz="1200" dirty="0">
                <a:solidFill>
                  <a:schemeClr val="tx1"/>
                </a:solidFill>
              </a:rPr>
              <a:t> </a:t>
            </a:r>
            <a:r>
              <a:rPr lang="hu-HU" sz="1200" dirty="0" err="1">
                <a:solidFill>
                  <a:schemeClr val="tx1"/>
                </a:solidFill>
              </a:rPr>
              <a:t>who</a:t>
            </a:r>
            <a:r>
              <a:rPr lang="hu-HU" sz="1200" dirty="0">
                <a:solidFill>
                  <a:schemeClr val="tx1"/>
                </a:solidFill>
              </a:rPr>
              <a:t> </a:t>
            </a:r>
            <a:r>
              <a:rPr lang="hu-HU" sz="1200" dirty="0" err="1">
                <a:solidFill>
                  <a:schemeClr val="tx1"/>
                </a:solidFill>
              </a:rPr>
              <a:t>knows</a:t>
            </a:r>
            <a:r>
              <a:rPr lang="hu-HU" sz="1200" dirty="0">
                <a:solidFill>
                  <a:schemeClr val="tx1"/>
                </a:solidFill>
              </a:rPr>
              <a:t> </a:t>
            </a:r>
            <a:r>
              <a:rPr lang="hu-HU" sz="1200" dirty="0" err="1">
                <a:solidFill>
                  <a:schemeClr val="tx1"/>
                </a:solidFill>
              </a:rPr>
              <a:t>what</a:t>
            </a:r>
            <a:r>
              <a:rPr lang="hu-HU" sz="1200" dirty="0">
                <a:solidFill>
                  <a:schemeClr val="tx1"/>
                </a:solidFill>
              </a:rPr>
              <a:t> </a:t>
            </a:r>
            <a:r>
              <a:rPr lang="hu-HU" sz="1200" dirty="0" err="1">
                <a:solidFill>
                  <a:schemeClr val="tx1"/>
                </a:solidFill>
              </a:rPr>
              <a:t>you’re</a:t>
            </a:r>
            <a:r>
              <a:rPr lang="hu-HU" sz="1200" dirty="0">
                <a:solidFill>
                  <a:schemeClr val="tx1"/>
                </a:solidFill>
              </a:rPr>
              <a:t> </a:t>
            </a:r>
            <a:r>
              <a:rPr lang="hu-HU" sz="1200" dirty="0" err="1">
                <a:solidFill>
                  <a:schemeClr val="tx1"/>
                </a:solidFill>
              </a:rPr>
              <a:t>doing</a:t>
            </a:r>
            <a:r>
              <a:rPr lang="hu-HU" sz="1200" dirty="0">
                <a:solidFill>
                  <a:schemeClr val="tx1"/>
                </a:solidFill>
              </a:rPr>
              <a:t>, </a:t>
            </a:r>
            <a:r>
              <a:rPr lang="hu-HU" sz="1200" dirty="0" err="1">
                <a:solidFill>
                  <a:schemeClr val="tx1"/>
                </a:solidFill>
              </a:rPr>
              <a:t>you’re</a:t>
            </a:r>
            <a:r>
              <a:rPr lang="hu-HU" sz="1200" dirty="0">
                <a:solidFill>
                  <a:schemeClr val="tx1"/>
                </a:solidFill>
              </a:rPr>
              <a:t> </a:t>
            </a:r>
            <a:r>
              <a:rPr lang="hu-HU" sz="1200" dirty="0" err="1">
                <a:solidFill>
                  <a:schemeClr val="tx1"/>
                </a:solidFill>
              </a:rPr>
              <a:t>responsible</a:t>
            </a:r>
            <a:r>
              <a:rPr lang="hu-HU" sz="1200" dirty="0">
                <a:solidFill>
                  <a:schemeClr val="tx1"/>
                </a:solidFill>
              </a:rPr>
              <a:t>, </a:t>
            </a:r>
            <a:r>
              <a:rPr lang="hu-HU" sz="1200" dirty="0" err="1">
                <a:solidFill>
                  <a:schemeClr val="tx1"/>
                </a:solidFill>
              </a:rPr>
              <a:t>make</a:t>
            </a:r>
            <a:r>
              <a:rPr lang="hu-HU" sz="1200" dirty="0">
                <a:solidFill>
                  <a:schemeClr val="tx1"/>
                </a:solidFill>
              </a:rPr>
              <a:t> </a:t>
            </a:r>
            <a:r>
              <a:rPr lang="hu-HU" sz="1200" dirty="0" err="1">
                <a:solidFill>
                  <a:schemeClr val="tx1"/>
                </a:solidFill>
              </a:rPr>
              <a:t>your</a:t>
            </a:r>
            <a:r>
              <a:rPr lang="hu-HU" sz="1200" dirty="0">
                <a:solidFill>
                  <a:schemeClr val="tx1"/>
                </a:solidFill>
              </a:rPr>
              <a:t> life </a:t>
            </a:r>
            <a:r>
              <a:rPr lang="hu-HU" sz="1200" dirty="0" err="1">
                <a:solidFill>
                  <a:schemeClr val="tx1"/>
                </a:solidFill>
              </a:rPr>
              <a:t>easier</a:t>
            </a:r>
            <a:r>
              <a:rPr lang="hu-HU" sz="1200" dirty="0">
                <a:solidFill>
                  <a:schemeClr val="tx1"/>
                </a:solidFill>
              </a:rPr>
              <a:t> </a:t>
            </a:r>
            <a:r>
              <a:rPr lang="hu-HU" sz="1200" dirty="0" err="1">
                <a:solidFill>
                  <a:schemeClr val="tx1"/>
                </a:solidFill>
              </a:rPr>
              <a:t>by</a:t>
            </a:r>
            <a:r>
              <a:rPr lang="hu-HU" sz="1200" dirty="0">
                <a:solidFill>
                  <a:schemeClr val="tx1"/>
                </a:solidFill>
              </a:rPr>
              <a:t> </a:t>
            </a:r>
            <a:r>
              <a:rPr lang="hu-HU" sz="1200" dirty="0" err="1">
                <a:solidFill>
                  <a:schemeClr val="tx1"/>
                </a:solidFill>
              </a:rPr>
              <a:t>writing</a:t>
            </a:r>
            <a:r>
              <a:rPr lang="hu-HU" sz="1200" dirty="0">
                <a:solidFill>
                  <a:schemeClr val="tx1"/>
                </a:solidFill>
              </a:rPr>
              <a:t> </a:t>
            </a:r>
            <a:r>
              <a:rPr lang="hu-HU" sz="1200" dirty="0" err="1">
                <a:solidFill>
                  <a:schemeClr val="tx1"/>
                </a:solidFill>
              </a:rPr>
              <a:t>clean</a:t>
            </a:r>
            <a:r>
              <a:rPr lang="hu-HU" sz="1200" dirty="0">
                <a:solidFill>
                  <a:schemeClr val="tx1"/>
                </a:solidFill>
              </a:rPr>
              <a:t> </a:t>
            </a:r>
            <a:r>
              <a:rPr lang="hu-HU" sz="1200" dirty="0" err="1">
                <a:solidFill>
                  <a:schemeClr val="tx1"/>
                </a:solidFill>
              </a:rPr>
              <a:t>code</a:t>
            </a:r>
            <a:endParaRPr lang="hu-HU" sz="1200" dirty="0">
              <a:solidFill>
                <a:schemeClr val="tx1"/>
              </a:solidFill>
            </a:endParaRPr>
          </a:p>
          <a:p>
            <a:endParaRPr lang="hu-HU" dirty="0"/>
          </a:p>
        </p:txBody>
      </p:sp>
      <p:sp>
        <p:nvSpPr>
          <p:cNvPr id="4" name="Dia számának helye 3"/>
          <p:cNvSpPr>
            <a:spLocks noGrp="1"/>
          </p:cNvSpPr>
          <p:nvPr>
            <p:ph type="sldNum" sz="quarter" idx="5"/>
          </p:nvPr>
        </p:nvSpPr>
        <p:spPr/>
        <p:txBody>
          <a:bodyPr/>
          <a:lstStyle/>
          <a:p>
            <a:fld id="{7B23D498-E386-4F6F-B665-53E8B71C203D}" type="slidenum">
              <a:rPr lang="hu-HU" smtClean="0"/>
              <a:t>5</a:t>
            </a:fld>
            <a:endParaRPr lang="hu-HU"/>
          </a:p>
        </p:txBody>
      </p:sp>
    </p:spTree>
    <p:extLst>
      <p:ext uri="{BB962C8B-B14F-4D97-AF65-F5344CB8AC3E}">
        <p14:creationId xmlns:p14="http://schemas.microsoft.com/office/powerpoint/2010/main" val="2129160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You</a:t>
            </a:r>
            <a:r>
              <a:rPr lang="hu-HU" dirty="0"/>
              <a:t> </a:t>
            </a:r>
            <a:r>
              <a:rPr lang="hu-HU" dirty="0" err="1"/>
              <a:t>can</a:t>
            </a:r>
            <a:r>
              <a:rPr lang="hu-HU" dirty="0"/>
              <a:t> </a:t>
            </a:r>
            <a:r>
              <a:rPr lang="hu-HU" dirty="0" err="1"/>
              <a:t>tell</a:t>
            </a:r>
            <a:r>
              <a:rPr lang="hu-HU" dirty="0"/>
              <a:t> </a:t>
            </a:r>
            <a:r>
              <a:rPr lang="hu-HU" dirty="0" err="1"/>
              <a:t>whether</a:t>
            </a:r>
            <a:r>
              <a:rPr lang="hu-HU" dirty="0"/>
              <a:t> a </a:t>
            </a:r>
            <a:r>
              <a:rPr lang="hu-HU" dirty="0" err="1"/>
              <a:t>painting</a:t>
            </a:r>
            <a:r>
              <a:rPr lang="hu-HU" dirty="0"/>
              <a:t> is </a:t>
            </a:r>
            <a:r>
              <a:rPr lang="hu-HU" dirty="0" err="1"/>
              <a:t>nice</a:t>
            </a:r>
            <a:r>
              <a:rPr lang="hu-HU" dirty="0"/>
              <a:t> </a:t>
            </a:r>
            <a:r>
              <a:rPr lang="hu-HU" dirty="0" err="1"/>
              <a:t>or</a:t>
            </a:r>
            <a:r>
              <a:rPr lang="hu-HU" dirty="0"/>
              <a:t> </a:t>
            </a:r>
            <a:r>
              <a:rPr lang="hu-HU" dirty="0" err="1"/>
              <a:t>not</a:t>
            </a:r>
            <a:r>
              <a:rPr lang="hu-HU" dirty="0"/>
              <a:t> – </a:t>
            </a:r>
            <a:r>
              <a:rPr lang="hu-HU" dirty="0" err="1"/>
              <a:t>just</a:t>
            </a:r>
            <a:r>
              <a:rPr lang="hu-HU" dirty="0"/>
              <a:t> like in </a:t>
            </a:r>
            <a:r>
              <a:rPr lang="hu-HU" dirty="0" err="1"/>
              <a:t>clean</a:t>
            </a:r>
            <a:r>
              <a:rPr lang="hu-HU" dirty="0"/>
              <a:t> </a:t>
            </a:r>
            <a:r>
              <a:rPr lang="hu-HU" dirty="0" err="1"/>
              <a:t>code</a:t>
            </a:r>
            <a:r>
              <a:rPr lang="hu-HU" dirty="0"/>
              <a:t> </a:t>
            </a:r>
            <a:r>
              <a:rPr lang="hu-HU" dirty="0" err="1"/>
              <a:t>vs</a:t>
            </a:r>
            <a:r>
              <a:rPr lang="hu-HU" dirty="0"/>
              <a:t>. </a:t>
            </a:r>
            <a:r>
              <a:rPr lang="hu-HU" dirty="0" err="1"/>
              <a:t>Dirty</a:t>
            </a:r>
            <a:r>
              <a:rPr lang="hu-HU" dirty="0"/>
              <a:t> </a:t>
            </a:r>
            <a:r>
              <a:rPr lang="hu-HU" dirty="0" err="1"/>
              <a:t>code</a:t>
            </a:r>
            <a:r>
              <a:rPr lang="hu-HU" dirty="0"/>
              <a:t>– </a:t>
            </a:r>
            <a:r>
              <a:rPr lang="hu-HU" dirty="0" err="1"/>
              <a:t>but</a:t>
            </a:r>
            <a:r>
              <a:rPr lang="hu-HU" dirty="0"/>
              <a:t> </a:t>
            </a:r>
            <a:r>
              <a:rPr lang="hu-HU" dirty="0" err="1"/>
              <a:t>that</a:t>
            </a:r>
            <a:r>
              <a:rPr lang="hu-HU" dirty="0"/>
              <a:t> </a:t>
            </a:r>
            <a:r>
              <a:rPr lang="hu-HU" dirty="0" err="1"/>
              <a:t>doesn’t</a:t>
            </a:r>
            <a:r>
              <a:rPr lang="hu-HU" dirty="0"/>
              <a:t> man </a:t>
            </a:r>
            <a:r>
              <a:rPr lang="hu-HU" dirty="0" err="1"/>
              <a:t>you’re</a:t>
            </a:r>
            <a:r>
              <a:rPr lang="hu-HU" dirty="0"/>
              <a:t> a </a:t>
            </a:r>
            <a:r>
              <a:rPr lang="hu-HU" dirty="0" err="1"/>
              <a:t>great</a:t>
            </a:r>
            <a:r>
              <a:rPr lang="hu-HU" dirty="0"/>
              <a:t> </a:t>
            </a:r>
            <a:r>
              <a:rPr lang="hu-HU" dirty="0" err="1"/>
              <a:t>painter</a:t>
            </a:r>
            <a:r>
              <a:rPr lang="hu-HU" dirty="0"/>
              <a:t> </a:t>
            </a:r>
            <a:r>
              <a:rPr lang="hu-HU" dirty="0" err="1"/>
              <a:t>or</a:t>
            </a:r>
            <a:r>
              <a:rPr lang="hu-HU" dirty="0"/>
              <a:t> </a:t>
            </a:r>
            <a:r>
              <a:rPr lang="hu-HU" dirty="0" err="1"/>
              <a:t>clean</a:t>
            </a:r>
            <a:r>
              <a:rPr lang="hu-HU" dirty="0"/>
              <a:t> </a:t>
            </a:r>
            <a:r>
              <a:rPr lang="hu-HU" dirty="0" err="1"/>
              <a:t>coder</a:t>
            </a:r>
            <a:r>
              <a:rPr lang="hu-HU" dirty="0"/>
              <a:t>!</a:t>
            </a:r>
          </a:p>
          <a:p>
            <a:endParaRPr lang="hu-HU" dirty="0"/>
          </a:p>
          <a:p>
            <a:r>
              <a:rPr lang="hu-HU" dirty="0" err="1"/>
              <a:t>This</a:t>
            </a:r>
            <a:r>
              <a:rPr lang="hu-HU" dirty="0"/>
              <a:t> </a:t>
            </a:r>
            <a:r>
              <a:rPr lang="hu-HU" dirty="0" err="1"/>
              <a:t>code-sense</a:t>
            </a:r>
            <a:r>
              <a:rPr lang="hu-HU" dirty="0"/>
              <a:t> </a:t>
            </a:r>
            <a:r>
              <a:rPr lang="hu-HU" dirty="0" err="1"/>
              <a:t>helps</a:t>
            </a:r>
            <a:r>
              <a:rPr lang="hu-HU" dirty="0"/>
              <a:t> </a:t>
            </a:r>
            <a:r>
              <a:rPr lang="hu-HU" dirty="0" err="1"/>
              <a:t>those</a:t>
            </a:r>
            <a:r>
              <a:rPr lang="hu-HU" dirty="0"/>
              <a:t> </a:t>
            </a:r>
            <a:r>
              <a:rPr lang="hu-HU" dirty="0" err="1"/>
              <a:t>blessed</a:t>
            </a:r>
            <a:r>
              <a:rPr lang="hu-HU" dirty="0"/>
              <a:t> </a:t>
            </a:r>
            <a:r>
              <a:rPr lang="hu-HU" dirty="0" err="1"/>
              <a:t>with</a:t>
            </a:r>
            <a:r>
              <a:rPr lang="hu-HU" dirty="0"/>
              <a:t> </a:t>
            </a:r>
            <a:r>
              <a:rPr lang="hu-HU" dirty="0" err="1"/>
              <a:t>it</a:t>
            </a:r>
            <a:r>
              <a:rPr lang="hu-HU" dirty="0"/>
              <a:t> </a:t>
            </a:r>
            <a:r>
              <a:rPr lang="hu-HU" dirty="0" err="1"/>
              <a:t>see</a:t>
            </a:r>
            <a:r>
              <a:rPr lang="hu-HU" dirty="0"/>
              <a:t> </a:t>
            </a:r>
            <a:r>
              <a:rPr lang="hu-HU" dirty="0" err="1"/>
              <a:t>how</a:t>
            </a:r>
            <a:r>
              <a:rPr lang="hu-HU" dirty="0"/>
              <a:t> </a:t>
            </a:r>
            <a:r>
              <a:rPr lang="hu-HU" dirty="0" err="1"/>
              <a:t>to</a:t>
            </a:r>
            <a:r>
              <a:rPr lang="hu-HU" dirty="0"/>
              <a:t> </a:t>
            </a:r>
            <a:r>
              <a:rPr lang="hu-HU" dirty="0" err="1"/>
              <a:t>apply</a:t>
            </a:r>
            <a:r>
              <a:rPr lang="hu-HU" dirty="0"/>
              <a:t> </a:t>
            </a:r>
            <a:r>
              <a:rPr lang="hu-HU" dirty="0" err="1"/>
              <a:t>the</a:t>
            </a:r>
            <a:r>
              <a:rPr lang="hu-HU" dirty="0"/>
              <a:t> </a:t>
            </a:r>
            <a:r>
              <a:rPr lang="hu-HU" dirty="0" err="1"/>
              <a:t>strategies</a:t>
            </a:r>
            <a:r>
              <a:rPr lang="hu-HU" dirty="0"/>
              <a:t> of </a:t>
            </a:r>
            <a:r>
              <a:rPr lang="hu-HU" dirty="0" err="1"/>
              <a:t>turning</a:t>
            </a:r>
            <a:r>
              <a:rPr lang="hu-HU" dirty="0"/>
              <a:t> a </a:t>
            </a:r>
            <a:r>
              <a:rPr lang="hu-HU" dirty="0" err="1"/>
              <a:t>dirty</a:t>
            </a:r>
            <a:r>
              <a:rPr lang="hu-HU" dirty="0"/>
              <a:t>/</a:t>
            </a:r>
            <a:r>
              <a:rPr lang="hu-HU" dirty="0" err="1"/>
              <a:t>bad</a:t>
            </a:r>
            <a:r>
              <a:rPr lang="hu-HU" dirty="0"/>
              <a:t>/</a:t>
            </a:r>
            <a:r>
              <a:rPr lang="hu-HU" dirty="0" err="1"/>
              <a:t>ew</a:t>
            </a:r>
            <a:r>
              <a:rPr lang="hu-HU" dirty="0"/>
              <a:t> </a:t>
            </a:r>
            <a:r>
              <a:rPr lang="hu-HU" dirty="0" err="1"/>
              <a:t>code</a:t>
            </a:r>
            <a:r>
              <a:rPr lang="hu-HU" dirty="0"/>
              <a:t> </a:t>
            </a:r>
            <a:r>
              <a:rPr lang="hu-HU" dirty="0" err="1"/>
              <a:t>into</a:t>
            </a:r>
            <a:r>
              <a:rPr lang="hu-HU" dirty="0"/>
              <a:t> </a:t>
            </a:r>
            <a:r>
              <a:rPr lang="hu-HU" dirty="0" err="1"/>
              <a:t>clean</a:t>
            </a:r>
            <a:r>
              <a:rPr lang="hu-HU" dirty="0"/>
              <a:t>, </a:t>
            </a:r>
            <a:r>
              <a:rPr lang="hu-HU" dirty="0" err="1"/>
              <a:t>beautiful</a:t>
            </a:r>
            <a:r>
              <a:rPr lang="hu-HU" dirty="0"/>
              <a:t> </a:t>
            </a:r>
            <a:r>
              <a:rPr lang="hu-HU" dirty="0" err="1"/>
              <a:t>system</a:t>
            </a:r>
            <a:r>
              <a:rPr lang="hu-HU" dirty="0"/>
              <a:t> of </a:t>
            </a:r>
            <a:r>
              <a:rPr lang="hu-HU" dirty="0" err="1"/>
              <a:t>code</a:t>
            </a:r>
            <a:endParaRPr lang="hu-HU" dirty="0"/>
          </a:p>
        </p:txBody>
      </p:sp>
      <p:sp>
        <p:nvSpPr>
          <p:cNvPr id="4" name="Dia számának helye 3"/>
          <p:cNvSpPr>
            <a:spLocks noGrp="1"/>
          </p:cNvSpPr>
          <p:nvPr>
            <p:ph type="sldNum" sz="quarter" idx="5"/>
          </p:nvPr>
        </p:nvSpPr>
        <p:spPr/>
        <p:txBody>
          <a:bodyPr/>
          <a:lstStyle/>
          <a:p>
            <a:fld id="{7B23D498-E386-4F6F-B665-53E8B71C203D}" type="slidenum">
              <a:rPr lang="hu-HU" smtClean="0"/>
              <a:t>6</a:t>
            </a:fld>
            <a:endParaRPr lang="hu-HU"/>
          </a:p>
        </p:txBody>
      </p:sp>
    </p:spTree>
    <p:extLst>
      <p:ext uri="{BB962C8B-B14F-4D97-AF65-F5344CB8AC3E}">
        <p14:creationId xmlns:p14="http://schemas.microsoft.com/office/powerpoint/2010/main" val="1209673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Elegant</a:t>
            </a:r>
            <a:r>
              <a:rPr lang="hu-HU" dirty="0"/>
              <a:t> – </a:t>
            </a:r>
            <a:r>
              <a:rPr lang="hu-HU" dirty="0" err="1"/>
              <a:t>it</a:t>
            </a:r>
            <a:r>
              <a:rPr lang="hu-HU" dirty="0"/>
              <a:t> </a:t>
            </a:r>
            <a:r>
              <a:rPr lang="hu-HU" dirty="0" err="1"/>
              <a:t>should</a:t>
            </a:r>
            <a:r>
              <a:rPr lang="hu-HU" dirty="0"/>
              <a:t> </a:t>
            </a:r>
            <a:r>
              <a:rPr lang="hu-HU" dirty="0" err="1"/>
              <a:t>make</a:t>
            </a:r>
            <a:r>
              <a:rPr lang="hu-HU" dirty="0"/>
              <a:t> </a:t>
            </a:r>
            <a:r>
              <a:rPr lang="hu-HU" dirty="0" err="1"/>
              <a:t>you</a:t>
            </a:r>
            <a:r>
              <a:rPr lang="hu-HU" dirty="0"/>
              <a:t> happy </a:t>
            </a:r>
            <a:r>
              <a:rPr lang="hu-HU" dirty="0" err="1"/>
              <a:t>when</a:t>
            </a:r>
            <a:r>
              <a:rPr lang="hu-HU" dirty="0"/>
              <a:t> </a:t>
            </a:r>
            <a:r>
              <a:rPr lang="hu-HU" dirty="0" err="1"/>
              <a:t>you</a:t>
            </a:r>
            <a:r>
              <a:rPr lang="hu-HU" dirty="0"/>
              <a:t> </a:t>
            </a:r>
            <a:r>
              <a:rPr lang="hu-HU" dirty="0" err="1"/>
              <a:t>read</a:t>
            </a:r>
            <a:r>
              <a:rPr lang="hu-HU" dirty="0"/>
              <a:t> </a:t>
            </a:r>
            <a:r>
              <a:rPr lang="hu-HU" dirty="0" err="1"/>
              <a:t>it</a:t>
            </a:r>
            <a:r>
              <a:rPr lang="hu-HU" dirty="0"/>
              <a:t>!</a:t>
            </a:r>
          </a:p>
          <a:p>
            <a:r>
              <a:rPr lang="hu-HU" dirty="0" err="1"/>
              <a:t>Complete</a:t>
            </a:r>
            <a:r>
              <a:rPr lang="hu-HU" dirty="0"/>
              <a:t> </a:t>
            </a:r>
            <a:r>
              <a:rPr lang="hu-HU" dirty="0" err="1"/>
              <a:t>error</a:t>
            </a:r>
            <a:r>
              <a:rPr lang="hu-HU" dirty="0"/>
              <a:t> </a:t>
            </a:r>
            <a:r>
              <a:rPr lang="hu-HU" dirty="0" err="1"/>
              <a:t>handling</a:t>
            </a:r>
            <a:r>
              <a:rPr lang="hu-HU" dirty="0"/>
              <a:t> →</a:t>
            </a:r>
            <a:r>
              <a:rPr lang="hu-HU" dirty="0" err="1"/>
              <a:t>attention</a:t>
            </a:r>
            <a:r>
              <a:rPr lang="hu-HU" dirty="0"/>
              <a:t> </a:t>
            </a:r>
            <a:r>
              <a:rPr lang="hu-HU" dirty="0" err="1"/>
              <a:t>to</a:t>
            </a:r>
            <a:r>
              <a:rPr lang="hu-HU" dirty="0"/>
              <a:t> </a:t>
            </a:r>
            <a:r>
              <a:rPr lang="hu-HU" dirty="0" err="1"/>
              <a:t>detail</a:t>
            </a:r>
            <a:endParaRPr lang="hu-HU" dirty="0"/>
          </a:p>
          <a:p>
            <a:r>
              <a:rPr lang="hu-HU" dirty="0" err="1"/>
              <a:t>One</a:t>
            </a:r>
            <a:r>
              <a:rPr lang="hu-HU" dirty="0"/>
              <a:t> </a:t>
            </a:r>
            <a:r>
              <a:rPr lang="hu-HU" dirty="0" err="1"/>
              <a:t>thing</a:t>
            </a:r>
            <a:r>
              <a:rPr lang="hu-HU" dirty="0"/>
              <a:t> →</a:t>
            </a:r>
            <a:r>
              <a:rPr lang="hu-HU" dirty="0" err="1"/>
              <a:t>bad</a:t>
            </a:r>
            <a:r>
              <a:rPr lang="hu-HU" dirty="0"/>
              <a:t> </a:t>
            </a:r>
            <a:r>
              <a:rPr lang="hu-HU" dirty="0" err="1"/>
              <a:t>code</a:t>
            </a:r>
            <a:r>
              <a:rPr lang="hu-HU" dirty="0"/>
              <a:t> is </a:t>
            </a:r>
            <a:r>
              <a:rPr lang="hu-HU" dirty="0" err="1"/>
              <a:t>bad</a:t>
            </a:r>
            <a:r>
              <a:rPr lang="hu-HU" dirty="0"/>
              <a:t> </a:t>
            </a:r>
            <a:r>
              <a:rPr lang="hu-HU" dirty="0" err="1"/>
              <a:t>because</a:t>
            </a:r>
            <a:r>
              <a:rPr lang="hu-HU" dirty="0"/>
              <a:t> </a:t>
            </a:r>
            <a:r>
              <a:rPr lang="hu-HU" dirty="0" err="1"/>
              <a:t>it</a:t>
            </a:r>
            <a:r>
              <a:rPr lang="hu-HU" dirty="0"/>
              <a:t> </a:t>
            </a:r>
            <a:r>
              <a:rPr lang="hu-HU" dirty="0" err="1"/>
              <a:t>wants</a:t>
            </a:r>
            <a:r>
              <a:rPr lang="hu-HU" dirty="0"/>
              <a:t> </a:t>
            </a:r>
            <a:r>
              <a:rPr lang="hu-HU" dirty="0" err="1"/>
              <a:t>to</a:t>
            </a:r>
            <a:r>
              <a:rPr lang="hu-HU" dirty="0"/>
              <a:t> </a:t>
            </a:r>
            <a:r>
              <a:rPr lang="hu-HU" dirty="0" err="1"/>
              <a:t>do</a:t>
            </a:r>
            <a:r>
              <a:rPr lang="hu-HU" dirty="0"/>
              <a:t> </a:t>
            </a:r>
            <a:r>
              <a:rPr lang="hu-HU" dirty="0" err="1"/>
              <a:t>many</a:t>
            </a:r>
            <a:r>
              <a:rPr lang="hu-HU" dirty="0"/>
              <a:t> </a:t>
            </a:r>
            <a:r>
              <a:rPr lang="hu-HU" dirty="0" err="1"/>
              <a:t>things</a:t>
            </a:r>
            <a:r>
              <a:rPr lang="hu-HU" dirty="0"/>
              <a:t>, </a:t>
            </a:r>
            <a:r>
              <a:rPr lang="hu-HU" dirty="0" err="1"/>
              <a:t>while</a:t>
            </a:r>
            <a:r>
              <a:rPr lang="hu-HU" dirty="0"/>
              <a:t> </a:t>
            </a:r>
            <a:r>
              <a:rPr lang="hu-HU" dirty="0" err="1"/>
              <a:t>clean</a:t>
            </a:r>
            <a:r>
              <a:rPr lang="hu-HU" dirty="0"/>
              <a:t> </a:t>
            </a:r>
            <a:r>
              <a:rPr lang="hu-HU" dirty="0" err="1"/>
              <a:t>code</a:t>
            </a:r>
            <a:r>
              <a:rPr lang="hu-HU" dirty="0"/>
              <a:t> is </a:t>
            </a:r>
            <a:r>
              <a:rPr lang="hu-HU" dirty="0" err="1"/>
              <a:t>focused</a:t>
            </a:r>
            <a:r>
              <a:rPr lang="hu-HU" dirty="0"/>
              <a:t> and </a:t>
            </a:r>
            <a:r>
              <a:rPr lang="hu-HU" dirty="0" err="1"/>
              <a:t>does</a:t>
            </a:r>
            <a:r>
              <a:rPr lang="hu-HU" dirty="0"/>
              <a:t> </a:t>
            </a:r>
            <a:r>
              <a:rPr lang="hu-HU" dirty="0" err="1"/>
              <a:t>what</a:t>
            </a:r>
            <a:r>
              <a:rPr lang="hu-HU" dirty="0"/>
              <a:t> is has </a:t>
            </a:r>
            <a:r>
              <a:rPr lang="hu-HU" dirty="0" err="1"/>
              <a:t>to</a:t>
            </a:r>
            <a:r>
              <a:rPr lang="hu-HU" dirty="0"/>
              <a:t> </a:t>
            </a:r>
            <a:r>
              <a:rPr lang="hu-HU" dirty="0" err="1"/>
              <a:t>do</a:t>
            </a:r>
            <a:r>
              <a:rPr lang="hu-HU" dirty="0"/>
              <a:t>.</a:t>
            </a:r>
          </a:p>
        </p:txBody>
      </p:sp>
      <p:sp>
        <p:nvSpPr>
          <p:cNvPr id="4" name="Dia számának helye 3"/>
          <p:cNvSpPr>
            <a:spLocks noGrp="1"/>
          </p:cNvSpPr>
          <p:nvPr>
            <p:ph type="sldNum" sz="quarter" idx="5"/>
          </p:nvPr>
        </p:nvSpPr>
        <p:spPr/>
        <p:txBody>
          <a:bodyPr/>
          <a:lstStyle/>
          <a:p>
            <a:fld id="{7B23D498-E386-4F6F-B665-53E8B71C203D}" type="slidenum">
              <a:rPr lang="hu-HU" smtClean="0"/>
              <a:t>7</a:t>
            </a:fld>
            <a:endParaRPr lang="hu-HU"/>
          </a:p>
        </p:txBody>
      </p:sp>
    </p:spTree>
    <p:extLst>
      <p:ext uri="{BB962C8B-B14F-4D97-AF65-F5344CB8AC3E}">
        <p14:creationId xmlns:p14="http://schemas.microsoft.com/office/powerpoint/2010/main" val="11215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7B23D498-E386-4F6F-B665-53E8B71C203D}" type="slidenum">
              <a:rPr lang="hu-HU" smtClean="0"/>
              <a:t>8</a:t>
            </a:fld>
            <a:endParaRPr lang="hu-HU"/>
          </a:p>
        </p:txBody>
      </p:sp>
    </p:spTree>
    <p:extLst>
      <p:ext uri="{BB962C8B-B14F-4D97-AF65-F5344CB8AC3E}">
        <p14:creationId xmlns:p14="http://schemas.microsoft.com/office/powerpoint/2010/main" val="2173908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In about 1951, a quality approach called Total Productive Maintenance (TPM) came on the Japanese scene. Its focus is on maintenance rather than on production. </a:t>
            </a:r>
            <a:endParaRPr lang="hu-HU" dirty="0"/>
          </a:p>
          <a:p>
            <a:r>
              <a:rPr lang="en-US" b="1" dirty="0" err="1"/>
              <a:t>Seiri</a:t>
            </a:r>
            <a:r>
              <a:rPr lang="en-US" dirty="0"/>
              <a:t>, or organization Knowing where things are—using</a:t>
            </a:r>
            <a:r>
              <a:rPr lang="hu-HU" dirty="0"/>
              <a:t> </a:t>
            </a:r>
            <a:r>
              <a:rPr lang="en-US" dirty="0"/>
              <a:t>approaches such as suitable naming—is crucial. </a:t>
            </a:r>
            <a:endParaRPr lang="hu-HU" dirty="0"/>
          </a:p>
          <a:p>
            <a:r>
              <a:rPr lang="en-US" b="1" dirty="0" err="1"/>
              <a:t>Seiton</a:t>
            </a:r>
            <a:r>
              <a:rPr lang="en-US" dirty="0"/>
              <a:t>, or tidiness (think “systematize” in English). A piece of code should be where</a:t>
            </a:r>
            <a:r>
              <a:rPr lang="hu-HU" dirty="0"/>
              <a:t> </a:t>
            </a:r>
            <a:r>
              <a:rPr lang="en-US" dirty="0"/>
              <a:t>you expect to find it—and, if not, you should re-factor to get it there.</a:t>
            </a:r>
          </a:p>
          <a:p>
            <a:r>
              <a:rPr lang="en-US" b="1" dirty="0" err="1"/>
              <a:t>Seiso</a:t>
            </a:r>
            <a:r>
              <a:rPr lang="en-US" dirty="0"/>
              <a:t>, or cleaning (think “shine” in English): Keep the workplace free of hanging</a:t>
            </a:r>
            <a:r>
              <a:rPr lang="hu-HU" dirty="0"/>
              <a:t> </a:t>
            </a:r>
            <a:r>
              <a:rPr lang="en-US" dirty="0"/>
              <a:t>wires, grease, scraps, and waste. What do the authors here say about littering your</a:t>
            </a:r>
          </a:p>
          <a:p>
            <a:r>
              <a:rPr lang="en-US" dirty="0"/>
              <a:t>code with comments and commented-out code lines that capture history or wishes for</a:t>
            </a:r>
            <a:r>
              <a:rPr lang="hu-HU" dirty="0"/>
              <a:t> </a:t>
            </a:r>
            <a:r>
              <a:rPr lang="en-US" dirty="0"/>
              <a:t>the future? Get rid of them.</a:t>
            </a:r>
          </a:p>
          <a:p>
            <a:r>
              <a:rPr lang="en-US" b="1" dirty="0" err="1"/>
              <a:t>Seiketsu</a:t>
            </a:r>
            <a:r>
              <a:rPr lang="en-US" dirty="0"/>
              <a:t>, The group agrees about how to keep the workplace clean.</a:t>
            </a:r>
          </a:p>
          <a:p>
            <a:r>
              <a:rPr lang="en-US" b="1" dirty="0" err="1"/>
              <a:t>Shutsuke</a:t>
            </a:r>
            <a:r>
              <a:rPr lang="en-US" dirty="0"/>
              <a:t>, or discipline (self-discipline).</a:t>
            </a:r>
            <a:endParaRPr lang="hu-HU" dirty="0"/>
          </a:p>
        </p:txBody>
      </p:sp>
      <p:sp>
        <p:nvSpPr>
          <p:cNvPr id="4" name="Dia számának helye 3"/>
          <p:cNvSpPr>
            <a:spLocks noGrp="1"/>
          </p:cNvSpPr>
          <p:nvPr>
            <p:ph type="sldNum" sz="quarter" idx="5"/>
          </p:nvPr>
        </p:nvSpPr>
        <p:spPr/>
        <p:txBody>
          <a:bodyPr/>
          <a:lstStyle/>
          <a:p>
            <a:fld id="{7B23D498-E386-4F6F-B665-53E8B71C203D}" type="slidenum">
              <a:rPr lang="hu-HU" smtClean="0"/>
              <a:t>10</a:t>
            </a:fld>
            <a:endParaRPr lang="hu-HU"/>
          </a:p>
        </p:txBody>
      </p:sp>
    </p:spTree>
    <p:extLst>
      <p:ext uri="{BB962C8B-B14F-4D97-AF65-F5344CB8AC3E}">
        <p14:creationId xmlns:p14="http://schemas.microsoft.com/office/powerpoint/2010/main" val="148135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hu-HU"/>
              <a:t>Mintacím szerkesztése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7/16/2019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pic>
        <p:nvPicPr>
          <p:cNvPr id="7" name="Kép 6">
            <a:extLst>
              <a:ext uri="{FF2B5EF4-FFF2-40B4-BE49-F238E27FC236}">
                <a16:creationId xmlns:a16="http://schemas.microsoft.com/office/drawing/2014/main" id="{C394A436-ACA8-45D2-8560-4D21BF8E2E3D}"/>
              </a:ext>
            </a:extLst>
          </p:cNvPr>
          <p:cNvPicPr>
            <a:picLocks noChangeAspect="1"/>
          </p:cNvPicPr>
          <p:nvPr userDrawn="1"/>
        </p:nvPicPr>
        <p:blipFill>
          <a:blip r:embed="rId2"/>
          <a:stretch>
            <a:fillRect/>
          </a:stretch>
        </p:blipFill>
        <p:spPr>
          <a:xfrm>
            <a:off x="10350875" y="5839880"/>
            <a:ext cx="1536325" cy="101812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hu-HU"/>
              <a:t>Mintacím szerkesztése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7/16/2019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257300" y="2286000"/>
            <a:ext cx="4800600" cy="3619500"/>
          </a:xfrm>
        </p:spPr>
        <p:txBody>
          <a:bodyPr/>
          <a:lstStyle>
            <a:lvl1pPr>
              <a:defRPr cap="all" baseline="0"/>
            </a:lvl1pPr>
            <a:lvl2pPr>
              <a:defRPr cap="all" baseline="0"/>
            </a:lvl2pPr>
            <a:lvl3pPr>
              <a:defRPr cap="all" baseline="0"/>
            </a:lvl3pPr>
            <a:lvl4pPr>
              <a:defRPr cap="all" baseline="0"/>
            </a:lvl4pPr>
            <a:lvl5pPr>
              <a:defRPr cap="all" baseline="0"/>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hu-HU"/>
              <a:t>Mintacím szerkesztése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257300" y="2909102"/>
            <a:ext cx="4800600" cy="299639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633864" y="2909102"/>
            <a:ext cx="4800600" cy="299639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7/16/2019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7/16/2019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7/16/2019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hu-HU"/>
              <a:t>Mintacím szerkesztése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7/16/2019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hu-HU"/>
              <a:t>Mintacím szerkesztése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7/16/2019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hu-HU"/>
              <a:t>Mintacím szerkesztése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7/16/2019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cap="all" baseline="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cap="all" baseline="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cap="all" baseline="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cap="all" baseline="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cap="all" baseline="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SXkgYZw0ev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B66898E-6CCA-420E-9310-26E5F7B9FDE5}"/>
              </a:ext>
            </a:extLst>
          </p:cNvPr>
          <p:cNvSpPr>
            <a:spLocks noGrp="1"/>
          </p:cNvSpPr>
          <p:nvPr>
            <p:ph type="ctrTitle"/>
          </p:nvPr>
        </p:nvSpPr>
        <p:spPr/>
        <p:txBody>
          <a:bodyPr/>
          <a:lstStyle/>
          <a:p>
            <a:r>
              <a:rPr lang="hu-HU" dirty="0" err="1"/>
              <a:t>Clean</a:t>
            </a:r>
            <a:r>
              <a:rPr lang="hu-HU" dirty="0"/>
              <a:t> </a:t>
            </a:r>
            <a:r>
              <a:rPr lang="hu-HU" dirty="0" err="1"/>
              <a:t>code</a:t>
            </a:r>
            <a:br>
              <a:rPr lang="hu-HU" dirty="0"/>
            </a:br>
            <a:r>
              <a:rPr lang="hu-HU" dirty="0" err="1"/>
              <a:t>chapter</a:t>
            </a:r>
            <a:r>
              <a:rPr lang="hu-HU" dirty="0"/>
              <a:t> 1.</a:t>
            </a:r>
          </a:p>
        </p:txBody>
      </p:sp>
      <p:sp>
        <p:nvSpPr>
          <p:cNvPr id="3" name="Alcím 2">
            <a:extLst>
              <a:ext uri="{FF2B5EF4-FFF2-40B4-BE49-F238E27FC236}">
                <a16:creationId xmlns:a16="http://schemas.microsoft.com/office/drawing/2014/main" id="{F7056876-9838-48FF-8823-30C38D23D93B}"/>
              </a:ext>
            </a:extLst>
          </p:cNvPr>
          <p:cNvSpPr>
            <a:spLocks noGrp="1"/>
          </p:cNvSpPr>
          <p:nvPr>
            <p:ph type="subTitle" idx="1"/>
          </p:nvPr>
        </p:nvSpPr>
        <p:spPr/>
        <p:txBody>
          <a:bodyPr/>
          <a:lstStyle/>
          <a:p>
            <a:r>
              <a:rPr lang="hu-HU" dirty="0" err="1"/>
              <a:t>lightning</a:t>
            </a:r>
            <a:r>
              <a:rPr lang="hu-HU" dirty="0"/>
              <a:t> </a:t>
            </a:r>
            <a:r>
              <a:rPr lang="hu-HU" dirty="0" err="1"/>
              <a:t>talk</a:t>
            </a:r>
            <a:r>
              <a:rPr lang="hu-HU" dirty="0"/>
              <a:t> </a:t>
            </a:r>
            <a:r>
              <a:rPr lang="hu-HU" dirty="0" err="1"/>
              <a:t>by</a:t>
            </a:r>
            <a:r>
              <a:rPr lang="hu-HU" dirty="0"/>
              <a:t> </a:t>
            </a:r>
            <a:r>
              <a:rPr lang="hu-HU" dirty="0" err="1"/>
              <a:t>agi</a:t>
            </a:r>
            <a:r>
              <a:rPr lang="hu-HU" dirty="0"/>
              <a:t> </a:t>
            </a:r>
            <a:r>
              <a:rPr lang="hu-HU" dirty="0" err="1"/>
              <a:t>ronay</a:t>
            </a:r>
            <a:endParaRPr lang="hu-HU" dirty="0"/>
          </a:p>
        </p:txBody>
      </p:sp>
    </p:spTree>
    <p:extLst>
      <p:ext uri="{BB962C8B-B14F-4D97-AF65-F5344CB8AC3E}">
        <p14:creationId xmlns:p14="http://schemas.microsoft.com/office/powerpoint/2010/main" val="967521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0" name="Freeform 6">
            <a:extLst>
              <a:ext uri="{FF2B5EF4-FFF2-40B4-BE49-F238E27FC236}">
                <a16:creationId xmlns:a16="http://schemas.microsoft.com/office/drawing/2014/main" id="{126ADEF2-2BA7-419F-A580-9C6541A73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9221" name="Rectangle 72">
            <a:extLst>
              <a:ext uri="{FF2B5EF4-FFF2-40B4-BE49-F238E27FC236}">
                <a16:creationId xmlns:a16="http://schemas.microsoft.com/office/drawing/2014/main" id="{2B146248-6675-4D3A-B34A-7363E28C9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222" name="Rectangle 74">
            <a:extLst>
              <a:ext uri="{FF2B5EF4-FFF2-40B4-BE49-F238E27FC236}">
                <a16:creationId xmlns:a16="http://schemas.microsoft.com/office/drawing/2014/main" id="{8E52EA45-4231-40F0-A5F9-509764441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223" name="Freeform 22">
            <a:extLst>
              <a:ext uri="{FF2B5EF4-FFF2-40B4-BE49-F238E27FC236}">
                <a16:creationId xmlns:a16="http://schemas.microsoft.com/office/drawing/2014/main" id="{E26580E3-C3E7-4C81-9BC7-D725DBB74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Cím 1">
            <a:extLst>
              <a:ext uri="{FF2B5EF4-FFF2-40B4-BE49-F238E27FC236}">
                <a16:creationId xmlns:a16="http://schemas.microsoft.com/office/drawing/2014/main" id="{AD5B4523-1F2F-424D-A3D7-22C4A2276C2D}"/>
              </a:ext>
            </a:extLst>
          </p:cNvPr>
          <p:cNvSpPr>
            <a:spLocks noGrp="1"/>
          </p:cNvSpPr>
          <p:nvPr>
            <p:ph type="title"/>
          </p:nvPr>
        </p:nvSpPr>
        <p:spPr>
          <a:xfrm>
            <a:off x="953798" y="2831458"/>
            <a:ext cx="2280791" cy="1322614"/>
          </a:xfrm>
        </p:spPr>
        <p:txBody>
          <a:bodyPr vert="horz" lIns="91440" tIns="45720" rIns="91440" bIns="45720" rtlCol="0" anchor="ctr">
            <a:normAutofit/>
          </a:bodyPr>
          <a:lstStyle/>
          <a:p>
            <a:pPr algn="ctr"/>
            <a:r>
              <a:rPr lang="en-US" sz="6000" spc="800"/>
              <a:t>5s</a:t>
            </a:r>
            <a:endParaRPr lang="en-US" sz="6000" spc="800" dirty="0"/>
          </a:p>
        </p:txBody>
      </p:sp>
      <p:pic>
        <p:nvPicPr>
          <p:cNvPr id="9218" name="Picture 2" descr="KÃ©ptalÃ¡lat a kÃ¶vetkezÅre: âjapanese 5sâ">
            <a:extLst>
              <a:ext uri="{FF2B5EF4-FFF2-40B4-BE49-F238E27FC236}">
                <a16:creationId xmlns:a16="http://schemas.microsoft.com/office/drawing/2014/main" id="{3C322E4A-71BA-4C7D-9973-3AA95FE589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40297" y="2707845"/>
            <a:ext cx="6220332" cy="1446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217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DD64C36-46DE-4720-9258-7829CB407CCC}"/>
              </a:ext>
            </a:extLst>
          </p:cNvPr>
          <p:cNvSpPr>
            <a:spLocks noGrp="1"/>
          </p:cNvSpPr>
          <p:nvPr>
            <p:ph type="title"/>
          </p:nvPr>
        </p:nvSpPr>
        <p:spPr>
          <a:xfrm>
            <a:off x="4241875" y="2682934"/>
            <a:ext cx="3708249" cy="1492132"/>
          </a:xfrm>
        </p:spPr>
        <p:txBody>
          <a:bodyPr>
            <a:normAutofit fontScale="90000"/>
          </a:bodyPr>
          <a:lstStyle/>
          <a:p>
            <a:pPr algn="ctr"/>
            <a:r>
              <a:rPr lang="hu-HU" sz="5400" dirty="0" err="1"/>
              <a:t>Thank</a:t>
            </a:r>
            <a:r>
              <a:rPr lang="hu-HU" sz="5400" dirty="0"/>
              <a:t> </a:t>
            </a:r>
            <a:r>
              <a:rPr lang="hu-HU" sz="5400" dirty="0" err="1"/>
              <a:t>you</a:t>
            </a:r>
            <a:r>
              <a:rPr lang="hu-HU" sz="5400" dirty="0"/>
              <a:t>! </a:t>
            </a:r>
            <a:r>
              <a:rPr lang="hu-HU" sz="5400" dirty="0">
                <a:sym typeface="Wingdings" panose="05000000000000000000" pitchFamily="2" charset="2"/>
              </a:rPr>
              <a:t></a:t>
            </a:r>
            <a:endParaRPr lang="hu-HU" sz="5400" dirty="0"/>
          </a:p>
        </p:txBody>
      </p:sp>
    </p:spTree>
    <p:extLst>
      <p:ext uri="{BB962C8B-B14F-4D97-AF65-F5344CB8AC3E}">
        <p14:creationId xmlns:p14="http://schemas.microsoft.com/office/powerpoint/2010/main" val="140195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0124DB0-DD02-4170-9D94-AF1C058E1CC3}"/>
              </a:ext>
            </a:extLst>
          </p:cNvPr>
          <p:cNvSpPr>
            <a:spLocks noGrp="1"/>
          </p:cNvSpPr>
          <p:nvPr>
            <p:ph type="title"/>
          </p:nvPr>
        </p:nvSpPr>
        <p:spPr>
          <a:xfrm>
            <a:off x="1251678" y="382385"/>
            <a:ext cx="10178322" cy="1492132"/>
          </a:xfrm>
        </p:spPr>
        <p:txBody>
          <a:bodyPr anchor="ctr">
            <a:normAutofit/>
          </a:bodyPr>
          <a:lstStyle/>
          <a:p>
            <a:r>
              <a:rPr lang="hu-HU"/>
              <a:t>Clean.. What?</a:t>
            </a:r>
            <a:endParaRPr lang="hu-HU" dirty="0"/>
          </a:p>
        </p:txBody>
      </p:sp>
      <p:sp>
        <p:nvSpPr>
          <p:cNvPr id="4" name="Tartalom helye 3">
            <a:extLst>
              <a:ext uri="{FF2B5EF4-FFF2-40B4-BE49-F238E27FC236}">
                <a16:creationId xmlns:a16="http://schemas.microsoft.com/office/drawing/2014/main" id="{47EAB54A-8C31-40A9-B729-E33827D785F2}"/>
              </a:ext>
            </a:extLst>
          </p:cNvPr>
          <p:cNvSpPr>
            <a:spLocks noGrp="1"/>
          </p:cNvSpPr>
          <p:nvPr>
            <p:ph idx="1"/>
          </p:nvPr>
        </p:nvSpPr>
        <p:spPr>
          <a:xfrm>
            <a:off x="1404078" y="2984271"/>
            <a:ext cx="4193158" cy="1999213"/>
          </a:xfrm>
        </p:spPr>
        <p:style>
          <a:lnRef idx="2">
            <a:schemeClr val="dk1"/>
          </a:lnRef>
          <a:fillRef idx="1">
            <a:schemeClr val="lt1"/>
          </a:fillRef>
          <a:effectRef idx="0">
            <a:schemeClr val="dk1"/>
          </a:effectRef>
          <a:fontRef idx="minor">
            <a:schemeClr val="dk1"/>
          </a:fontRef>
        </p:style>
        <p:txBody>
          <a:bodyPr>
            <a:normAutofit/>
          </a:bodyPr>
          <a:lstStyle/>
          <a:p>
            <a:pPr>
              <a:buSzPct val="50000"/>
            </a:pPr>
            <a:r>
              <a:rPr lang="hu-HU" sz="2400" cap="all" dirty="0" err="1">
                <a:solidFill>
                  <a:schemeClr val="tx1"/>
                </a:solidFill>
              </a:rPr>
              <a:t>Book</a:t>
            </a:r>
            <a:r>
              <a:rPr lang="hu-HU" sz="2400" cap="all" dirty="0">
                <a:solidFill>
                  <a:schemeClr val="tx1"/>
                </a:solidFill>
              </a:rPr>
              <a:t> </a:t>
            </a:r>
            <a:r>
              <a:rPr lang="hu-HU" sz="2400" cap="all" dirty="0" err="1">
                <a:solidFill>
                  <a:schemeClr val="tx1"/>
                </a:solidFill>
              </a:rPr>
              <a:t>about</a:t>
            </a:r>
            <a:r>
              <a:rPr lang="hu-HU" sz="2400" cap="all" dirty="0">
                <a:solidFill>
                  <a:schemeClr val="tx1"/>
                </a:solidFill>
              </a:rPr>
              <a:t> </a:t>
            </a:r>
            <a:r>
              <a:rPr lang="hu-HU" sz="2400" cap="all" dirty="0" err="1">
                <a:solidFill>
                  <a:schemeClr val="tx1"/>
                </a:solidFill>
              </a:rPr>
              <a:t>good</a:t>
            </a:r>
            <a:br>
              <a:rPr lang="hu-HU" sz="2400" cap="all" dirty="0">
                <a:solidFill>
                  <a:schemeClr val="tx1"/>
                </a:solidFill>
              </a:rPr>
            </a:br>
            <a:r>
              <a:rPr lang="hu-HU" sz="2400" cap="all" dirty="0" err="1">
                <a:solidFill>
                  <a:schemeClr val="tx1"/>
                </a:solidFill>
              </a:rPr>
              <a:t>programming</a:t>
            </a:r>
            <a:endParaRPr lang="en-US" sz="2400" cap="all" dirty="0">
              <a:solidFill>
                <a:schemeClr val="tx1"/>
              </a:solidFill>
            </a:endParaRPr>
          </a:p>
          <a:p>
            <a:pPr>
              <a:buSzPct val="50000"/>
            </a:pPr>
            <a:r>
              <a:rPr lang="hu-HU" sz="2400" cap="all" dirty="0" err="1">
                <a:solidFill>
                  <a:schemeClr val="tx1"/>
                </a:solidFill>
              </a:rPr>
              <a:t>Written</a:t>
            </a:r>
            <a:r>
              <a:rPr lang="hu-HU" sz="2400" cap="all" dirty="0">
                <a:solidFill>
                  <a:schemeClr val="tx1"/>
                </a:solidFill>
              </a:rPr>
              <a:t> </a:t>
            </a:r>
            <a:r>
              <a:rPr lang="hu-HU" sz="2400" cap="all" dirty="0" err="1">
                <a:solidFill>
                  <a:schemeClr val="tx1"/>
                </a:solidFill>
              </a:rPr>
              <a:t>by</a:t>
            </a:r>
            <a:r>
              <a:rPr lang="hu-HU" sz="2400" cap="all" dirty="0">
                <a:solidFill>
                  <a:schemeClr val="tx1"/>
                </a:solidFill>
              </a:rPr>
              <a:t>: </a:t>
            </a:r>
            <a:r>
              <a:rPr lang="hu-HU" sz="2400" cap="all" dirty="0" err="1">
                <a:solidFill>
                  <a:schemeClr val="tx1"/>
                </a:solidFill>
                <a:hlinkClick r:id="rId3">
                  <a:extLst>
                    <a:ext uri="{A12FA001-AC4F-418D-AE19-62706E023703}">
                      <ahyp:hlinkClr xmlns:ahyp="http://schemas.microsoft.com/office/drawing/2018/hyperlinkcolor" val="tx"/>
                    </a:ext>
                  </a:extLst>
                </a:hlinkClick>
              </a:rPr>
              <a:t>Uncle</a:t>
            </a:r>
            <a:r>
              <a:rPr lang="hu-HU" sz="2400" cap="all" dirty="0">
                <a:solidFill>
                  <a:schemeClr val="tx1"/>
                </a:solidFill>
                <a:hlinkClick r:id="rId3">
                  <a:extLst>
                    <a:ext uri="{A12FA001-AC4F-418D-AE19-62706E023703}">
                      <ahyp:hlinkClr xmlns:ahyp="http://schemas.microsoft.com/office/drawing/2018/hyperlinkcolor" val="tx"/>
                    </a:ext>
                  </a:extLst>
                </a:hlinkClick>
              </a:rPr>
              <a:t> Bob</a:t>
            </a:r>
            <a:endParaRPr lang="en-US" sz="2400" cap="all" dirty="0">
              <a:solidFill>
                <a:schemeClr val="tx1"/>
              </a:solidFill>
            </a:endParaRPr>
          </a:p>
          <a:p>
            <a:pPr>
              <a:buSzPct val="50000"/>
            </a:pPr>
            <a:r>
              <a:rPr lang="hu-HU" sz="2400" cap="all" dirty="0">
                <a:solidFill>
                  <a:schemeClr val="tx1"/>
                </a:solidFill>
              </a:rPr>
              <a:t>TL;D</a:t>
            </a:r>
            <a:r>
              <a:rPr lang="hu-HU" sz="1600" cap="all" dirty="0">
                <a:solidFill>
                  <a:schemeClr val="tx1"/>
                </a:solidFill>
              </a:rPr>
              <a:t>(</a:t>
            </a:r>
            <a:r>
              <a:rPr lang="hu-HU" sz="1600" cap="all" dirty="0" err="1">
                <a:solidFill>
                  <a:schemeClr val="tx1"/>
                </a:solidFill>
              </a:rPr>
              <a:t>but</a:t>
            </a:r>
            <a:r>
              <a:rPr lang="hu-HU" sz="1600" cap="all" dirty="0">
                <a:solidFill>
                  <a:schemeClr val="tx1"/>
                </a:solidFill>
              </a:rPr>
              <a:t> </a:t>
            </a:r>
            <a:r>
              <a:rPr lang="hu-HU" sz="1600" cap="all" dirty="0" err="1">
                <a:solidFill>
                  <a:schemeClr val="tx1"/>
                </a:solidFill>
              </a:rPr>
              <a:t>you</a:t>
            </a:r>
            <a:r>
              <a:rPr lang="hu-HU" sz="1600" cap="all" dirty="0">
                <a:solidFill>
                  <a:schemeClr val="tx1"/>
                </a:solidFill>
              </a:rPr>
              <a:t> </a:t>
            </a:r>
            <a:r>
              <a:rPr lang="hu-HU" sz="1600" cap="all" dirty="0" err="1">
                <a:solidFill>
                  <a:schemeClr val="tx1"/>
                </a:solidFill>
              </a:rPr>
              <a:t>should</a:t>
            </a:r>
            <a:r>
              <a:rPr lang="hu-HU" sz="1600" cap="all" dirty="0">
                <a:solidFill>
                  <a:schemeClr val="tx1"/>
                </a:solidFill>
              </a:rPr>
              <a:t>)</a:t>
            </a:r>
            <a:r>
              <a:rPr lang="hu-HU" sz="2400" cap="all" dirty="0">
                <a:solidFill>
                  <a:schemeClr val="tx1"/>
                </a:solidFill>
              </a:rPr>
              <a:t>R</a:t>
            </a:r>
            <a:endParaRPr lang="en-US" sz="2400" cap="all" dirty="0">
              <a:solidFill>
                <a:schemeClr val="tx1"/>
              </a:solidFill>
            </a:endParaRPr>
          </a:p>
        </p:txBody>
      </p:sp>
      <p:pic>
        <p:nvPicPr>
          <p:cNvPr id="26" name="Picture 8" descr="https://knoldus.files.wordpress.com/2018/06/cleancode.png">
            <a:extLst>
              <a:ext uri="{FF2B5EF4-FFF2-40B4-BE49-F238E27FC236}">
                <a16:creationId xmlns:a16="http://schemas.microsoft.com/office/drawing/2014/main" id="{7BBBD0F6-808D-480A-9914-E1C2F4345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978408"/>
            <a:ext cx="5228492" cy="4616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60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D1C1960-2888-4196-89AC-BF518D5C4D7C}"/>
              </a:ext>
            </a:extLst>
          </p:cNvPr>
          <p:cNvSpPr>
            <a:spLocks noGrp="1"/>
          </p:cNvSpPr>
          <p:nvPr>
            <p:ph type="title"/>
          </p:nvPr>
        </p:nvSpPr>
        <p:spPr/>
        <p:txBody>
          <a:bodyPr/>
          <a:lstStyle/>
          <a:p>
            <a:r>
              <a:rPr lang="hu-HU" dirty="0" err="1"/>
              <a:t>There</a:t>
            </a:r>
            <a:r>
              <a:rPr lang="hu-HU" dirty="0"/>
              <a:t> </a:t>
            </a:r>
            <a:r>
              <a:rPr lang="hu-HU" dirty="0" err="1"/>
              <a:t>will</a:t>
            </a:r>
            <a:r>
              <a:rPr lang="hu-HU" dirty="0"/>
              <a:t> be </a:t>
            </a:r>
            <a:r>
              <a:rPr lang="hu-HU" dirty="0" err="1"/>
              <a:t>code</a:t>
            </a:r>
            <a:r>
              <a:rPr lang="hu-HU" dirty="0"/>
              <a:t>.. (</a:t>
            </a:r>
            <a:r>
              <a:rPr lang="hu-HU" dirty="0" err="1"/>
              <a:t>Or</a:t>
            </a:r>
            <a:r>
              <a:rPr lang="hu-HU" dirty="0"/>
              <a:t> </a:t>
            </a:r>
            <a:r>
              <a:rPr lang="hu-HU" dirty="0" err="1"/>
              <a:t>not</a:t>
            </a:r>
            <a:r>
              <a:rPr lang="hu-HU" dirty="0"/>
              <a:t>?)</a:t>
            </a:r>
          </a:p>
        </p:txBody>
      </p:sp>
      <p:sp>
        <p:nvSpPr>
          <p:cNvPr id="4" name="Téglalap: lekerekített 3">
            <a:extLst>
              <a:ext uri="{FF2B5EF4-FFF2-40B4-BE49-F238E27FC236}">
                <a16:creationId xmlns:a16="http://schemas.microsoft.com/office/drawing/2014/main" id="{FB9747E9-669F-4344-9349-B188EF62C3AD}"/>
              </a:ext>
            </a:extLst>
          </p:cNvPr>
          <p:cNvSpPr/>
          <p:nvPr/>
        </p:nvSpPr>
        <p:spPr>
          <a:xfrm>
            <a:off x="1149927" y="2514600"/>
            <a:ext cx="4641273" cy="19202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457200" indent="-457200" algn="ctr">
              <a:buSzPct val="50000"/>
              <a:buFont typeface="Arial" panose="020B0604020202020204" pitchFamily="34" charset="0"/>
              <a:buChar char="•"/>
            </a:pPr>
            <a:r>
              <a:rPr lang="hu-HU" sz="2400" cap="all" dirty="0" err="1">
                <a:solidFill>
                  <a:schemeClr val="tx1"/>
                </a:solidFill>
              </a:rPr>
              <a:t>Code</a:t>
            </a:r>
            <a:r>
              <a:rPr lang="hu-HU" sz="2400" cap="all" dirty="0">
                <a:solidFill>
                  <a:schemeClr val="tx1"/>
                </a:solidFill>
              </a:rPr>
              <a:t> is </a:t>
            </a:r>
            <a:r>
              <a:rPr lang="hu-HU" sz="2400" cap="all" dirty="0" err="1">
                <a:solidFill>
                  <a:schemeClr val="tx1"/>
                </a:solidFill>
              </a:rPr>
              <a:t>written</a:t>
            </a:r>
            <a:endParaRPr lang="hu-HU" sz="2400" cap="all" dirty="0">
              <a:solidFill>
                <a:schemeClr val="tx1"/>
              </a:solidFill>
            </a:endParaRPr>
          </a:p>
          <a:p>
            <a:pPr marL="457200" indent="-457200" algn="ctr">
              <a:buSzPct val="50000"/>
              <a:buFont typeface="Arial" panose="020B0604020202020204" pitchFamily="34" charset="0"/>
              <a:buChar char="•"/>
            </a:pPr>
            <a:endParaRPr lang="hu-HU" sz="2400" cap="all" dirty="0">
              <a:solidFill>
                <a:schemeClr val="tx1"/>
              </a:solidFill>
            </a:endParaRPr>
          </a:p>
          <a:p>
            <a:pPr marL="457200" indent="-457200" algn="ctr">
              <a:buSzPct val="50000"/>
              <a:buFont typeface="Arial" panose="020B0604020202020204" pitchFamily="34" charset="0"/>
              <a:buChar char="•"/>
            </a:pPr>
            <a:r>
              <a:rPr lang="hu-HU" sz="2400" cap="all" dirty="0" err="1">
                <a:solidFill>
                  <a:schemeClr val="tx1"/>
                </a:solidFill>
              </a:rPr>
              <a:t>Programmers</a:t>
            </a:r>
            <a:r>
              <a:rPr lang="hu-HU" sz="2400" cap="all" dirty="0">
                <a:solidFill>
                  <a:schemeClr val="tx1"/>
                </a:solidFill>
              </a:rPr>
              <a:t> </a:t>
            </a:r>
            <a:r>
              <a:rPr lang="hu-HU" sz="2400" cap="all" dirty="0" err="1">
                <a:solidFill>
                  <a:schemeClr val="tx1"/>
                </a:solidFill>
              </a:rPr>
              <a:t>are</a:t>
            </a:r>
            <a:r>
              <a:rPr lang="hu-HU" sz="2400" cap="all" dirty="0">
                <a:solidFill>
                  <a:schemeClr val="tx1"/>
                </a:solidFill>
              </a:rPr>
              <a:t> </a:t>
            </a:r>
            <a:r>
              <a:rPr lang="hu-HU" sz="2400" cap="all" dirty="0" err="1">
                <a:solidFill>
                  <a:schemeClr val="tx1"/>
                </a:solidFill>
              </a:rPr>
              <a:t>needed</a:t>
            </a:r>
            <a:endParaRPr lang="hu-HU" sz="2400" cap="all" dirty="0">
              <a:solidFill>
                <a:schemeClr val="tx1"/>
              </a:solidFill>
            </a:endParaRPr>
          </a:p>
        </p:txBody>
      </p:sp>
      <p:sp>
        <p:nvSpPr>
          <p:cNvPr id="5" name="Téglalap: lekerekített 4">
            <a:extLst>
              <a:ext uri="{FF2B5EF4-FFF2-40B4-BE49-F238E27FC236}">
                <a16:creationId xmlns:a16="http://schemas.microsoft.com/office/drawing/2014/main" id="{355494C5-AC7F-4A9E-A3EF-5D9FE04A731B}"/>
              </a:ext>
            </a:extLst>
          </p:cNvPr>
          <p:cNvSpPr/>
          <p:nvPr/>
        </p:nvSpPr>
        <p:spPr>
          <a:xfrm>
            <a:off x="5943599" y="2514600"/>
            <a:ext cx="4641273" cy="19202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457200" indent="-457200" algn="ctr">
              <a:buSzPct val="50000"/>
              <a:buFont typeface="Arial" panose="020B0604020202020204" pitchFamily="34" charset="0"/>
              <a:buChar char="•"/>
            </a:pPr>
            <a:r>
              <a:rPr lang="hu-HU" sz="2400" cap="all" dirty="0" err="1">
                <a:solidFill>
                  <a:schemeClr val="tx1"/>
                </a:solidFill>
              </a:rPr>
              <a:t>Code</a:t>
            </a:r>
            <a:r>
              <a:rPr lang="hu-HU" sz="2400" cap="all" dirty="0">
                <a:solidFill>
                  <a:schemeClr val="tx1"/>
                </a:solidFill>
              </a:rPr>
              <a:t> </a:t>
            </a:r>
            <a:r>
              <a:rPr lang="hu-HU" sz="2400" cap="all" dirty="0" err="1">
                <a:solidFill>
                  <a:schemeClr val="tx1"/>
                </a:solidFill>
              </a:rPr>
              <a:t>will</a:t>
            </a:r>
            <a:r>
              <a:rPr lang="hu-HU" sz="2400" cap="all" dirty="0">
                <a:solidFill>
                  <a:schemeClr val="tx1"/>
                </a:solidFill>
              </a:rPr>
              <a:t> be </a:t>
            </a:r>
            <a:r>
              <a:rPr lang="hu-HU" sz="2400" cap="all" dirty="0" err="1">
                <a:solidFill>
                  <a:schemeClr val="tx1"/>
                </a:solidFill>
              </a:rPr>
              <a:t>generated</a:t>
            </a:r>
            <a:endParaRPr lang="hu-HU" sz="2400" cap="all" dirty="0">
              <a:solidFill>
                <a:schemeClr val="tx1"/>
              </a:solidFill>
            </a:endParaRPr>
          </a:p>
          <a:p>
            <a:pPr marL="457200" indent="-457200" algn="ctr">
              <a:buSzPct val="50000"/>
              <a:buFont typeface="Arial" panose="020B0604020202020204" pitchFamily="34" charset="0"/>
              <a:buChar char="•"/>
            </a:pPr>
            <a:r>
              <a:rPr lang="hu-HU" sz="2400" cap="all" dirty="0" err="1">
                <a:solidFill>
                  <a:schemeClr val="tx1"/>
                </a:solidFill>
              </a:rPr>
              <a:t>Programmers</a:t>
            </a:r>
            <a:r>
              <a:rPr lang="hu-HU" sz="2400" cap="all" dirty="0">
                <a:solidFill>
                  <a:schemeClr val="tx1"/>
                </a:solidFill>
              </a:rPr>
              <a:t> </a:t>
            </a:r>
            <a:r>
              <a:rPr lang="hu-HU" sz="2400" cap="all" dirty="0" err="1">
                <a:solidFill>
                  <a:schemeClr val="tx1"/>
                </a:solidFill>
              </a:rPr>
              <a:t>won’t</a:t>
            </a:r>
            <a:r>
              <a:rPr lang="hu-HU" sz="2400" cap="all" dirty="0">
                <a:solidFill>
                  <a:schemeClr val="tx1"/>
                </a:solidFill>
              </a:rPr>
              <a:t> be </a:t>
            </a:r>
            <a:r>
              <a:rPr lang="hu-HU" sz="2400" cap="all" dirty="0" err="1">
                <a:solidFill>
                  <a:schemeClr val="tx1"/>
                </a:solidFill>
              </a:rPr>
              <a:t>needed</a:t>
            </a:r>
            <a:endParaRPr lang="hu-HU" sz="2400" cap="all" dirty="0">
              <a:solidFill>
                <a:schemeClr val="tx1"/>
              </a:solidFill>
            </a:endParaRPr>
          </a:p>
        </p:txBody>
      </p:sp>
      <p:sp>
        <p:nvSpPr>
          <p:cNvPr id="6" name="Tilos tábla 5">
            <a:extLst>
              <a:ext uri="{FF2B5EF4-FFF2-40B4-BE49-F238E27FC236}">
                <a16:creationId xmlns:a16="http://schemas.microsoft.com/office/drawing/2014/main" id="{DBA27DFB-A6E5-4226-8357-A1CC745B432A}"/>
              </a:ext>
            </a:extLst>
          </p:cNvPr>
          <p:cNvSpPr/>
          <p:nvPr/>
        </p:nvSpPr>
        <p:spPr>
          <a:xfrm>
            <a:off x="6923115" y="2103120"/>
            <a:ext cx="2682240" cy="2651760"/>
          </a:xfrm>
          <a:prstGeom prst="noSmoking">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Tree>
    <p:extLst>
      <p:ext uri="{BB962C8B-B14F-4D97-AF65-F5344CB8AC3E}">
        <p14:creationId xmlns:p14="http://schemas.microsoft.com/office/powerpoint/2010/main" val="216599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24266C8D-C649-4EA6-9688-81828FA662C4}"/>
              </a:ext>
            </a:extLst>
          </p:cNvPr>
          <p:cNvSpPr>
            <a:spLocks noGrp="1"/>
          </p:cNvSpPr>
          <p:nvPr>
            <p:ph type="title"/>
          </p:nvPr>
        </p:nvSpPr>
        <p:spPr>
          <a:xfrm>
            <a:off x="734255" y="604383"/>
            <a:ext cx="3261364" cy="548904"/>
          </a:xfrm>
        </p:spPr>
        <p:txBody>
          <a:bodyPr anchor="ctr">
            <a:noAutofit/>
          </a:bodyPr>
          <a:lstStyle/>
          <a:p>
            <a:pPr algn="r"/>
            <a:r>
              <a:rPr lang="hu-HU"/>
              <a:t>Bad code</a:t>
            </a:r>
            <a:endParaRPr lang="hu-HU" dirty="0"/>
          </a:p>
        </p:txBody>
      </p:sp>
      <p:cxnSp>
        <p:nvCxnSpPr>
          <p:cNvPr id="33"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Tartalom helye 2">
            <a:extLst>
              <a:ext uri="{FF2B5EF4-FFF2-40B4-BE49-F238E27FC236}">
                <a16:creationId xmlns:a16="http://schemas.microsoft.com/office/drawing/2014/main" id="{DB883A0F-33F3-4661-BD24-215B02DE38A6}"/>
              </a:ext>
            </a:extLst>
          </p:cNvPr>
          <p:cNvSpPr>
            <a:spLocks noGrp="1"/>
          </p:cNvSpPr>
          <p:nvPr>
            <p:ph idx="1"/>
          </p:nvPr>
        </p:nvSpPr>
        <p:spPr>
          <a:xfrm>
            <a:off x="7603074" y="2050754"/>
            <a:ext cx="4159478" cy="3266313"/>
          </a:xfrm>
        </p:spPr>
        <p:style>
          <a:lnRef idx="2">
            <a:schemeClr val="dk1"/>
          </a:lnRef>
          <a:fillRef idx="1">
            <a:schemeClr val="lt1"/>
          </a:fillRef>
          <a:effectRef idx="0">
            <a:schemeClr val="dk1"/>
          </a:effectRef>
          <a:fontRef idx="minor">
            <a:schemeClr val="dk1"/>
          </a:fontRef>
        </p:style>
        <p:txBody>
          <a:bodyPr anchor="ctr">
            <a:normAutofit/>
          </a:bodyPr>
          <a:lstStyle/>
          <a:p>
            <a:r>
              <a:rPr lang="hu-HU" sz="3200" dirty="0">
                <a:solidFill>
                  <a:schemeClr val="tx1"/>
                </a:solidFill>
              </a:rPr>
              <a:t>Story</a:t>
            </a:r>
          </a:p>
          <a:p>
            <a:r>
              <a:rPr lang="hu-HU" sz="3200" strike="sngStrike" dirty="0" err="1">
                <a:solidFill>
                  <a:schemeClr val="tx1"/>
                </a:solidFill>
              </a:rPr>
              <a:t>Working</a:t>
            </a:r>
            <a:r>
              <a:rPr lang="hu-HU" sz="3200" strike="sngStrike" dirty="0">
                <a:solidFill>
                  <a:schemeClr val="tx1"/>
                </a:solidFill>
              </a:rPr>
              <a:t> </a:t>
            </a:r>
            <a:r>
              <a:rPr lang="hu-HU" sz="3200" strike="sngStrike" dirty="0" err="1">
                <a:solidFill>
                  <a:schemeClr val="tx1"/>
                </a:solidFill>
              </a:rPr>
              <a:t>mess</a:t>
            </a:r>
            <a:r>
              <a:rPr lang="hu-HU" sz="3200" dirty="0">
                <a:solidFill>
                  <a:schemeClr val="tx1"/>
                </a:solidFill>
              </a:rPr>
              <a:t> &gt;</a:t>
            </a:r>
            <a:r>
              <a:rPr lang="hu-HU" sz="3200" strike="sngStrike" dirty="0">
                <a:solidFill>
                  <a:schemeClr val="tx1"/>
                </a:solidFill>
              </a:rPr>
              <a:t> </a:t>
            </a:r>
            <a:r>
              <a:rPr lang="hu-HU" sz="3200" strike="sngStrike" dirty="0" err="1">
                <a:solidFill>
                  <a:schemeClr val="tx1"/>
                </a:solidFill>
              </a:rPr>
              <a:t>nothing</a:t>
            </a:r>
            <a:endParaRPr lang="hu-HU" sz="3200" strike="sngStrike" dirty="0">
              <a:solidFill>
                <a:schemeClr val="tx1"/>
              </a:solidFill>
            </a:endParaRPr>
          </a:p>
          <a:p>
            <a:r>
              <a:rPr lang="hu-HU" sz="3200" dirty="0" err="1">
                <a:solidFill>
                  <a:schemeClr val="tx1"/>
                </a:solidFill>
              </a:rPr>
              <a:t>Later</a:t>
            </a:r>
            <a:r>
              <a:rPr lang="hu-HU" sz="3200" dirty="0">
                <a:solidFill>
                  <a:schemeClr val="tx1"/>
                </a:solidFill>
              </a:rPr>
              <a:t> = </a:t>
            </a:r>
            <a:r>
              <a:rPr lang="hu-HU" sz="3200" dirty="0" err="1">
                <a:solidFill>
                  <a:schemeClr val="tx1"/>
                </a:solidFill>
              </a:rPr>
              <a:t>never</a:t>
            </a:r>
            <a:endParaRPr lang="hu-HU" sz="3200" dirty="0">
              <a:solidFill>
                <a:schemeClr val="tx1"/>
              </a:solidFill>
            </a:endParaRPr>
          </a:p>
          <a:p>
            <a:endParaRPr lang="hu-HU" sz="3200" dirty="0"/>
          </a:p>
        </p:txBody>
      </p:sp>
      <p:sp>
        <p:nvSpPr>
          <p:cNvPr id="34"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4" descr="https://pepa.holla.cz/wp-content/uploads/2018/11/codeformating.png">
            <a:extLst>
              <a:ext uri="{FF2B5EF4-FFF2-40B4-BE49-F238E27FC236}">
                <a16:creationId xmlns:a16="http://schemas.microsoft.com/office/drawing/2014/main" id="{6F67806E-BEFA-4F1C-A687-321233D2A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55" y="1872836"/>
            <a:ext cx="6439373" cy="3622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80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9DE4017-AEDC-40EF-9196-E1E440619DB2}"/>
              </a:ext>
            </a:extLst>
          </p:cNvPr>
          <p:cNvSpPr>
            <a:spLocks noGrp="1"/>
          </p:cNvSpPr>
          <p:nvPr>
            <p:ph type="title"/>
          </p:nvPr>
        </p:nvSpPr>
        <p:spPr/>
        <p:txBody>
          <a:bodyPr/>
          <a:lstStyle/>
          <a:p>
            <a:r>
              <a:rPr lang="hu-HU" dirty="0"/>
              <a:t>The </a:t>
            </a:r>
            <a:r>
              <a:rPr lang="hu-HU" dirty="0" err="1"/>
              <a:t>total</a:t>
            </a:r>
            <a:r>
              <a:rPr lang="hu-HU" dirty="0"/>
              <a:t> cost of </a:t>
            </a:r>
            <a:r>
              <a:rPr lang="hu-HU" dirty="0" err="1"/>
              <a:t>owning</a:t>
            </a:r>
            <a:r>
              <a:rPr lang="hu-HU" dirty="0"/>
              <a:t> a </a:t>
            </a:r>
            <a:r>
              <a:rPr lang="hu-HU" dirty="0" err="1"/>
              <a:t>mess</a:t>
            </a:r>
            <a:endParaRPr lang="hu-HU" dirty="0"/>
          </a:p>
        </p:txBody>
      </p:sp>
      <p:sp>
        <p:nvSpPr>
          <p:cNvPr id="3" name="Tartalom helye 2">
            <a:extLst>
              <a:ext uri="{FF2B5EF4-FFF2-40B4-BE49-F238E27FC236}">
                <a16:creationId xmlns:a16="http://schemas.microsoft.com/office/drawing/2014/main" id="{6807B4E4-3982-4B75-A7D1-A55E535BD390}"/>
              </a:ext>
            </a:extLst>
          </p:cNvPr>
          <p:cNvSpPr>
            <a:spLocks noGrp="1"/>
          </p:cNvSpPr>
          <p:nvPr>
            <p:ph idx="1"/>
          </p:nvPr>
        </p:nvSpPr>
        <p:spPr>
          <a:xfrm>
            <a:off x="1300374" y="2766470"/>
            <a:ext cx="4991768" cy="2217014"/>
          </a:xfrm>
        </p:spPr>
        <p:style>
          <a:lnRef idx="2">
            <a:schemeClr val="dk1"/>
          </a:lnRef>
          <a:fillRef idx="1">
            <a:schemeClr val="lt1"/>
          </a:fillRef>
          <a:effectRef idx="0">
            <a:schemeClr val="dk1"/>
          </a:effectRef>
          <a:fontRef idx="minor">
            <a:schemeClr val="dk1"/>
          </a:fontRef>
        </p:style>
        <p:txBody>
          <a:bodyPr>
            <a:normAutofit/>
          </a:bodyPr>
          <a:lstStyle/>
          <a:p>
            <a:pPr>
              <a:buSzPct val="50000"/>
            </a:pPr>
            <a:r>
              <a:rPr lang="hu-HU" sz="2400" dirty="0" err="1">
                <a:solidFill>
                  <a:schemeClr val="tx1"/>
                </a:solidFill>
              </a:rPr>
              <a:t>Messy</a:t>
            </a:r>
            <a:r>
              <a:rPr lang="hu-HU" sz="2400" dirty="0">
                <a:solidFill>
                  <a:schemeClr val="tx1"/>
                </a:solidFill>
              </a:rPr>
              <a:t> </a:t>
            </a:r>
            <a:r>
              <a:rPr lang="hu-HU" sz="2400" dirty="0" err="1">
                <a:solidFill>
                  <a:schemeClr val="tx1"/>
                </a:solidFill>
              </a:rPr>
              <a:t>code</a:t>
            </a:r>
            <a:r>
              <a:rPr lang="hu-HU" sz="2400" dirty="0">
                <a:solidFill>
                  <a:schemeClr val="tx1"/>
                </a:solidFill>
              </a:rPr>
              <a:t> </a:t>
            </a:r>
            <a:r>
              <a:rPr lang="hu-HU" sz="2400" dirty="0" err="1">
                <a:solidFill>
                  <a:schemeClr val="tx1"/>
                </a:solidFill>
              </a:rPr>
              <a:t>slows</a:t>
            </a:r>
            <a:r>
              <a:rPr lang="hu-HU" sz="2400" dirty="0">
                <a:solidFill>
                  <a:schemeClr val="tx1"/>
                </a:solidFill>
              </a:rPr>
              <a:t> YOU down</a:t>
            </a:r>
          </a:p>
          <a:p>
            <a:pPr>
              <a:buSzPct val="50000"/>
            </a:pPr>
            <a:r>
              <a:rPr lang="hu-HU" sz="2400" dirty="0">
                <a:solidFill>
                  <a:schemeClr val="tx1"/>
                </a:solidFill>
              </a:rPr>
              <a:t>YOUR </a:t>
            </a:r>
            <a:r>
              <a:rPr lang="hu-HU" sz="2400" dirty="0" err="1">
                <a:solidFill>
                  <a:schemeClr val="tx1"/>
                </a:solidFill>
              </a:rPr>
              <a:t>messy</a:t>
            </a:r>
            <a:r>
              <a:rPr lang="hu-HU" sz="2400" dirty="0">
                <a:solidFill>
                  <a:schemeClr val="tx1"/>
                </a:solidFill>
              </a:rPr>
              <a:t> </a:t>
            </a:r>
            <a:r>
              <a:rPr lang="hu-HU" sz="2400" dirty="0" err="1">
                <a:solidFill>
                  <a:schemeClr val="tx1"/>
                </a:solidFill>
              </a:rPr>
              <a:t>code</a:t>
            </a:r>
            <a:r>
              <a:rPr lang="hu-HU" sz="2400" dirty="0">
                <a:solidFill>
                  <a:schemeClr val="tx1"/>
                </a:solidFill>
              </a:rPr>
              <a:t> </a:t>
            </a:r>
            <a:r>
              <a:rPr lang="hu-HU" sz="2400" dirty="0" err="1">
                <a:solidFill>
                  <a:schemeClr val="tx1"/>
                </a:solidFill>
              </a:rPr>
              <a:t>slows</a:t>
            </a:r>
            <a:r>
              <a:rPr lang="hu-HU" sz="2400" dirty="0">
                <a:solidFill>
                  <a:schemeClr val="tx1"/>
                </a:solidFill>
              </a:rPr>
              <a:t> OTHERS down </a:t>
            </a:r>
            <a:r>
              <a:rPr lang="hu-HU" sz="1600" dirty="0" err="1">
                <a:solidFill>
                  <a:schemeClr val="tx1"/>
                </a:solidFill>
              </a:rPr>
              <a:t>shame</a:t>
            </a:r>
            <a:r>
              <a:rPr lang="hu-HU" sz="1600" dirty="0">
                <a:solidFill>
                  <a:schemeClr val="tx1"/>
                </a:solidFill>
              </a:rPr>
              <a:t> </a:t>
            </a:r>
            <a:r>
              <a:rPr lang="hu-HU" sz="1600" dirty="0" err="1">
                <a:solidFill>
                  <a:schemeClr val="tx1"/>
                </a:solidFill>
              </a:rPr>
              <a:t>on</a:t>
            </a:r>
            <a:r>
              <a:rPr lang="hu-HU" sz="1600" dirty="0">
                <a:solidFill>
                  <a:schemeClr val="tx1"/>
                </a:solidFill>
              </a:rPr>
              <a:t> </a:t>
            </a:r>
            <a:r>
              <a:rPr lang="hu-HU" sz="1600" dirty="0" err="1">
                <a:solidFill>
                  <a:schemeClr val="tx1"/>
                </a:solidFill>
              </a:rPr>
              <a:t>you</a:t>
            </a:r>
            <a:endParaRPr lang="hu-HU" sz="2400" dirty="0">
              <a:solidFill>
                <a:schemeClr val="tx1"/>
              </a:solidFill>
            </a:endParaRPr>
          </a:p>
        </p:txBody>
      </p:sp>
      <p:grpSp>
        <p:nvGrpSpPr>
          <p:cNvPr id="7" name="Csoportba foglalás 6">
            <a:extLst>
              <a:ext uri="{FF2B5EF4-FFF2-40B4-BE49-F238E27FC236}">
                <a16:creationId xmlns:a16="http://schemas.microsoft.com/office/drawing/2014/main" id="{E1E786F2-5AA1-49CC-B2F2-A099D7D38411}"/>
              </a:ext>
            </a:extLst>
          </p:cNvPr>
          <p:cNvGrpSpPr/>
          <p:nvPr/>
        </p:nvGrpSpPr>
        <p:grpSpPr>
          <a:xfrm>
            <a:off x="6340839" y="2050319"/>
            <a:ext cx="4344094" cy="3593591"/>
            <a:chOff x="4453254" y="719455"/>
            <a:chExt cx="5419090" cy="5419090"/>
          </a:xfrm>
        </p:grpSpPr>
        <p:sp>
          <p:nvSpPr>
            <p:cNvPr id="8" name="Szabadkézi sokszög: alakzat 7">
              <a:extLst>
                <a:ext uri="{FF2B5EF4-FFF2-40B4-BE49-F238E27FC236}">
                  <a16:creationId xmlns:a16="http://schemas.microsoft.com/office/drawing/2014/main" id="{FFDC6E0B-9812-45B8-8658-2FD399006BB4}"/>
                </a:ext>
              </a:extLst>
            </p:cNvPr>
            <p:cNvSpPr/>
            <p:nvPr/>
          </p:nvSpPr>
          <p:spPr>
            <a:xfrm>
              <a:off x="7833944" y="840949"/>
              <a:ext cx="1916906" cy="1916906"/>
            </a:xfrm>
            <a:custGeom>
              <a:avLst/>
              <a:gdLst>
                <a:gd name="connsiteX0" fmla="*/ 0 w 1916906"/>
                <a:gd name="connsiteY0" fmla="*/ 0 h 1916906"/>
                <a:gd name="connsiteX1" fmla="*/ 1916906 w 1916906"/>
                <a:gd name="connsiteY1" fmla="*/ 0 h 1916906"/>
                <a:gd name="connsiteX2" fmla="*/ 1916906 w 1916906"/>
                <a:gd name="connsiteY2" fmla="*/ 1916906 h 1916906"/>
                <a:gd name="connsiteX3" fmla="*/ 0 w 1916906"/>
                <a:gd name="connsiteY3" fmla="*/ 1916906 h 1916906"/>
                <a:gd name="connsiteX4" fmla="*/ 0 w 1916906"/>
                <a:gd name="connsiteY4" fmla="*/ 0 h 1916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6906" h="1916906">
                  <a:moveTo>
                    <a:pt x="0" y="0"/>
                  </a:moveTo>
                  <a:lnTo>
                    <a:pt x="1916906" y="0"/>
                  </a:lnTo>
                  <a:lnTo>
                    <a:pt x="1916906" y="1916906"/>
                  </a:lnTo>
                  <a:lnTo>
                    <a:pt x="0" y="1916906"/>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7150" tIns="57150" rIns="57150" bIns="57150" numCol="1" spcCol="1270" anchor="ctr" anchorCtr="0">
              <a:noAutofit/>
            </a:bodyPr>
            <a:lstStyle/>
            <a:p>
              <a:pPr marL="0" lvl="0" indent="0" algn="ctr" defTabSz="2000250">
                <a:lnSpc>
                  <a:spcPct val="90000"/>
                </a:lnSpc>
                <a:spcBef>
                  <a:spcPct val="0"/>
                </a:spcBef>
                <a:spcAft>
                  <a:spcPct val="35000"/>
                </a:spcAft>
                <a:buNone/>
              </a:pPr>
              <a:r>
                <a:rPr lang="hu-HU" sz="2400" kern="1200" dirty="0" err="1"/>
                <a:t>Make</a:t>
              </a:r>
              <a:r>
                <a:rPr lang="hu-HU" sz="2400" kern="1200" dirty="0"/>
                <a:t> </a:t>
              </a:r>
              <a:r>
                <a:rPr lang="hu-HU" sz="2400" kern="1200" dirty="0" err="1"/>
                <a:t>bad</a:t>
              </a:r>
              <a:r>
                <a:rPr lang="hu-HU" sz="2400" kern="1200" dirty="0"/>
                <a:t> </a:t>
              </a:r>
              <a:r>
                <a:rPr lang="hu-HU" sz="2400" kern="1200" dirty="0" err="1"/>
                <a:t>code</a:t>
              </a:r>
              <a:endParaRPr lang="hu-HU" sz="2400" kern="1200" dirty="0"/>
            </a:p>
          </p:txBody>
        </p:sp>
        <p:sp>
          <p:nvSpPr>
            <p:cNvPr id="9" name="Nyíl: körkörös 8">
              <a:extLst>
                <a:ext uri="{FF2B5EF4-FFF2-40B4-BE49-F238E27FC236}">
                  <a16:creationId xmlns:a16="http://schemas.microsoft.com/office/drawing/2014/main" id="{A5353991-EA50-465E-A000-666D73EE25C3}"/>
                </a:ext>
              </a:extLst>
            </p:cNvPr>
            <p:cNvSpPr/>
            <p:nvPr/>
          </p:nvSpPr>
          <p:spPr>
            <a:xfrm>
              <a:off x="4453254" y="719455"/>
              <a:ext cx="5419090" cy="5419090"/>
            </a:xfrm>
            <a:prstGeom prst="circularArrow">
              <a:avLst>
                <a:gd name="adj1" fmla="val 6898"/>
                <a:gd name="adj2" fmla="val 465012"/>
                <a:gd name="adj3" fmla="val 550847"/>
                <a:gd name="adj4" fmla="val 20584141"/>
                <a:gd name="adj5" fmla="val 8047"/>
              </a:avLst>
            </a:prstGeom>
            <a:ln w="19050">
              <a:solidFill>
                <a:schemeClr val="tx1"/>
              </a:solid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0" name="Szabadkézi sokszög: alakzat 9">
              <a:extLst>
                <a:ext uri="{FF2B5EF4-FFF2-40B4-BE49-F238E27FC236}">
                  <a16:creationId xmlns:a16="http://schemas.microsoft.com/office/drawing/2014/main" id="{A789946A-78AD-4ECE-8C13-24D8C810E02B}"/>
                </a:ext>
              </a:extLst>
            </p:cNvPr>
            <p:cNvSpPr/>
            <p:nvPr/>
          </p:nvSpPr>
          <p:spPr>
            <a:xfrm>
              <a:off x="7833944" y="4100143"/>
              <a:ext cx="1916906" cy="1916906"/>
            </a:xfrm>
            <a:custGeom>
              <a:avLst/>
              <a:gdLst>
                <a:gd name="connsiteX0" fmla="*/ 0 w 1916906"/>
                <a:gd name="connsiteY0" fmla="*/ 0 h 1916906"/>
                <a:gd name="connsiteX1" fmla="*/ 1916906 w 1916906"/>
                <a:gd name="connsiteY1" fmla="*/ 0 h 1916906"/>
                <a:gd name="connsiteX2" fmla="*/ 1916906 w 1916906"/>
                <a:gd name="connsiteY2" fmla="*/ 1916906 h 1916906"/>
                <a:gd name="connsiteX3" fmla="*/ 0 w 1916906"/>
                <a:gd name="connsiteY3" fmla="*/ 1916906 h 1916906"/>
                <a:gd name="connsiteX4" fmla="*/ 0 w 1916906"/>
                <a:gd name="connsiteY4" fmla="*/ 0 h 1916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6906" h="1916906">
                  <a:moveTo>
                    <a:pt x="0" y="0"/>
                  </a:moveTo>
                  <a:lnTo>
                    <a:pt x="1916906" y="0"/>
                  </a:lnTo>
                  <a:lnTo>
                    <a:pt x="1916906" y="1916906"/>
                  </a:lnTo>
                  <a:lnTo>
                    <a:pt x="0" y="1916906"/>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7150" tIns="57150" rIns="57150" bIns="57150" numCol="1" spcCol="1270" anchor="ctr" anchorCtr="0">
              <a:noAutofit/>
            </a:bodyPr>
            <a:lstStyle/>
            <a:p>
              <a:pPr marL="0" lvl="0" indent="0" algn="ctr" defTabSz="2000250">
                <a:lnSpc>
                  <a:spcPct val="90000"/>
                </a:lnSpc>
                <a:spcBef>
                  <a:spcPct val="0"/>
                </a:spcBef>
                <a:spcAft>
                  <a:spcPct val="35000"/>
                </a:spcAft>
                <a:buNone/>
              </a:pPr>
              <a:r>
                <a:rPr lang="hu-HU" sz="2400" kern="1200" dirty="0" err="1"/>
                <a:t>Try</a:t>
              </a:r>
              <a:r>
                <a:rPr lang="hu-HU" sz="2400" kern="1200" dirty="0"/>
                <a:t> </a:t>
              </a:r>
              <a:r>
                <a:rPr lang="hu-HU" sz="2400" kern="1200" dirty="0" err="1"/>
                <a:t>to</a:t>
              </a:r>
              <a:r>
                <a:rPr lang="hu-HU" sz="2400" kern="1200" dirty="0"/>
                <a:t> fix </a:t>
              </a:r>
              <a:r>
                <a:rPr lang="hu-HU" sz="2400" kern="1200" dirty="0" err="1"/>
                <a:t>it</a:t>
              </a:r>
              <a:endParaRPr lang="hu-HU" sz="2400" kern="1200" dirty="0"/>
            </a:p>
          </p:txBody>
        </p:sp>
        <p:sp>
          <p:nvSpPr>
            <p:cNvPr id="11" name="Nyíl: körkörös 10">
              <a:extLst>
                <a:ext uri="{FF2B5EF4-FFF2-40B4-BE49-F238E27FC236}">
                  <a16:creationId xmlns:a16="http://schemas.microsoft.com/office/drawing/2014/main" id="{EDCB56B6-2359-4390-9D22-EB2F603656EA}"/>
                </a:ext>
              </a:extLst>
            </p:cNvPr>
            <p:cNvSpPr/>
            <p:nvPr/>
          </p:nvSpPr>
          <p:spPr>
            <a:xfrm>
              <a:off x="4453254" y="719455"/>
              <a:ext cx="5419090" cy="5419090"/>
            </a:xfrm>
            <a:prstGeom prst="circularArrow">
              <a:avLst>
                <a:gd name="adj1" fmla="val 6898"/>
                <a:gd name="adj2" fmla="val 465012"/>
                <a:gd name="adj3" fmla="val 5950847"/>
                <a:gd name="adj4" fmla="val 4384141"/>
                <a:gd name="adj5" fmla="val 8047"/>
              </a:avLst>
            </a:prstGeom>
            <a:ln w="19050">
              <a:solidFill>
                <a:schemeClr val="tx1"/>
              </a:solid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2" name="Szabadkézi sokszög: alakzat 11">
              <a:extLst>
                <a:ext uri="{FF2B5EF4-FFF2-40B4-BE49-F238E27FC236}">
                  <a16:creationId xmlns:a16="http://schemas.microsoft.com/office/drawing/2014/main" id="{7AF21D22-5054-4AA4-8F2A-41132644C67B}"/>
                </a:ext>
              </a:extLst>
            </p:cNvPr>
            <p:cNvSpPr/>
            <p:nvPr/>
          </p:nvSpPr>
          <p:spPr>
            <a:xfrm>
              <a:off x="4574749" y="4100143"/>
              <a:ext cx="1916906" cy="1916906"/>
            </a:xfrm>
            <a:custGeom>
              <a:avLst/>
              <a:gdLst>
                <a:gd name="connsiteX0" fmla="*/ 0 w 1916906"/>
                <a:gd name="connsiteY0" fmla="*/ 0 h 1916906"/>
                <a:gd name="connsiteX1" fmla="*/ 1916906 w 1916906"/>
                <a:gd name="connsiteY1" fmla="*/ 0 h 1916906"/>
                <a:gd name="connsiteX2" fmla="*/ 1916906 w 1916906"/>
                <a:gd name="connsiteY2" fmla="*/ 1916906 h 1916906"/>
                <a:gd name="connsiteX3" fmla="*/ 0 w 1916906"/>
                <a:gd name="connsiteY3" fmla="*/ 1916906 h 1916906"/>
                <a:gd name="connsiteX4" fmla="*/ 0 w 1916906"/>
                <a:gd name="connsiteY4" fmla="*/ 0 h 1916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6906" h="1916906">
                  <a:moveTo>
                    <a:pt x="0" y="0"/>
                  </a:moveTo>
                  <a:lnTo>
                    <a:pt x="1916906" y="0"/>
                  </a:lnTo>
                  <a:lnTo>
                    <a:pt x="1916906" y="1916906"/>
                  </a:lnTo>
                  <a:lnTo>
                    <a:pt x="0" y="1916906"/>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7150" tIns="57150" rIns="57150" bIns="57150" numCol="1" spcCol="1270" anchor="ctr" anchorCtr="0">
              <a:noAutofit/>
            </a:bodyPr>
            <a:lstStyle/>
            <a:p>
              <a:pPr marL="0" lvl="0" indent="0" algn="ctr" defTabSz="2000250">
                <a:lnSpc>
                  <a:spcPct val="90000"/>
                </a:lnSpc>
                <a:spcBef>
                  <a:spcPct val="0"/>
                </a:spcBef>
                <a:spcAft>
                  <a:spcPct val="35000"/>
                </a:spcAft>
                <a:buNone/>
              </a:pPr>
              <a:r>
                <a:rPr lang="hu-HU" sz="2400" kern="1200" dirty="0" err="1"/>
                <a:t>Make</a:t>
              </a:r>
              <a:r>
                <a:rPr lang="hu-HU" sz="2400" kern="1200" dirty="0"/>
                <a:t> </a:t>
              </a:r>
              <a:r>
                <a:rPr lang="hu-HU" sz="2400" kern="1200" dirty="0" err="1"/>
                <a:t>it</a:t>
              </a:r>
              <a:r>
                <a:rPr lang="hu-HU" sz="2400" kern="1200" dirty="0"/>
                <a:t> </a:t>
              </a:r>
              <a:r>
                <a:rPr lang="hu-HU" sz="2400" kern="1200" dirty="0" err="1"/>
                <a:t>worse</a:t>
              </a:r>
              <a:endParaRPr lang="hu-HU" sz="2400" kern="1200" dirty="0"/>
            </a:p>
          </p:txBody>
        </p:sp>
        <p:sp>
          <p:nvSpPr>
            <p:cNvPr id="13" name="Nyíl: körkörös 12">
              <a:extLst>
                <a:ext uri="{FF2B5EF4-FFF2-40B4-BE49-F238E27FC236}">
                  <a16:creationId xmlns:a16="http://schemas.microsoft.com/office/drawing/2014/main" id="{83E5EF5C-A338-46DE-9B64-5B63C1E33666}"/>
                </a:ext>
              </a:extLst>
            </p:cNvPr>
            <p:cNvSpPr/>
            <p:nvPr/>
          </p:nvSpPr>
          <p:spPr>
            <a:xfrm>
              <a:off x="4453254" y="719455"/>
              <a:ext cx="5419090" cy="5419090"/>
            </a:xfrm>
            <a:prstGeom prst="circularArrow">
              <a:avLst>
                <a:gd name="adj1" fmla="val 6898"/>
                <a:gd name="adj2" fmla="val 465012"/>
                <a:gd name="adj3" fmla="val 11350847"/>
                <a:gd name="adj4" fmla="val 9784141"/>
                <a:gd name="adj5" fmla="val 8047"/>
              </a:avLst>
            </a:prstGeom>
            <a:ln w="19050">
              <a:solidFill>
                <a:schemeClr val="tx1"/>
              </a:solid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lstStyle/>
            <a:p>
              <a:endParaRPr lang="hu-HU" dirty="0"/>
            </a:p>
          </p:txBody>
        </p:sp>
        <p:sp>
          <p:nvSpPr>
            <p:cNvPr id="14" name="Szabadkézi sokszög: alakzat 13">
              <a:extLst>
                <a:ext uri="{FF2B5EF4-FFF2-40B4-BE49-F238E27FC236}">
                  <a16:creationId xmlns:a16="http://schemas.microsoft.com/office/drawing/2014/main" id="{2EE41396-4E6E-45F7-9613-2C2F1941E4F6}"/>
                </a:ext>
              </a:extLst>
            </p:cNvPr>
            <p:cNvSpPr/>
            <p:nvPr/>
          </p:nvSpPr>
          <p:spPr>
            <a:xfrm>
              <a:off x="4574749" y="840949"/>
              <a:ext cx="1916906" cy="1916906"/>
            </a:xfrm>
            <a:custGeom>
              <a:avLst/>
              <a:gdLst>
                <a:gd name="connsiteX0" fmla="*/ 0 w 1916906"/>
                <a:gd name="connsiteY0" fmla="*/ 0 h 1916906"/>
                <a:gd name="connsiteX1" fmla="*/ 1916906 w 1916906"/>
                <a:gd name="connsiteY1" fmla="*/ 0 h 1916906"/>
                <a:gd name="connsiteX2" fmla="*/ 1916906 w 1916906"/>
                <a:gd name="connsiteY2" fmla="*/ 1916906 h 1916906"/>
                <a:gd name="connsiteX3" fmla="*/ 0 w 1916906"/>
                <a:gd name="connsiteY3" fmla="*/ 1916906 h 1916906"/>
                <a:gd name="connsiteX4" fmla="*/ 0 w 1916906"/>
                <a:gd name="connsiteY4" fmla="*/ 0 h 1916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6906" h="1916906">
                  <a:moveTo>
                    <a:pt x="0" y="0"/>
                  </a:moveTo>
                  <a:lnTo>
                    <a:pt x="1916906" y="0"/>
                  </a:lnTo>
                  <a:lnTo>
                    <a:pt x="1916906" y="1916906"/>
                  </a:lnTo>
                  <a:lnTo>
                    <a:pt x="0" y="1916906"/>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7150" tIns="57150" rIns="57150" bIns="57150" numCol="1" spcCol="1270" anchor="ctr" anchorCtr="0">
              <a:noAutofit/>
            </a:bodyPr>
            <a:lstStyle/>
            <a:p>
              <a:pPr marL="0" lvl="0" indent="0" algn="ctr" defTabSz="2000250">
                <a:lnSpc>
                  <a:spcPct val="90000"/>
                </a:lnSpc>
                <a:spcBef>
                  <a:spcPct val="0"/>
                </a:spcBef>
                <a:spcAft>
                  <a:spcPct val="35000"/>
                </a:spcAft>
                <a:buNone/>
              </a:pPr>
              <a:r>
                <a:rPr lang="hu-HU" sz="2400" kern="1200" dirty="0" err="1"/>
                <a:t>Try</a:t>
              </a:r>
              <a:r>
                <a:rPr lang="hu-HU" sz="2400" kern="1200" dirty="0"/>
                <a:t> </a:t>
              </a:r>
              <a:r>
                <a:rPr lang="hu-HU" sz="2400" kern="1200" dirty="0" err="1"/>
                <a:t>to</a:t>
              </a:r>
              <a:r>
                <a:rPr lang="hu-HU" sz="2400" kern="1200" dirty="0"/>
                <a:t> fix </a:t>
              </a:r>
              <a:r>
                <a:rPr lang="hu-HU" sz="2400" kern="1200" dirty="0" err="1"/>
                <a:t>it</a:t>
              </a:r>
              <a:endParaRPr lang="hu-HU" sz="2400" kern="1200" dirty="0"/>
            </a:p>
          </p:txBody>
        </p:sp>
        <p:sp>
          <p:nvSpPr>
            <p:cNvPr id="15" name="Nyíl: körkörös 14">
              <a:extLst>
                <a:ext uri="{FF2B5EF4-FFF2-40B4-BE49-F238E27FC236}">
                  <a16:creationId xmlns:a16="http://schemas.microsoft.com/office/drawing/2014/main" id="{BF6586AA-C084-41DF-ACE0-301AC0BC1115}"/>
                </a:ext>
              </a:extLst>
            </p:cNvPr>
            <p:cNvSpPr/>
            <p:nvPr/>
          </p:nvSpPr>
          <p:spPr>
            <a:xfrm>
              <a:off x="4453254" y="719455"/>
              <a:ext cx="5419090" cy="5419090"/>
            </a:xfrm>
            <a:prstGeom prst="circularArrow">
              <a:avLst>
                <a:gd name="adj1" fmla="val 6898"/>
                <a:gd name="adj2" fmla="val 465012"/>
                <a:gd name="adj3" fmla="val 16750847"/>
                <a:gd name="adj4" fmla="val 15184141"/>
                <a:gd name="adj5" fmla="val 8047"/>
              </a:avLst>
            </a:prstGeom>
            <a:ln w="19050">
              <a:solidFill>
                <a:schemeClr val="tx1"/>
              </a:solid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lstStyle/>
            <a:p>
              <a:endParaRPr lang="hu-HU" dirty="0"/>
            </a:p>
          </p:txBody>
        </p:sp>
      </p:grpSp>
    </p:spTree>
    <p:extLst>
      <p:ext uri="{BB962C8B-B14F-4D97-AF65-F5344CB8AC3E}">
        <p14:creationId xmlns:p14="http://schemas.microsoft.com/office/powerpoint/2010/main" val="6863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8A6E690-F6E4-4047-84CE-77C30E832BA8}"/>
              </a:ext>
            </a:extLst>
          </p:cNvPr>
          <p:cNvSpPr>
            <a:spLocks noGrp="1"/>
          </p:cNvSpPr>
          <p:nvPr>
            <p:ph type="title"/>
          </p:nvPr>
        </p:nvSpPr>
        <p:spPr>
          <a:xfrm>
            <a:off x="1251678" y="382385"/>
            <a:ext cx="10178322" cy="1492132"/>
          </a:xfrm>
        </p:spPr>
        <p:txBody>
          <a:bodyPr/>
          <a:lstStyle/>
          <a:p>
            <a:r>
              <a:rPr lang="hu-HU" dirty="0" err="1"/>
              <a:t>Writing</a:t>
            </a:r>
            <a:r>
              <a:rPr lang="hu-HU" dirty="0"/>
              <a:t> </a:t>
            </a:r>
            <a:r>
              <a:rPr lang="hu-HU" dirty="0" err="1"/>
              <a:t>clean</a:t>
            </a:r>
            <a:r>
              <a:rPr lang="hu-HU" dirty="0"/>
              <a:t> </a:t>
            </a:r>
            <a:r>
              <a:rPr lang="hu-HU" dirty="0" err="1"/>
              <a:t>code</a:t>
            </a:r>
            <a:endParaRPr lang="hu-HU" dirty="0"/>
          </a:p>
        </p:txBody>
      </p:sp>
      <p:pic>
        <p:nvPicPr>
          <p:cNvPr id="5122" name="Picture 2" descr="KÃ©ptalÃ¡lat a kÃ¶vetkezÅre: âbob rossâ">
            <a:extLst>
              <a:ext uri="{FF2B5EF4-FFF2-40B4-BE49-F238E27FC236}">
                <a16:creationId xmlns:a16="http://schemas.microsoft.com/office/drawing/2014/main" id="{37F05BB6-4C30-42FB-BBAF-752CAB1FB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677" y="1629000"/>
            <a:ext cx="8407001" cy="47289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KÃ©ptalÃ¡lat a kÃ¶vetkezÅre: âtypescript codeâ">
            <a:extLst>
              <a:ext uri="{FF2B5EF4-FFF2-40B4-BE49-F238E27FC236}">
                <a16:creationId xmlns:a16="http://schemas.microsoft.com/office/drawing/2014/main" id="{A2310D4B-48DB-40F9-9B76-28A12E6D9F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436" r="7861" b="37917"/>
          <a:stretch/>
        </p:blipFill>
        <p:spPr bwMode="auto">
          <a:xfrm>
            <a:off x="1738844" y="1702529"/>
            <a:ext cx="4227242" cy="28372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KÃ©ptalÃ¡lat a kÃ¶vetkezÅre: âpc mouse pngâ">
            <a:extLst>
              <a:ext uri="{FF2B5EF4-FFF2-40B4-BE49-F238E27FC236}">
                <a16:creationId xmlns:a16="http://schemas.microsoft.com/office/drawing/2014/main" id="{6FA123A8-D323-4D39-A193-B3366E0FF9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767010">
            <a:off x="2591038" y="4160014"/>
            <a:ext cx="4829175" cy="2714779"/>
          </a:xfrm>
          <a:prstGeom prst="rect">
            <a:avLst/>
          </a:prstGeom>
          <a:noFill/>
          <a:extLst>
            <a:ext uri="{909E8E84-426E-40DD-AFC4-6F175D3DCCD1}">
              <a14:hiddenFill xmlns:a14="http://schemas.microsoft.com/office/drawing/2010/main">
                <a:solidFill>
                  <a:srgbClr val="FFFFFF"/>
                </a:solidFill>
              </a14:hiddenFill>
            </a:ext>
          </a:extLst>
        </p:spPr>
      </p:pic>
      <p:sp>
        <p:nvSpPr>
          <p:cNvPr id="6" name="Szövegdoboz 5">
            <a:extLst>
              <a:ext uri="{FF2B5EF4-FFF2-40B4-BE49-F238E27FC236}">
                <a16:creationId xmlns:a16="http://schemas.microsoft.com/office/drawing/2014/main" id="{82FE15C7-0D6F-4999-AFD1-A3A9E5B37E6F}"/>
              </a:ext>
            </a:extLst>
          </p:cNvPr>
          <p:cNvSpPr txBox="1"/>
          <p:nvPr/>
        </p:nvSpPr>
        <p:spPr>
          <a:xfrm>
            <a:off x="9764219" y="3244334"/>
            <a:ext cx="2085975" cy="400110"/>
          </a:xfrm>
          <a:prstGeom prst="rect">
            <a:avLst/>
          </a:prstGeom>
          <a:noFill/>
        </p:spPr>
        <p:txBody>
          <a:bodyPr wrap="square" rtlCol="0">
            <a:spAutoFit/>
          </a:bodyPr>
          <a:lstStyle/>
          <a:p>
            <a:r>
              <a:rPr lang="hu-HU" sz="2000" cap="all" dirty="0"/>
              <a:t>„</a:t>
            </a:r>
            <a:r>
              <a:rPr lang="hu-HU" sz="2000" cap="all" dirty="0" err="1"/>
              <a:t>Code</a:t>
            </a:r>
            <a:r>
              <a:rPr lang="hu-HU" sz="2000" cap="all" dirty="0"/>
              <a:t> </a:t>
            </a:r>
            <a:r>
              <a:rPr lang="hu-HU" sz="2000" cap="all" dirty="0" err="1"/>
              <a:t>sense</a:t>
            </a:r>
            <a:r>
              <a:rPr lang="hu-HU" sz="2000" cap="all" dirty="0"/>
              <a:t>”</a:t>
            </a:r>
          </a:p>
        </p:txBody>
      </p:sp>
    </p:spTree>
    <p:extLst>
      <p:ext uri="{BB962C8B-B14F-4D97-AF65-F5344CB8AC3E}">
        <p14:creationId xmlns:p14="http://schemas.microsoft.com/office/powerpoint/2010/main" val="12938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148" name="Picture 4" descr="KÃ©ptalÃ¡lat a kÃ¶vetkezÅre: âBjarne Stroustrupâ">
            <a:extLst>
              <a:ext uri="{FF2B5EF4-FFF2-40B4-BE49-F238E27FC236}">
                <a16:creationId xmlns:a16="http://schemas.microsoft.com/office/drawing/2014/main" id="{7F3D48E5-8BE2-446F-B670-820603E99B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08" r="3027" b="1"/>
          <a:stretch/>
        </p:blipFill>
        <p:spPr bwMode="auto">
          <a:xfrm>
            <a:off x="660935" y="0"/>
            <a:ext cx="4129822" cy="6867525"/>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6">
            <a:extLst>
              <a:ext uri="{FF2B5EF4-FFF2-40B4-BE49-F238E27FC236}">
                <a16:creationId xmlns:a16="http://schemas.microsoft.com/office/drawing/2014/main" id="{18E8C5BB-A90A-496B-A745-79A49F350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Tartalom helye 2">
            <a:extLst>
              <a:ext uri="{FF2B5EF4-FFF2-40B4-BE49-F238E27FC236}">
                <a16:creationId xmlns:a16="http://schemas.microsoft.com/office/drawing/2014/main" id="{6D2D0497-CE81-42B1-9EEA-54173DC5D231}"/>
              </a:ext>
            </a:extLst>
          </p:cNvPr>
          <p:cNvSpPr>
            <a:spLocks noGrp="1"/>
          </p:cNvSpPr>
          <p:nvPr>
            <p:ph idx="1"/>
          </p:nvPr>
        </p:nvSpPr>
        <p:spPr>
          <a:xfrm>
            <a:off x="5195727" y="2164081"/>
            <a:ext cx="6335338" cy="3593591"/>
          </a:xfrm>
          <a:ln>
            <a:solidFill>
              <a:schemeClr val="tx1"/>
            </a:solidFill>
          </a:ln>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lgn="ctr">
              <a:buNone/>
            </a:pPr>
            <a:r>
              <a:rPr lang="hu-HU" sz="2400" dirty="0">
                <a:solidFill>
                  <a:schemeClr val="tx1"/>
                </a:solidFill>
              </a:rPr>
              <a:t>„</a:t>
            </a:r>
            <a:r>
              <a:rPr lang="en-US" sz="2400" dirty="0">
                <a:solidFill>
                  <a:schemeClr val="tx1"/>
                </a:solidFill>
              </a:rPr>
              <a:t>I like my code to be </a:t>
            </a:r>
            <a:r>
              <a:rPr lang="en-US" sz="2400" b="1" dirty="0">
                <a:solidFill>
                  <a:schemeClr val="tx1"/>
                </a:solidFill>
              </a:rPr>
              <a:t>elegant</a:t>
            </a:r>
            <a:r>
              <a:rPr lang="en-US" sz="2400" dirty="0">
                <a:solidFill>
                  <a:schemeClr val="tx1"/>
                </a:solidFill>
              </a:rPr>
              <a:t> and </a:t>
            </a:r>
            <a:r>
              <a:rPr lang="en-US" sz="2400" b="1" dirty="0">
                <a:solidFill>
                  <a:schemeClr val="tx1"/>
                </a:solidFill>
              </a:rPr>
              <a:t>efficient</a:t>
            </a:r>
            <a:r>
              <a:rPr lang="en-US" sz="2400" dirty="0">
                <a:solidFill>
                  <a:schemeClr val="tx1"/>
                </a:solidFill>
              </a:rPr>
              <a:t>. The logic should be straightforward to make it hard for bugs to hide, the dependencies minimal to ease maintenance, error handling </a:t>
            </a:r>
            <a:r>
              <a:rPr lang="en-US" sz="2400" b="1" dirty="0">
                <a:solidFill>
                  <a:schemeClr val="tx1"/>
                </a:solidFill>
              </a:rPr>
              <a:t>complete</a:t>
            </a:r>
            <a:r>
              <a:rPr lang="en-US" sz="2400" dirty="0">
                <a:solidFill>
                  <a:schemeClr val="tx1"/>
                </a:solidFill>
              </a:rPr>
              <a:t> according to an articulated strategy, and performance close to optimal so as not to tempt people to make the code messy with unprincipled optimizations. Clean code does </a:t>
            </a:r>
            <a:r>
              <a:rPr lang="en-US" sz="2400" b="1" dirty="0">
                <a:solidFill>
                  <a:schemeClr val="tx1"/>
                </a:solidFill>
              </a:rPr>
              <a:t>one</a:t>
            </a:r>
            <a:r>
              <a:rPr lang="en-US" sz="2400" dirty="0">
                <a:solidFill>
                  <a:schemeClr val="tx1"/>
                </a:solidFill>
              </a:rPr>
              <a:t> thing well.</a:t>
            </a:r>
            <a:r>
              <a:rPr lang="hu-HU" sz="2400" dirty="0">
                <a:solidFill>
                  <a:schemeClr val="tx1"/>
                </a:solidFill>
              </a:rPr>
              <a:t>”</a:t>
            </a:r>
          </a:p>
        </p:txBody>
      </p:sp>
      <p:sp>
        <p:nvSpPr>
          <p:cNvPr id="75" name="Rectangle 74">
            <a:extLst>
              <a:ext uri="{FF2B5EF4-FFF2-40B4-BE49-F238E27FC236}">
                <a16:creationId xmlns:a16="http://schemas.microsoft.com/office/drawing/2014/main" id="{BCD63B47-914A-418A-BA06-1B760F27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zövegdoboz 4">
            <a:extLst>
              <a:ext uri="{FF2B5EF4-FFF2-40B4-BE49-F238E27FC236}">
                <a16:creationId xmlns:a16="http://schemas.microsoft.com/office/drawing/2014/main" id="{6343F3EF-A3C3-4DD0-9455-003D67931B44}"/>
              </a:ext>
            </a:extLst>
          </p:cNvPr>
          <p:cNvSpPr txBox="1"/>
          <p:nvPr/>
        </p:nvSpPr>
        <p:spPr>
          <a:xfrm>
            <a:off x="5451692" y="609076"/>
            <a:ext cx="6009979" cy="1308050"/>
          </a:xfrm>
          <a:prstGeom prst="rect">
            <a:avLst/>
          </a:prstGeom>
          <a:noFill/>
        </p:spPr>
        <p:txBody>
          <a:bodyPr wrap="none" rtlCol="0">
            <a:spAutoFit/>
          </a:bodyPr>
          <a:lstStyle/>
          <a:p>
            <a:r>
              <a:rPr lang="en-US" sz="5100" cap="all" spc="200" dirty="0">
                <a:solidFill>
                  <a:schemeClr val="tx2"/>
                </a:solidFill>
                <a:latin typeface="+mj-lt"/>
                <a:ea typeface="+mj-ea"/>
                <a:cs typeface="+mj-cs"/>
              </a:rPr>
              <a:t>Bjarne </a:t>
            </a:r>
            <a:r>
              <a:rPr lang="en-US" sz="5100" cap="all" spc="200" dirty="0" err="1">
                <a:solidFill>
                  <a:schemeClr val="tx2"/>
                </a:solidFill>
                <a:latin typeface="+mj-lt"/>
                <a:ea typeface="+mj-ea"/>
                <a:cs typeface="+mj-cs"/>
              </a:rPr>
              <a:t>Stroustrup</a:t>
            </a:r>
            <a:endParaRPr lang="hu-HU" sz="5100" cap="all" spc="200" dirty="0">
              <a:solidFill>
                <a:schemeClr val="tx2"/>
              </a:solidFill>
              <a:latin typeface="+mj-lt"/>
              <a:ea typeface="+mj-ea"/>
              <a:cs typeface="+mj-cs"/>
            </a:endParaRPr>
          </a:p>
          <a:p>
            <a:r>
              <a:rPr lang="en-US" sz="2800" cap="all" spc="200" dirty="0">
                <a:solidFill>
                  <a:schemeClr val="tx2"/>
                </a:solidFill>
                <a:latin typeface="+mj-lt"/>
                <a:ea typeface="+mj-ea"/>
                <a:cs typeface="+mj-cs"/>
              </a:rPr>
              <a:t>inventor of C++</a:t>
            </a:r>
            <a:endParaRPr lang="hu-HU" sz="2800" cap="all" spc="200" dirty="0">
              <a:solidFill>
                <a:schemeClr val="tx2"/>
              </a:solidFill>
              <a:latin typeface="+mj-lt"/>
              <a:ea typeface="+mj-ea"/>
              <a:cs typeface="+mj-cs"/>
            </a:endParaRPr>
          </a:p>
        </p:txBody>
      </p:sp>
    </p:spTree>
    <p:extLst>
      <p:ext uri="{BB962C8B-B14F-4D97-AF65-F5344CB8AC3E}">
        <p14:creationId xmlns:p14="http://schemas.microsoft.com/office/powerpoint/2010/main" val="137192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194" name="Picture 2" descr="KÃ©ptalÃ¡lat a kÃ¶vetkezÅre: âgrady boochâ">
            <a:extLst>
              <a:ext uri="{FF2B5EF4-FFF2-40B4-BE49-F238E27FC236}">
                <a16:creationId xmlns:a16="http://schemas.microsoft.com/office/drawing/2014/main" id="{D077183F-C964-4AD9-A5C1-346D09BE8A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17" r="-1" b="-1"/>
          <a:stretch/>
        </p:blipFill>
        <p:spPr bwMode="auto">
          <a:xfrm>
            <a:off x="660935" y="-9525"/>
            <a:ext cx="4129822" cy="6867525"/>
          </a:xfrm>
          <a:prstGeom prst="rect">
            <a:avLst/>
          </a:prstGeom>
          <a:noFill/>
          <a:extLst>
            <a:ext uri="{909E8E84-426E-40DD-AFC4-6F175D3DCCD1}">
              <a14:hiddenFill xmlns:a14="http://schemas.microsoft.com/office/drawing/2010/main">
                <a:solidFill>
                  <a:srgbClr val="FFFFFF"/>
                </a:solidFill>
              </a14:hiddenFill>
            </a:ext>
          </a:extLst>
        </p:spPr>
      </p:pic>
      <p:sp>
        <p:nvSpPr>
          <p:cNvPr id="138" name="Freeform 6">
            <a:extLst>
              <a:ext uri="{FF2B5EF4-FFF2-40B4-BE49-F238E27FC236}">
                <a16:creationId xmlns:a16="http://schemas.microsoft.com/office/drawing/2014/main" id="{18E8C5BB-A90A-496B-A745-79A49F350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Tartalom helye 2">
            <a:extLst>
              <a:ext uri="{FF2B5EF4-FFF2-40B4-BE49-F238E27FC236}">
                <a16:creationId xmlns:a16="http://schemas.microsoft.com/office/drawing/2014/main" id="{6D2D0497-CE81-42B1-9EEA-54173DC5D231}"/>
              </a:ext>
            </a:extLst>
          </p:cNvPr>
          <p:cNvSpPr>
            <a:spLocks noGrp="1"/>
          </p:cNvSpPr>
          <p:nvPr>
            <p:ph idx="1"/>
          </p:nvPr>
        </p:nvSpPr>
        <p:spPr>
          <a:xfrm>
            <a:off x="5788770" y="2804161"/>
            <a:ext cx="5121753" cy="2621279"/>
          </a:xfrm>
        </p:spPr>
        <p:style>
          <a:lnRef idx="2">
            <a:schemeClr val="dk1"/>
          </a:lnRef>
          <a:fillRef idx="1">
            <a:schemeClr val="lt1"/>
          </a:fillRef>
          <a:effectRef idx="0">
            <a:schemeClr val="dk1"/>
          </a:effectRef>
          <a:fontRef idx="minor">
            <a:schemeClr val="dk1"/>
          </a:fontRef>
        </p:style>
        <p:txBody>
          <a:bodyPr>
            <a:normAutofit/>
          </a:bodyPr>
          <a:lstStyle/>
          <a:p>
            <a:pPr marL="0" indent="0" algn="ctr">
              <a:buNone/>
            </a:pPr>
            <a:r>
              <a:rPr lang="hu-HU" dirty="0">
                <a:solidFill>
                  <a:schemeClr val="tx1"/>
                </a:solidFill>
              </a:rPr>
              <a:t>„</a:t>
            </a:r>
            <a:r>
              <a:rPr lang="en-US" dirty="0">
                <a:solidFill>
                  <a:schemeClr val="tx1"/>
                </a:solidFill>
              </a:rPr>
              <a:t>Clean code is simple and direct. Clean code reads like </a:t>
            </a:r>
            <a:r>
              <a:rPr lang="en-US" b="1" dirty="0">
                <a:solidFill>
                  <a:schemeClr val="tx1"/>
                </a:solidFill>
              </a:rPr>
              <a:t>well-written prose</a:t>
            </a:r>
            <a:r>
              <a:rPr lang="en-US" dirty="0">
                <a:solidFill>
                  <a:schemeClr val="tx1"/>
                </a:solidFill>
              </a:rPr>
              <a:t>. Clean code never obscures the designer’s intent but rather is full of </a:t>
            </a:r>
            <a:r>
              <a:rPr lang="en-US" b="1" dirty="0">
                <a:solidFill>
                  <a:schemeClr val="tx1"/>
                </a:solidFill>
              </a:rPr>
              <a:t>crisp</a:t>
            </a:r>
            <a:r>
              <a:rPr lang="en-US" dirty="0">
                <a:solidFill>
                  <a:schemeClr val="tx1"/>
                </a:solidFill>
              </a:rPr>
              <a:t> abstractions and </a:t>
            </a:r>
            <a:r>
              <a:rPr lang="en-US" b="1" dirty="0">
                <a:solidFill>
                  <a:schemeClr val="tx1"/>
                </a:solidFill>
              </a:rPr>
              <a:t>straightforward</a:t>
            </a:r>
            <a:r>
              <a:rPr lang="en-US" dirty="0">
                <a:solidFill>
                  <a:schemeClr val="tx1"/>
                </a:solidFill>
              </a:rPr>
              <a:t> lines of control.</a:t>
            </a:r>
            <a:r>
              <a:rPr lang="hu-HU" dirty="0">
                <a:solidFill>
                  <a:schemeClr val="tx1"/>
                </a:solidFill>
              </a:rPr>
              <a:t>”</a:t>
            </a:r>
          </a:p>
        </p:txBody>
      </p:sp>
      <p:sp>
        <p:nvSpPr>
          <p:cNvPr id="140" name="Rectangle 139">
            <a:extLst>
              <a:ext uri="{FF2B5EF4-FFF2-40B4-BE49-F238E27FC236}">
                <a16:creationId xmlns:a16="http://schemas.microsoft.com/office/drawing/2014/main" id="{BCD63B47-914A-418A-BA06-1B760F27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Szövegdoboz 11">
            <a:extLst>
              <a:ext uri="{FF2B5EF4-FFF2-40B4-BE49-F238E27FC236}">
                <a16:creationId xmlns:a16="http://schemas.microsoft.com/office/drawing/2014/main" id="{5D2DDA41-8322-45C8-9D34-104FF370B3AA}"/>
              </a:ext>
            </a:extLst>
          </p:cNvPr>
          <p:cNvSpPr txBox="1"/>
          <p:nvPr/>
        </p:nvSpPr>
        <p:spPr>
          <a:xfrm>
            <a:off x="5451692" y="609076"/>
            <a:ext cx="6472349" cy="1738938"/>
          </a:xfrm>
          <a:prstGeom prst="rect">
            <a:avLst/>
          </a:prstGeom>
          <a:noFill/>
        </p:spPr>
        <p:txBody>
          <a:bodyPr wrap="none" rtlCol="0">
            <a:spAutoFit/>
          </a:bodyPr>
          <a:lstStyle/>
          <a:p>
            <a:r>
              <a:rPr lang="en-US" sz="5100" cap="all" spc="200" dirty="0">
                <a:solidFill>
                  <a:schemeClr val="tx2"/>
                </a:solidFill>
                <a:latin typeface="+mj-lt"/>
                <a:ea typeface="+mj-ea"/>
                <a:cs typeface="+mj-cs"/>
              </a:rPr>
              <a:t>Grady </a:t>
            </a:r>
            <a:r>
              <a:rPr lang="en-US" sz="5100" cap="all" spc="200" dirty="0" err="1">
                <a:solidFill>
                  <a:schemeClr val="tx2"/>
                </a:solidFill>
                <a:latin typeface="+mj-lt"/>
                <a:ea typeface="+mj-ea"/>
                <a:cs typeface="+mj-cs"/>
              </a:rPr>
              <a:t>Booch</a:t>
            </a:r>
            <a:endParaRPr lang="hu-HU" sz="5100" cap="all" spc="200" dirty="0">
              <a:solidFill>
                <a:schemeClr val="tx2"/>
              </a:solidFill>
              <a:latin typeface="+mj-lt"/>
              <a:ea typeface="+mj-ea"/>
              <a:cs typeface="+mj-cs"/>
            </a:endParaRPr>
          </a:p>
          <a:p>
            <a:r>
              <a:rPr lang="en-US" sz="2800" cap="all" spc="200" dirty="0">
                <a:solidFill>
                  <a:schemeClr val="tx2"/>
                </a:solidFill>
                <a:latin typeface="+mj-lt"/>
                <a:ea typeface="+mj-ea"/>
                <a:cs typeface="+mj-cs"/>
              </a:rPr>
              <a:t>author of Object Oriented Analysis</a:t>
            </a:r>
            <a:endParaRPr lang="hu-HU" sz="2800" cap="all" spc="200" dirty="0">
              <a:solidFill>
                <a:schemeClr val="tx2"/>
              </a:solidFill>
              <a:latin typeface="+mj-lt"/>
              <a:ea typeface="+mj-ea"/>
              <a:cs typeface="+mj-cs"/>
            </a:endParaRPr>
          </a:p>
          <a:p>
            <a:r>
              <a:rPr lang="en-US" sz="2800" cap="all" spc="200" dirty="0">
                <a:solidFill>
                  <a:schemeClr val="tx2"/>
                </a:solidFill>
                <a:latin typeface="+mj-lt"/>
                <a:ea typeface="+mj-ea"/>
                <a:cs typeface="+mj-cs"/>
              </a:rPr>
              <a:t>and Design with Applications</a:t>
            </a:r>
            <a:endParaRPr lang="hu-HU" sz="2800" cap="all" spc="200" dirty="0">
              <a:solidFill>
                <a:schemeClr val="tx2"/>
              </a:solidFill>
              <a:latin typeface="+mj-lt"/>
              <a:ea typeface="+mj-ea"/>
              <a:cs typeface="+mj-cs"/>
            </a:endParaRPr>
          </a:p>
        </p:txBody>
      </p:sp>
    </p:spTree>
    <p:extLst>
      <p:ext uri="{BB962C8B-B14F-4D97-AF65-F5344CB8AC3E}">
        <p14:creationId xmlns:p14="http://schemas.microsoft.com/office/powerpoint/2010/main" val="851634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6D2D0497-CE81-42B1-9EEA-54173DC5D231}"/>
              </a:ext>
            </a:extLst>
          </p:cNvPr>
          <p:cNvSpPr>
            <a:spLocks noGrp="1"/>
          </p:cNvSpPr>
          <p:nvPr>
            <p:ph idx="1"/>
          </p:nvPr>
        </p:nvSpPr>
        <p:spPr>
          <a:xfrm>
            <a:off x="1325831" y="2503715"/>
            <a:ext cx="4363595" cy="3593591"/>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lnSpc>
                <a:spcPct val="100000"/>
              </a:lnSpc>
              <a:buNone/>
            </a:pPr>
            <a:r>
              <a:rPr lang="hu-HU" sz="1800" dirty="0">
                <a:solidFill>
                  <a:schemeClr val="tx1"/>
                </a:solidFill>
              </a:rPr>
              <a:t>„</a:t>
            </a:r>
            <a:r>
              <a:rPr lang="en-US" sz="1800" dirty="0">
                <a:solidFill>
                  <a:schemeClr val="tx1"/>
                </a:solidFill>
              </a:rPr>
              <a:t>I could list all of the qualities that I notice in clean code, but there is one overarching quality that leads to all of them. Clean code always looks like it was written by someone who </a:t>
            </a:r>
            <a:r>
              <a:rPr lang="en-US" sz="1800" b="1" dirty="0">
                <a:solidFill>
                  <a:schemeClr val="tx1"/>
                </a:solidFill>
              </a:rPr>
              <a:t>cares</a:t>
            </a:r>
            <a:r>
              <a:rPr lang="en-US" sz="1800" dirty="0">
                <a:solidFill>
                  <a:schemeClr val="tx1"/>
                </a:solidFill>
              </a:rPr>
              <a:t>. There is nothing obvious that you can do to make it better. All of those things were thought about by the code’s author, and if you try to imagine improvements, you’re led back to where you are, sitting in appreciation of the code someone left for you—code left by someone who </a:t>
            </a:r>
            <a:r>
              <a:rPr lang="en-US" sz="1800" b="1" dirty="0">
                <a:solidFill>
                  <a:schemeClr val="tx1"/>
                </a:solidFill>
              </a:rPr>
              <a:t>cares</a:t>
            </a:r>
            <a:r>
              <a:rPr lang="en-US" sz="1800" dirty="0">
                <a:solidFill>
                  <a:schemeClr val="tx1"/>
                </a:solidFill>
              </a:rPr>
              <a:t> deeply about the craft</a:t>
            </a:r>
            <a:r>
              <a:rPr lang="hu-HU" sz="1800" dirty="0">
                <a:solidFill>
                  <a:schemeClr val="tx1"/>
                </a:solidFill>
              </a:rPr>
              <a:t>”</a:t>
            </a:r>
          </a:p>
        </p:txBody>
      </p:sp>
      <p:pic>
        <p:nvPicPr>
          <p:cNvPr id="7170" name="Picture 2" descr="KÃ©ptalÃ¡lat a kÃ¶vetkezÅre: âmichael feathersâ">
            <a:extLst>
              <a:ext uri="{FF2B5EF4-FFF2-40B4-BE49-F238E27FC236}">
                <a16:creationId xmlns:a16="http://schemas.microsoft.com/office/drawing/2014/main" id="{4F5520BE-38FA-4491-A1A6-50ACCF55B8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49375" y="572403"/>
            <a:ext cx="5176744" cy="517674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églalap 1">
            <a:extLst>
              <a:ext uri="{FF2B5EF4-FFF2-40B4-BE49-F238E27FC236}">
                <a16:creationId xmlns:a16="http://schemas.microsoft.com/office/drawing/2014/main" id="{4324C815-6365-41B7-96A2-097A3E53F918}"/>
              </a:ext>
            </a:extLst>
          </p:cNvPr>
          <p:cNvSpPr/>
          <p:nvPr/>
        </p:nvSpPr>
        <p:spPr>
          <a:xfrm>
            <a:off x="919256" y="572403"/>
            <a:ext cx="6096000" cy="1738938"/>
          </a:xfrm>
          <a:prstGeom prst="rect">
            <a:avLst/>
          </a:prstGeom>
        </p:spPr>
        <p:txBody>
          <a:bodyPr>
            <a:spAutoFit/>
          </a:bodyPr>
          <a:lstStyle/>
          <a:p>
            <a:pPr>
              <a:lnSpc>
                <a:spcPct val="100000"/>
              </a:lnSpc>
            </a:pPr>
            <a:r>
              <a:rPr lang="en-US" sz="5100" cap="all" spc="200" dirty="0">
                <a:solidFill>
                  <a:schemeClr val="tx2"/>
                </a:solidFill>
                <a:latin typeface="+mj-lt"/>
                <a:ea typeface="+mj-ea"/>
                <a:cs typeface="+mj-cs"/>
              </a:rPr>
              <a:t>Michael Feathers </a:t>
            </a:r>
            <a:r>
              <a:rPr lang="en-US" sz="2800" cap="all" spc="200" dirty="0">
                <a:solidFill>
                  <a:schemeClr val="tx2"/>
                </a:solidFill>
                <a:latin typeface="+mj-lt"/>
                <a:ea typeface="+mj-ea"/>
                <a:cs typeface="+mj-cs"/>
              </a:rPr>
              <a:t>author of Working Effectively with Legacy Code</a:t>
            </a:r>
            <a:endParaRPr lang="hu-HU" sz="5100" cap="all" spc="200" dirty="0">
              <a:solidFill>
                <a:schemeClr val="tx2"/>
              </a:solidFill>
              <a:latin typeface="+mj-lt"/>
              <a:ea typeface="+mj-ea"/>
              <a:cs typeface="+mj-cs"/>
            </a:endParaRPr>
          </a:p>
        </p:txBody>
      </p:sp>
    </p:spTree>
    <p:extLst>
      <p:ext uri="{BB962C8B-B14F-4D97-AF65-F5344CB8AC3E}">
        <p14:creationId xmlns:p14="http://schemas.microsoft.com/office/powerpoint/2010/main" val="3948073308"/>
      </p:ext>
    </p:extLst>
  </p:cSld>
  <p:clrMapOvr>
    <a:masterClrMapping/>
  </p:clrMapOvr>
</p:sld>
</file>

<file path=ppt/theme/theme1.xml><?xml version="1.0" encoding="utf-8"?>
<a:theme xmlns:a="http://schemas.openxmlformats.org/drawingml/2006/main" name="Jelvény">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798</Words>
  <Application>Microsoft Office PowerPoint</Application>
  <PresentationFormat>Szélesvásznú</PresentationFormat>
  <Paragraphs>69</Paragraphs>
  <Slides>11</Slides>
  <Notes>8</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11</vt:i4>
      </vt:variant>
    </vt:vector>
  </HeadingPairs>
  <TitlesOfParts>
    <vt:vector size="16" baseType="lpstr">
      <vt:lpstr>Arial</vt:lpstr>
      <vt:lpstr>Calibri</vt:lpstr>
      <vt:lpstr>Gill Sans MT</vt:lpstr>
      <vt:lpstr>Impact</vt:lpstr>
      <vt:lpstr>Jelvény</vt:lpstr>
      <vt:lpstr>Clean code chapter 1.</vt:lpstr>
      <vt:lpstr>Clean.. What?</vt:lpstr>
      <vt:lpstr>There will be code.. (Or not?)</vt:lpstr>
      <vt:lpstr>Bad code</vt:lpstr>
      <vt:lpstr>The total cost of owning a mess</vt:lpstr>
      <vt:lpstr>Writing clean code</vt:lpstr>
      <vt:lpstr>PowerPoint-bemutató</vt:lpstr>
      <vt:lpstr>PowerPoint-bemutató</vt:lpstr>
      <vt:lpstr>PowerPoint-bemutató</vt:lpstr>
      <vt:lpstr>5s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 chapter 1.</dc:title>
  <dc:creator>Ági</dc:creator>
  <cp:lastModifiedBy>Ági</cp:lastModifiedBy>
  <cp:revision>1</cp:revision>
  <dcterms:created xsi:type="dcterms:W3CDTF">2019-07-16T21:08:13Z</dcterms:created>
  <dcterms:modified xsi:type="dcterms:W3CDTF">2019-07-16T21:29:15Z</dcterms:modified>
</cp:coreProperties>
</file>