
<file path=[Content_Types].xml><?xml version="1.0" encoding="utf-8"?>
<Types xmlns="http://schemas.openxmlformats.org/package/2006/content-types">
  <Default Extension="gif" ContentType="image/gi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8" r:id="rId4"/>
    <p:sldId id="265" r:id="rId5"/>
    <p:sldId id="266" r:id="rId6"/>
    <p:sldId id="267" r:id="rId7"/>
    <p:sldId id="271" r:id="rId8"/>
    <p:sldId id="263" r:id="rId9"/>
    <p:sldId id="273" r:id="rId10"/>
    <p:sldId id="269" r:id="rId11"/>
    <p:sldId id="274" r:id="rId12"/>
    <p:sldId id="27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5626" autoAdjust="0"/>
  </p:normalViewPr>
  <p:slideViewPr>
    <p:cSldViewPr snapToGrid="0">
      <p:cViewPr varScale="1">
        <p:scale>
          <a:sx n="92" d="100"/>
          <a:sy n="92" d="100"/>
        </p:scale>
        <p:origin x="1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6F25-3761-433F-BBB2-47A817DCA875}" type="datetimeFigureOut">
              <a:rPr lang="en-GB" smtClean="0"/>
              <a:t>19/02/2020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E416C-148E-4A91-8468-B42CE6F037C0}" type="slidenum">
              <a:rPr lang="en-GB" smtClean="0"/>
              <a:t>‹#›</a:t>
            </a:fld>
            <a:endParaRPr lang="en-GB"/>
          </a:p>
        </p:txBody>
      </p:sp>
    </p:spTree>
    <p:extLst>
      <p:ext uri="{BB962C8B-B14F-4D97-AF65-F5344CB8AC3E}">
        <p14:creationId xmlns:p14="http://schemas.microsoft.com/office/powerpoint/2010/main" val="100449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Class_(computer_scie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lack.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Multi-paradigm language, meaning developers can apply there own language patterns too</a:t>
            </a:r>
          </a:p>
          <a:p>
            <a:endParaRPr lang="en-GB" dirty="0"/>
          </a:p>
          <a:p>
            <a:r>
              <a:rPr lang="en-GB" dirty="0"/>
              <a:t>Later in December it was renamed to JS and also integrated into Netscape Navigator version 2</a:t>
            </a:r>
          </a:p>
          <a:p>
            <a:endParaRPr lang="en-GB" dirty="0"/>
          </a:p>
          <a:p>
            <a:r>
              <a:rPr lang="en-GB" dirty="0"/>
              <a:t>It was renamed JS, because it made it to sound like the little brother of the hottest programming language of the day: JAVA</a:t>
            </a:r>
          </a:p>
          <a:p>
            <a:endParaRPr lang="en-GB" dirty="0"/>
          </a:p>
          <a:p>
            <a:r>
              <a:rPr lang="en-GB" sz="1200" b="0" i="0" u="none" strike="noStrike" kern="1200" dirty="0">
                <a:solidFill>
                  <a:schemeClr val="tx1"/>
                </a:solidFill>
                <a:effectLst/>
                <a:latin typeface="+mn-lt"/>
                <a:ea typeface="+mn-ea"/>
                <a:cs typeface="+mn-cs"/>
                <a:hlinkClick r:id="rId3" tooltip="Object-oriented programming"/>
              </a:rPr>
              <a:t>Object-oriented programming</a:t>
            </a:r>
            <a:r>
              <a:rPr lang="en-GB" sz="1200" b="0" i="0" kern="1200" dirty="0">
                <a:solidFill>
                  <a:schemeClr val="tx1"/>
                </a:solidFill>
                <a:effectLst/>
                <a:latin typeface="+mn-lt"/>
                <a:ea typeface="+mn-ea"/>
                <a:cs typeface="+mn-cs"/>
              </a:rPr>
              <a:t> – uses data structures consisting of data fields and methods together with their interactions (objects) to design programs</a:t>
            </a:r>
            <a:br>
              <a:rPr lang="en-GB" sz="1200" b="0" i="0" kern="1200" dirty="0">
                <a:solidFill>
                  <a:schemeClr val="tx1"/>
                </a:solidFill>
                <a:effectLst/>
                <a:latin typeface="+mn-lt"/>
                <a:ea typeface="+mn-ea"/>
                <a:cs typeface="+mn-cs"/>
              </a:rPr>
            </a:br>
            <a:r>
              <a:rPr lang="en-GB" sz="1200" b="0" i="0" u="none" strike="noStrike" kern="1200" dirty="0">
                <a:solidFill>
                  <a:schemeClr val="tx1"/>
                </a:solidFill>
                <a:effectLst/>
                <a:latin typeface="+mn-lt"/>
                <a:ea typeface="+mn-ea"/>
                <a:cs typeface="+mn-cs"/>
                <a:hlinkClick r:id="rId4" tooltip="Class (computer science)"/>
              </a:rPr>
              <a:t>Class-based</a:t>
            </a:r>
            <a:r>
              <a:rPr lang="en-GB" sz="1200" b="0" i="0" kern="1200" dirty="0">
                <a:solidFill>
                  <a:schemeClr val="tx1"/>
                </a:solidFill>
                <a:effectLst/>
                <a:latin typeface="+mn-lt"/>
                <a:ea typeface="+mn-ea"/>
                <a:cs typeface="+mn-cs"/>
              </a:rPr>
              <a:t> – object-oriented programming in which inheritance is achieved by defining classes of objects, versus the objects themselves</a:t>
            </a:r>
          </a:p>
        </p:txBody>
      </p:sp>
      <p:sp>
        <p:nvSpPr>
          <p:cNvPr id="4" name="Slide Number Placeholder 3"/>
          <p:cNvSpPr>
            <a:spLocks noGrp="1"/>
          </p:cNvSpPr>
          <p:nvPr>
            <p:ph type="sldNum" sz="quarter" idx="5"/>
          </p:nvPr>
        </p:nvSpPr>
        <p:spPr/>
        <p:txBody>
          <a:bodyPr/>
          <a:lstStyle/>
          <a:p>
            <a:fld id="{10DE416C-148E-4A91-8468-B42CE6F037C0}" type="slidenum">
              <a:rPr lang="en-GB" smtClean="0"/>
              <a:t>2</a:t>
            </a:fld>
            <a:endParaRPr lang="en-GB"/>
          </a:p>
        </p:txBody>
      </p:sp>
    </p:spTree>
    <p:extLst>
      <p:ext uri="{BB962C8B-B14F-4D97-AF65-F5344CB8AC3E}">
        <p14:creationId xmlns:p14="http://schemas.microsoft.com/office/powerpoint/2010/main" val="36747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1993 – Mosaic was the first browser to allow images embedded in text making it </a:t>
            </a:r>
            <a:r>
              <a:rPr lang="en-GB" sz="1200" b="1" dirty="0"/>
              <a:t>“the world’s first most popular browser”</a:t>
            </a:r>
            <a:r>
              <a:rPr lang="en-GB" sz="1200" dirty="0"/>
              <a:t> =&gt; no JS support</a:t>
            </a:r>
          </a:p>
          <a:p>
            <a:pPr marL="0" indent="0">
              <a:buNone/>
            </a:pPr>
            <a:r>
              <a:rPr lang="en-GB" sz="1200" dirty="0" err="1"/>
              <a:t>UniX</a:t>
            </a:r>
            <a:r>
              <a:rPr lang="en-GB" sz="1200" dirty="0"/>
              <a:t>, Macintosh, Windows ports</a:t>
            </a:r>
          </a:p>
          <a:p>
            <a:pPr marL="0" indent="0">
              <a:buNone/>
            </a:pPr>
            <a:r>
              <a:rPr lang="en-GB" sz="1200" dirty="0"/>
              <a:t>It had DOM – wasn’t even closed to be standardised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4</a:t>
            </a:fld>
            <a:endParaRPr lang="en-GB"/>
          </a:p>
        </p:txBody>
      </p:sp>
    </p:spTree>
    <p:extLst>
      <p:ext uri="{BB962C8B-B14F-4D97-AF65-F5344CB8AC3E}">
        <p14:creationId xmlns:p14="http://schemas.microsoft.com/office/powerpoint/2010/main" val="46727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1994 – A noticeable improvement to Mosaic came Netscape Navigator.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VERSION 2 SUPPORTED JS</a:t>
            </a:r>
          </a:p>
          <a:p>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5</a:t>
            </a:fld>
            <a:endParaRPr lang="en-GB"/>
          </a:p>
        </p:txBody>
      </p:sp>
    </p:spTree>
    <p:extLst>
      <p:ext uri="{BB962C8B-B14F-4D97-AF65-F5344CB8AC3E}">
        <p14:creationId xmlns:p14="http://schemas.microsoft.com/office/powerpoint/2010/main" val="28424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By 1996 controlled 80% of the browser market</a:t>
            </a:r>
          </a:p>
          <a:p>
            <a:pPr marL="0" indent="0">
              <a:buNone/>
            </a:pPr>
            <a:r>
              <a:rPr lang="en-GB" sz="1200" dirty="0"/>
              <a:t>1995 – Internet Explorer made its debut as Microsoft’s first web browser.</a:t>
            </a:r>
          </a:p>
          <a:p>
            <a:pPr marL="0" indent="0">
              <a:buNone/>
            </a:pPr>
            <a:r>
              <a:rPr lang="en-GB" sz="1200" dirty="0"/>
              <a:t>Browser war</a:t>
            </a:r>
          </a:p>
          <a:p>
            <a:pPr marL="0" indent="0">
              <a:buNone/>
            </a:pPr>
            <a:endParaRPr lang="en-GB" sz="1200" dirty="0"/>
          </a:p>
          <a:p>
            <a:pPr marL="0" indent="0">
              <a:buNone/>
            </a:pPr>
            <a:r>
              <a:rPr lang="en-GB" sz="1200" dirty="0"/>
              <a:t>August version 1</a:t>
            </a:r>
          </a:p>
          <a:p>
            <a:pPr marL="0" indent="0">
              <a:buNone/>
            </a:pPr>
            <a:r>
              <a:rPr lang="en-GB" sz="1200" dirty="0"/>
              <a:t>December version 2 – </a:t>
            </a:r>
            <a:r>
              <a:rPr lang="en-GB" sz="1200" b="1" dirty="0"/>
              <a:t>IT SUPPORTED JS</a:t>
            </a:r>
            <a:endParaRPr lang="en-GB" sz="1200" dirty="0"/>
          </a:p>
          <a:p>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6</a:t>
            </a:fld>
            <a:endParaRPr lang="en-GB"/>
          </a:p>
        </p:txBody>
      </p:sp>
    </p:spTree>
    <p:extLst>
      <p:ext uri="{BB962C8B-B14F-4D97-AF65-F5344CB8AC3E}">
        <p14:creationId xmlns:p14="http://schemas.microsoft.com/office/powerpoint/2010/main" val="395249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MS reverse engineered JS and renamed it Jscript</a:t>
            </a:r>
          </a:p>
          <a:p>
            <a:r>
              <a:rPr lang="en-GB" dirty="0"/>
              <a:t>1996: 2 almost identical languages</a:t>
            </a:r>
          </a:p>
          <a:p>
            <a:r>
              <a:rPr lang="en-GB" dirty="0"/>
              <a:t>By the internet growing rapidly, people realized JS needed to be standardised</a:t>
            </a:r>
          </a:p>
          <a:p>
            <a:r>
              <a:rPr lang="en-GB" dirty="0"/>
              <a:t>ECMA: neutral party, responsible for setting standards in the IT industry since 1961 </a:t>
            </a:r>
          </a:p>
          <a:p>
            <a:r>
              <a:rPr lang="en-GB" dirty="0"/>
              <a:t>By 1997 ECMA Script version 1 EC1 was ready and released</a:t>
            </a:r>
          </a:p>
          <a:p>
            <a:endParaRPr lang="en-GB" dirty="0"/>
          </a:p>
          <a:p>
            <a:r>
              <a:rPr lang="en-GB" dirty="0"/>
              <a:t>IN the early 2000s, MS didn’t really cared about playing by the rules is the spec.</a:t>
            </a:r>
          </a:p>
          <a:p>
            <a:r>
              <a:rPr lang="en-GB" dirty="0"/>
              <a:t>MS controlled about 90% of the browser market in the early 00s.</a:t>
            </a:r>
          </a:p>
          <a:p>
            <a:r>
              <a:rPr lang="en-GB" dirty="0"/>
              <a:t>MS just went on to do its own things and implemented its own extensions for </a:t>
            </a:r>
            <a:r>
              <a:rPr lang="en-GB" dirty="0" err="1"/>
              <a:t>javascript</a:t>
            </a:r>
            <a:r>
              <a:rPr lang="en-GB" dirty="0"/>
              <a:t>, </a:t>
            </a:r>
          </a:p>
          <a:p>
            <a:r>
              <a:rPr lang="en-GB" b="1" dirty="0"/>
              <a:t>WHICH CREATED FRAGMANTATIONS, THAT DEVELOPERS STILL HAVE TO DEAL WITH TODAY WHEN SUPPORTING THIS LEGACY VERSIONS OF IE</a:t>
            </a:r>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7</a:t>
            </a:fld>
            <a:endParaRPr lang="en-GB"/>
          </a:p>
        </p:txBody>
      </p:sp>
    </p:spTree>
    <p:extLst>
      <p:ext uri="{BB962C8B-B14F-4D97-AF65-F5344CB8AC3E}">
        <p14:creationId xmlns:p14="http://schemas.microsoft.com/office/powerpoint/2010/main" val="365665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Browser weren’t very dynamic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Here’s </a:t>
            </a:r>
            <a:r>
              <a:rPr lang="en-GB" sz="1200" b="0" i="0" kern="1200" dirty="0" err="1">
                <a:solidFill>
                  <a:schemeClr val="tx1"/>
                </a:solidFill>
                <a:effectLst/>
                <a:latin typeface="+mn-lt"/>
                <a:ea typeface="+mn-ea"/>
                <a:cs typeface="+mn-cs"/>
              </a:rPr>
              <a:t>WestNet</a:t>
            </a:r>
            <a:r>
              <a:rPr lang="en-GB" sz="1200" b="0" i="0" kern="1200" dirty="0">
                <a:solidFill>
                  <a:schemeClr val="tx1"/>
                </a:solidFill>
                <a:effectLst/>
                <a:latin typeface="+mn-lt"/>
                <a:ea typeface="+mn-ea"/>
                <a:cs typeface="+mn-cs"/>
              </a:rPr>
              <a:t>, an Internet provider, founded in 1994.</a:t>
            </a:r>
            <a:endParaRPr lang="en-GB" dirty="0"/>
          </a:p>
          <a:p>
            <a:r>
              <a:rPr lang="en-GB" sz="1200" b="0" i="0" kern="1200" dirty="0">
                <a:solidFill>
                  <a:schemeClr val="tx1"/>
                </a:solidFill>
                <a:effectLst/>
                <a:latin typeface="+mn-lt"/>
                <a:ea typeface="+mn-ea"/>
                <a:cs typeface="+mn-cs"/>
              </a:rPr>
              <a:t>IFINDIT, another sort of search engine, back in 1995.</a:t>
            </a:r>
          </a:p>
          <a:p>
            <a:r>
              <a:rPr lang="en-GB" sz="1200" b="0" i="0" kern="1200" dirty="0" err="1">
                <a:solidFill>
                  <a:schemeClr val="tx1"/>
                </a:solidFill>
                <a:effectLst/>
                <a:latin typeface="+mn-lt"/>
                <a:ea typeface="+mn-ea"/>
                <a:cs typeface="+mn-cs"/>
              </a:rPr>
              <a:t>Aliweb</a:t>
            </a:r>
            <a:r>
              <a:rPr lang="en-GB" sz="1200" b="0" i="0" kern="1200" dirty="0">
                <a:solidFill>
                  <a:schemeClr val="tx1"/>
                </a:solidFill>
                <a:effectLst/>
                <a:latin typeface="+mn-lt"/>
                <a:ea typeface="+mn-ea"/>
                <a:cs typeface="+mn-cs"/>
              </a:rPr>
              <a:t> or Archie Like Indexing for the Web is one of the very first search engines. A fact attested by the prehistoric look of it.</a:t>
            </a:r>
          </a:p>
          <a:p>
            <a:endParaRPr lang="en-GB" sz="1200" b="0" i="0" kern="1200" dirty="0">
              <a:solidFill>
                <a:schemeClr val="tx1"/>
              </a:solidFill>
              <a:effectLst/>
              <a:latin typeface="+mn-lt"/>
              <a:ea typeface="+mn-ea"/>
              <a:cs typeface="+mn-cs"/>
            </a:endParaRPr>
          </a:p>
          <a:p>
            <a:r>
              <a:rPr lang="en-GB" dirty="0"/>
              <a:t>Need for a ‘glue language’  to make the site more interactive</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All websites in the pre-JS era worked without JavaScript. Yes they were a bit more rudimentary and slow, but they worked. Even some websites today work without JavaScript, but the whole purpose of creating JavaScript was to make the web a better place. A more accessible, user friendly place. Functional and visually appealing. Modern if you will.</a:t>
            </a:r>
          </a:p>
          <a:p>
            <a:br>
              <a:rPr lang="en-GB" dirty="0"/>
            </a:br>
            <a:endParaRPr lang="en-GB" sz="1200" b="0" i="0" kern="1200" dirty="0">
              <a:solidFill>
                <a:schemeClr val="tx1"/>
              </a:solidFill>
              <a:effectLst/>
              <a:latin typeface="+mn-lt"/>
              <a:ea typeface="+mn-ea"/>
              <a:cs typeface="+mn-cs"/>
            </a:endParaRPr>
          </a:p>
          <a:p>
            <a:br>
              <a:rPr lang="en-GB" dirty="0"/>
            </a:br>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8</a:t>
            </a:fld>
            <a:endParaRPr lang="en-GB"/>
          </a:p>
        </p:txBody>
      </p:sp>
    </p:spTree>
    <p:extLst>
      <p:ext uri="{BB962C8B-B14F-4D97-AF65-F5344CB8AC3E}">
        <p14:creationId xmlns:p14="http://schemas.microsoft.com/office/powerpoint/2010/main" val="308080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Developers became more frustrated about building web application that ran on all browser</a:t>
            </a:r>
          </a:p>
          <a:p>
            <a:r>
              <a:rPr lang="en-GB" dirty="0"/>
              <a:t>Had extremely well done documentation</a:t>
            </a:r>
          </a:p>
          <a:p>
            <a:r>
              <a:rPr lang="en-GB" dirty="0"/>
              <a:t>Enabled developers to build far more complex and interactive application that worked far more reliable on all browser</a:t>
            </a:r>
          </a:p>
          <a:p>
            <a:r>
              <a:rPr lang="en-GB" dirty="0"/>
              <a:t>which had lower chance to brake n another browser</a:t>
            </a:r>
          </a:p>
        </p:txBody>
      </p:sp>
      <p:sp>
        <p:nvSpPr>
          <p:cNvPr id="4" name="Slide Number Placeholder 3"/>
          <p:cNvSpPr>
            <a:spLocks noGrp="1"/>
          </p:cNvSpPr>
          <p:nvPr>
            <p:ph type="sldNum" sz="quarter" idx="5"/>
          </p:nvPr>
        </p:nvSpPr>
        <p:spPr/>
        <p:txBody>
          <a:bodyPr/>
          <a:lstStyle/>
          <a:p>
            <a:fld id="{10DE416C-148E-4A91-8468-B42CE6F037C0}" type="slidenum">
              <a:rPr lang="en-GB" smtClean="0"/>
              <a:t>9</a:t>
            </a:fld>
            <a:endParaRPr lang="en-GB"/>
          </a:p>
        </p:txBody>
      </p:sp>
    </p:spTree>
    <p:extLst>
      <p:ext uri="{BB962C8B-B14F-4D97-AF65-F5344CB8AC3E}">
        <p14:creationId xmlns:p14="http://schemas.microsoft.com/office/powerpoint/2010/main" val="406058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short, Twitter will actually redirect you to a pared-down, mobile version of Twitter. It’s fully functional, except for features like feeds that update live, and so on.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might need JavaScript to actually run a </a:t>
            </a:r>
            <a:r>
              <a:rPr lang="en-GB" sz="1200" b="0" i="0" u="none" strike="noStrike" kern="1200" dirty="0">
                <a:solidFill>
                  <a:schemeClr val="tx1"/>
                </a:solidFill>
                <a:effectLst/>
                <a:latin typeface="+mn-lt"/>
                <a:ea typeface="+mn-ea"/>
                <a:cs typeface="+mn-cs"/>
                <a:hlinkClick r:id="rId3"/>
              </a:rPr>
              <a:t>Slack</a:t>
            </a:r>
            <a:r>
              <a:rPr lang="en-GB" sz="1200" b="0" i="0" kern="1200" dirty="0">
                <a:solidFill>
                  <a:schemeClr val="tx1"/>
                </a:solidFill>
                <a:effectLst/>
                <a:latin typeface="+mn-lt"/>
                <a:ea typeface="+mn-ea"/>
                <a:cs typeface="+mn-cs"/>
              </a:rPr>
              <a:t> chatroom, but the rest of the client-facing site looks and works just fine.</a:t>
            </a:r>
          </a:p>
          <a:p>
            <a:endParaRPr lang="en-GB" dirty="0"/>
          </a:p>
        </p:txBody>
      </p:sp>
      <p:sp>
        <p:nvSpPr>
          <p:cNvPr id="4" name="Slide Number Placeholder 3"/>
          <p:cNvSpPr>
            <a:spLocks noGrp="1"/>
          </p:cNvSpPr>
          <p:nvPr>
            <p:ph type="sldNum" sz="quarter" idx="5"/>
          </p:nvPr>
        </p:nvSpPr>
        <p:spPr/>
        <p:txBody>
          <a:bodyPr/>
          <a:lstStyle/>
          <a:p>
            <a:fld id="{10DE416C-148E-4A91-8468-B42CE6F037C0}" type="slidenum">
              <a:rPr lang="en-GB" smtClean="0"/>
              <a:t>11</a:t>
            </a:fld>
            <a:endParaRPr lang="en-GB"/>
          </a:p>
        </p:txBody>
      </p:sp>
    </p:spTree>
    <p:extLst>
      <p:ext uri="{BB962C8B-B14F-4D97-AF65-F5344CB8AC3E}">
        <p14:creationId xmlns:p14="http://schemas.microsoft.com/office/powerpoint/2010/main" val="120877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You can create a working webpage with just HTML and CSS, but you do need JavaScript to be able to create a website that is meant to be used by users, not just showcased. Every website needs at least one snippet of JavaScript for Google Analytics so you will be using JavaScript nonetheless.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Thinking about the bottom line, about the user experience you have to take into consideration the need for JavaScript. It can bring a website to life through animations and it can offer a few practical necessities, like mobile/desktop detection and a good and usable comment section.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Without JS you will have a very basic but functional website with very limited possibilities. Websites like these still exist today, and some people still promote the non-JavaScript way to surface the Internet, but I think we’ve moved past that as a way of development. Every website you will work on will have at least a few lines of JavaScript in it, this is our way now</a:t>
            </a:r>
          </a:p>
        </p:txBody>
      </p:sp>
      <p:sp>
        <p:nvSpPr>
          <p:cNvPr id="4" name="Slide Number Placeholder 3"/>
          <p:cNvSpPr>
            <a:spLocks noGrp="1"/>
          </p:cNvSpPr>
          <p:nvPr>
            <p:ph type="sldNum" sz="quarter" idx="5"/>
          </p:nvPr>
        </p:nvSpPr>
        <p:spPr/>
        <p:txBody>
          <a:bodyPr/>
          <a:lstStyle/>
          <a:p>
            <a:fld id="{10DE416C-148E-4A91-8468-B42CE6F037C0}" type="slidenum">
              <a:rPr lang="en-GB" smtClean="0"/>
              <a:t>12</a:t>
            </a:fld>
            <a:endParaRPr lang="en-GB"/>
          </a:p>
        </p:txBody>
      </p:sp>
    </p:spTree>
    <p:extLst>
      <p:ext uri="{BB962C8B-B14F-4D97-AF65-F5344CB8AC3E}">
        <p14:creationId xmlns:p14="http://schemas.microsoft.com/office/powerpoint/2010/main" val="59860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677A-ACA1-470C-B4C1-2AED18B4D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64B05F-A9FB-4722-A4E3-E80CE6C165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335D5F-3AE1-4F62-8892-C71B45A48645}"/>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034EAF8D-BA8D-4998-AA36-937E676BE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F40252-4F03-4F4C-B9A6-65D2829F5B32}"/>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24514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0BBC-EE61-4B93-902F-80C9CD31DB0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847407-96A0-42BA-89EA-6A4BCF241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4FB0D2-9788-4107-8FF0-09D81FBE68A8}"/>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628B1C76-5564-466B-A1DD-D137C30466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B60617-4B5A-46CE-8E1E-C351DDC8C395}"/>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358058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E148D-B4F0-44FB-AEC4-50D6F67F2C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035C32-03AD-4BD6-A9FF-6F93D8E9D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F8420C-8DC1-4A5C-ADB0-5E00A42C11C8}"/>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F00ADB95-987C-4B82-AB5F-BDD80E78F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2891CB-0AA9-40A3-A1EA-635F3DF64552}"/>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25506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C051-B706-4966-905C-7142A6902E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289025-3F90-4620-81D9-E89F1C7A4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9A0339-03A4-47FA-B08D-E4F6DE7403C4}"/>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27BF50C7-BD43-48FA-B0C6-545D13614F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15FACA-7340-40B3-AD61-6EA0F9582D28}"/>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194602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C527-E4C8-4FDC-BD66-74FD6ED72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577577-1700-42B3-8D38-EE450C628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FAC2F-4B11-40E7-BD63-7F08281D3F0B}"/>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B1FDF245-AA3C-44E6-B05E-8BBD60DDC4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C70768-DBA4-4094-830E-20D882617A3E}"/>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143522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24D-E72A-44CB-9A85-DFE9A93C56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E0F9DE-63DF-474B-84C1-021A996A5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ACFBFC-85A7-4B2B-9BD4-C16C75084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73A65B-093A-4A47-B5E4-349B0B7FAA7B}"/>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6" name="Footer Placeholder 5">
            <a:extLst>
              <a:ext uri="{FF2B5EF4-FFF2-40B4-BE49-F238E27FC236}">
                <a16:creationId xmlns:a16="http://schemas.microsoft.com/office/drawing/2014/main" id="{37C3761B-AC82-4E6C-B51D-58E9821D4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5E0655-D133-4E34-9B0B-A1FF4A216A44}"/>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16219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39DE-0B89-499D-B6D8-58870B5538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42B18C-91D1-4DD6-9C7A-6CC77B9F3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19502-81E0-4EE1-980A-7A3498726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D06B59-918F-4538-946F-882D01FD3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DE793-7EA3-4D25-AA01-468583D6E1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2D0B7-231D-4BF0-BCBF-3005B2D73468}"/>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8" name="Footer Placeholder 7">
            <a:extLst>
              <a:ext uri="{FF2B5EF4-FFF2-40B4-BE49-F238E27FC236}">
                <a16:creationId xmlns:a16="http://schemas.microsoft.com/office/drawing/2014/main" id="{B42DB724-00F9-4301-9761-886B5C6FE7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5E0444-C335-4A07-A116-135BD2B3888A}"/>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50506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5C0A-0861-4736-8057-69C509ECF4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2F42BC-6499-4E90-9A85-19595BEFEA27}"/>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4" name="Footer Placeholder 3">
            <a:extLst>
              <a:ext uri="{FF2B5EF4-FFF2-40B4-BE49-F238E27FC236}">
                <a16:creationId xmlns:a16="http://schemas.microsoft.com/office/drawing/2014/main" id="{5133484C-4BF9-4244-8C80-8F911CB22E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9111B0-36BF-469E-A141-3DD89730A74C}"/>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275468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DFD3C-70E9-42F9-B240-1FEAA6CF21C6}"/>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3" name="Footer Placeholder 2">
            <a:extLst>
              <a:ext uri="{FF2B5EF4-FFF2-40B4-BE49-F238E27FC236}">
                <a16:creationId xmlns:a16="http://schemas.microsoft.com/office/drawing/2014/main" id="{2564E25F-D5D8-459E-8427-EC8FE3C3F3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C1AB8F9-3611-4355-90C2-11336B5D40F1}"/>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249031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AAF2-F420-40FE-9A8D-7FC7E6C2F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8215E2-5F67-4502-B6CF-DEAA13D90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32FA7D-8C79-4B54-8CB1-A23FDF1A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1E249-CFEF-494B-A2ED-93A61F7B8465}"/>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6" name="Footer Placeholder 5">
            <a:extLst>
              <a:ext uri="{FF2B5EF4-FFF2-40B4-BE49-F238E27FC236}">
                <a16:creationId xmlns:a16="http://schemas.microsoft.com/office/drawing/2014/main" id="{40B5E39B-B7B8-4830-9585-06AF1B4F1E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28FE8E-8503-4F80-B351-C5EFFEF411E7}"/>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75066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F7B9-9906-4763-9A48-1A56BFDC6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0B15CA-EDCB-4ACC-B2C6-E6414D1E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EEDDC0-2DEE-462A-9CD2-65F0866AF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4F891-5123-41BF-B8B8-CF21BDE92852}"/>
              </a:ext>
            </a:extLst>
          </p:cNvPr>
          <p:cNvSpPr>
            <a:spLocks noGrp="1"/>
          </p:cNvSpPr>
          <p:nvPr>
            <p:ph type="dt" sz="half" idx="10"/>
          </p:nvPr>
        </p:nvSpPr>
        <p:spPr/>
        <p:txBody>
          <a:bodyPr/>
          <a:lstStyle/>
          <a:p>
            <a:fld id="{EE818E6B-B28A-48A9-B8AB-7C2A63008AB1}" type="datetimeFigureOut">
              <a:rPr lang="en-GB" smtClean="0"/>
              <a:t>19/02/2020</a:t>
            </a:fld>
            <a:endParaRPr lang="en-GB"/>
          </a:p>
        </p:txBody>
      </p:sp>
      <p:sp>
        <p:nvSpPr>
          <p:cNvPr id="6" name="Footer Placeholder 5">
            <a:extLst>
              <a:ext uri="{FF2B5EF4-FFF2-40B4-BE49-F238E27FC236}">
                <a16:creationId xmlns:a16="http://schemas.microsoft.com/office/drawing/2014/main" id="{6E306D6C-4EC8-45B5-900B-85AA437B7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E69DFE-31EA-43B5-A3B9-E3739FD0D62D}"/>
              </a:ext>
            </a:extLst>
          </p:cNvPr>
          <p:cNvSpPr>
            <a:spLocks noGrp="1"/>
          </p:cNvSpPr>
          <p:nvPr>
            <p:ph type="sldNum" sz="quarter" idx="12"/>
          </p:nvPr>
        </p:nvSpPr>
        <p:spPr/>
        <p:txBody>
          <a:bodyPr/>
          <a:lstStyle/>
          <a:p>
            <a:fld id="{22E554C8-2FD8-4778-959D-9F1E121FA2C6}" type="slidenum">
              <a:rPr lang="en-GB" smtClean="0"/>
              <a:t>‹#›</a:t>
            </a:fld>
            <a:endParaRPr lang="en-GB"/>
          </a:p>
        </p:txBody>
      </p:sp>
    </p:spTree>
    <p:extLst>
      <p:ext uri="{BB962C8B-B14F-4D97-AF65-F5344CB8AC3E}">
        <p14:creationId xmlns:p14="http://schemas.microsoft.com/office/powerpoint/2010/main" val="281361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32C50C-AD5E-43EA-B2BE-7EE1B5C22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60AD1B-5AF1-48CF-82B0-2352815B3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F075D7-F24D-45DA-9964-17E3858F1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18E6B-B28A-48A9-B8AB-7C2A63008AB1}" type="datetimeFigureOut">
              <a:rPr lang="en-GB" smtClean="0"/>
              <a:t>19/02/2020</a:t>
            </a:fld>
            <a:endParaRPr lang="en-GB"/>
          </a:p>
        </p:txBody>
      </p:sp>
      <p:sp>
        <p:nvSpPr>
          <p:cNvPr id="5" name="Footer Placeholder 4">
            <a:extLst>
              <a:ext uri="{FF2B5EF4-FFF2-40B4-BE49-F238E27FC236}">
                <a16:creationId xmlns:a16="http://schemas.microsoft.com/office/drawing/2014/main" id="{D3B57F6B-676B-4E93-81AD-38ECACA7C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0AD0CB-FEE0-4AAF-895F-5EEB5B014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554C8-2FD8-4778-959D-9F1E121FA2C6}" type="slidenum">
              <a:rPr lang="en-GB" smtClean="0"/>
              <a:t>‹#›</a:t>
            </a:fld>
            <a:endParaRPr lang="en-GB"/>
          </a:p>
        </p:txBody>
      </p:sp>
    </p:spTree>
    <p:extLst>
      <p:ext uri="{BB962C8B-B14F-4D97-AF65-F5344CB8AC3E}">
        <p14:creationId xmlns:p14="http://schemas.microsoft.com/office/powerpoint/2010/main" val="3272962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fif"/><Relationship Id="rId4" Type="http://schemas.openxmlformats.org/officeDocument/2006/relationships/image" Target="../media/image14.jf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DC18639F-20C2-4E41-9B44-F8BC180BEAFE}"/>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8078"/>
          <a:stretch/>
        </p:blipFill>
        <p:spPr>
          <a:xfrm>
            <a:off x="-2" y="10"/>
            <a:ext cx="8668512" cy="6857990"/>
          </a:xfrm>
          <a:prstGeom prst="rect">
            <a:avLst/>
          </a:prstGeom>
        </p:spPr>
      </p:pic>
      <p:sp>
        <p:nvSpPr>
          <p:cNvPr id="23" name="Rectangle 2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2DF7B-960C-4C00-9B16-DF3D65836C77}"/>
              </a:ext>
            </a:extLst>
          </p:cNvPr>
          <p:cNvSpPr>
            <a:spLocks noGrp="1"/>
          </p:cNvSpPr>
          <p:nvPr>
            <p:ph type="ctrTitle"/>
          </p:nvPr>
        </p:nvSpPr>
        <p:spPr>
          <a:xfrm>
            <a:off x="7848599" y="1122363"/>
            <a:ext cx="4236027" cy="3007115"/>
          </a:xfrm>
        </p:spPr>
        <p:txBody>
          <a:bodyPr anchor="b">
            <a:normAutofit/>
          </a:bodyPr>
          <a:lstStyle/>
          <a:p>
            <a:pPr algn="l"/>
            <a:r>
              <a:rPr lang="en-GB" sz="4100" b="1" dirty="0"/>
              <a:t>LIFE WITHOUT JS</a:t>
            </a:r>
            <a:br>
              <a:rPr lang="en-GB" sz="4100" b="1" dirty="0"/>
            </a:br>
            <a:r>
              <a:rPr lang="en-GB" sz="4100" b="1" dirty="0"/>
              <a:t>The programming language of HTML and the Web</a:t>
            </a:r>
          </a:p>
        </p:txBody>
      </p:sp>
      <p:sp>
        <p:nvSpPr>
          <p:cNvPr id="3" name="Subtitle 2">
            <a:extLst>
              <a:ext uri="{FF2B5EF4-FFF2-40B4-BE49-F238E27FC236}">
                <a16:creationId xmlns:a16="http://schemas.microsoft.com/office/drawing/2014/main" id="{4C1AA557-1417-438E-A222-C7069D87256A}"/>
              </a:ext>
            </a:extLst>
          </p:cNvPr>
          <p:cNvSpPr>
            <a:spLocks noGrp="1"/>
          </p:cNvSpPr>
          <p:nvPr>
            <p:ph type="subTitle" idx="1"/>
          </p:nvPr>
        </p:nvSpPr>
        <p:spPr>
          <a:xfrm>
            <a:off x="7848600" y="4872922"/>
            <a:ext cx="4023360" cy="1208141"/>
          </a:xfrm>
        </p:spPr>
        <p:txBody>
          <a:bodyPr>
            <a:normAutofit/>
          </a:bodyPr>
          <a:lstStyle/>
          <a:p>
            <a:pPr algn="l"/>
            <a:r>
              <a:rPr lang="en-GB" sz="2000" dirty="0"/>
              <a:t>Alex Frenkel</a:t>
            </a:r>
          </a:p>
          <a:p>
            <a:pPr algn="l"/>
            <a:r>
              <a:rPr lang="en-GB" sz="2000" dirty="0"/>
              <a:t>19.02.2020</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6603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7" name="Straight Connector 1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B31AD-796A-43A5-9659-6BCA83B0E503}"/>
              </a:ext>
            </a:extLst>
          </p:cNvPr>
          <p:cNvSpPr>
            <a:spLocks noGrp="1"/>
          </p:cNvSpPr>
          <p:nvPr>
            <p:ph type="title"/>
          </p:nvPr>
        </p:nvSpPr>
        <p:spPr>
          <a:xfrm>
            <a:off x="1057080" y="5907356"/>
            <a:ext cx="10071536" cy="929750"/>
          </a:xfrm>
        </p:spPr>
        <p:txBody>
          <a:bodyPr vert="horz" lIns="91440" tIns="45720" rIns="91440" bIns="45720" rtlCol="0" anchor="b">
            <a:normAutofit/>
          </a:bodyPr>
          <a:lstStyle/>
          <a:p>
            <a:pPr algn="ctr"/>
            <a:r>
              <a:rPr lang="en-US" sz="2900" b="1" dirty="0"/>
              <a:t>Do websites without JavaScript work?</a:t>
            </a:r>
            <a:br>
              <a:rPr lang="en-US" sz="2900" dirty="0"/>
            </a:br>
            <a:endParaRPr lang="en-US" sz="2900" dirty="0"/>
          </a:p>
        </p:txBody>
      </p:sp>
      <p:pic>
        <p:nvPicPr>
          <p:cNvPr id="5" name="Content Placeholder 4" descr="A picture containing bird&#10;&#10;Description automatically generated">
            <a:extLst>
              <a:ext uri="{FF2B5EF4-FFF2-40B4-BE49-F238E27FC236}">
                <a16:creationId xmlns:a16="http://schemas.microsoft.com/office/drawing/2014/main" id="{B69A9426-3B92-489D-BE83-79D72A0C24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291" y="484220"/>
            <a:ext cx="7026461" cy="3320000"/>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D079292E-29FD-479A-B58B-EFC1BA5349CE}"/>
              </a:ext>
            </a:extLst>
          </p:cNvPr>
          <p:cNvPicPr>
            <a:picLocks noChangeAspect="1"/>
          </p:cNvPicPr>
          <p:nvPr/>
        </p:nvPicPr>
        <p:blipFill rotWithShape="1">
          <a:blip r:embed="rId3">
            <a:extLst>
              <a:ext uri="{28A0092B-C50C-407E-A947-70E740481C1C}">
                <a14:useLocalDpi xmlns:a14="http://schemas.microsoft.com/office/drawing/2010/main" val="0"/>
              </a:ext>
            </a:extLst>
          </a:blip>
          <a:srcRect l="29709" r="30174"/>
          <a:stretch/>
        </p:blipFill>
        <p:spPr>
          <a:xfrm>
            <a:off x="6899041" y="785766"/>
            <a:ext cx="4157331" cy="3575187"/>
          </a:xfrm>
          <a:prstGeom prst="rect">
            <a:avLst/>
          </a:prstGeom>
        </p:spPr>
      </p:pic>
      <p:pic>
        <p:nvPicPr>
          <p:cNvPr id="7" name="Picture 6">
            <a:extLst>
              <a:ext uri="{FF2B5EF4-FFF2-40B4-BE49-F238E27FC236}">
                <a16:creationId xmlns:a16="http://schemas.microsoft.com/office/drawing/2014/main" id="{D532A1D8-263F-4385-A71B-F8AB6CABA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92" y="4606790"/>
            <a:ext cx="10904244" cy="790557"/>
          </a:xfrm>
          <a:prstGeom prst="rect">
            <a:avLst/>
          </a:prstGeom>
        </p:spPr>
      </p:pic>
    </p:spTree>
    <p:extLst>
      <p:ext uri="{BB962C8B-B14F-4D97-AF65-F5344CB8AC3E}">
        <p14:creationId xmlns:p14="http://schemas.microsoft.com/office/powerpoint/2010/main" val="117604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B60C9C7-54EF-4B68-BBE0-DFAC29260AA3}"/>
              </a:ext>
            </a:extLst>
          </p:cNvPr>
          <p:cNvPicPr>
            <a:picLocks noChangeAspect="1"/>
          </p:cNvPicPr>
          <p:nvPr/>
        </p:nvPicPr>
        <p:blipFill rotWithShape="1">
          <a:blip r:embed="rId3"/>
          <a:srcRect b="21081"/>
          <a:stretch/>
        </p:blipFill>
        <p:spPr>
          <a:xfrm>
            <a:off x="2068325" y="822589"/>
            <a:ext cx="2638746" cy="5048447"/>
          </a:xfrm>
          <a:prstGeom prst="rect">
            <a:avLst/>
          </a:prstGeom>
        </p:spPr>
      </p:pic>
      <p:cxnSp>
        <p:nvCxnSpPr>
          <p:cNvPr id="55" name="Straight Connector 54">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325DFE-CA28-4F01-B7B1-8FA0726D2159}"/>
              </a:ext>
            </a:extLst>
          </p:cNvPr>
          <p:cNvPicPr>
            <a:picLocks noChangeAspect="1"/>
          </p:cNvPicPr>
          <p:nvPr/>
        </p:nvPicPr>
        <p:blipFill>
          <a:blip r:embed="rId4"/>
          <a:stretch>
            <a:fillRect/>
          </a:stretch>
        </p:blipFill>
        <p:spPr>
          <a:xfrm>
            <a:off x="6316814" y="1481890"/>
            <a:ext cx="5137477" cy="3557702"/>
          </a:xfrm>
          <a:prstGeom prst="rect">
            <a:avLst/>
          </a:prstGeom>
        </p:spPr>
      </p:pic>
    </p:spTree>
    <p:extLst>
      <p:ext uri="{BB962C8B-B14F-4D97-AF65-F5344CB8AC3E}">
        <p14:creationId xmlns:p14="http://schemas.microsoft.com/office/powerpoint/2010/main" val="164930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7" name="Straight Connector 16">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close up of a sign&#10;&#10;Description automatically generated">
            <a:extLst>
              <a:ext uri="{FF2B5EF4-FFF2-40B4-BE49-F238E27FC236}">
                <a16:creationId xmlns:a16="http://schemas.microsoft.com/office/drawing/2014/main" id="{D504589E-24E2-487D-9CA0-17DD608C30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2474" y="519715"/>
            <a:ext cx="8401161" cy="4720653"/>
          </a:xfrm>
        </p:spPr>
      </p:pic>
      <p:sp>
        <p:nvSpPr>
          <p:cNvPr id="21" name="Title 1">
            <a:extLst>
              <a:ext uri="{FF2B5EF4-FFF2-40B4-BE49-F238E27FC236}">
                <a16:creationId xmlns:a16="http://schemas.microsoft.com/office/drawing/2014/main" id="{E0CB05B7-E047-4FD4-9A98-BF37D8EF7F54}"/>
              </a:ext>
            </a:extLst>
          </p:cNvPr>
          <p:cNvSpPr>
            <a:spLocks noGrp="1"/>
          </p:cNvSpPr>
          <p:nvPr>
            <p:ph type="title"/>
          </p:nvPr>
        </p:nvSpPr>
        <p:spPr>
          <a:xfrm>
            <a:off x="596464" y="5546453"/>
            <a:ext cx="10999071" cy="966449"/>
          </a:xfrm>
          <a:solidFill>
            <a:schemeClr val="bg1"/>
          </a:solidFill>
          <a:ln>
            <a:solidFill>
              <a:schemeClr val="bg1"/>
            </a:solidFill>
          </a:ln>
        </p:spPr>
        <p:txBody>
          <a:bodyPr>
            <a:normAutofit/>
          </a:bodyPr>
          <a:lstStyle/>
          <a:p>
            <a:pPr algn="ctr"/>
            <a:r>
              <a:rPr lang="en-GB" b="1" dirty="0"/>
              <a:t>Post-JavaScript</a:t>
            </a:r>
            <a:endParaRPr lang="en-GB" dirty="0"/>
          </a:p>
        </p:txBody>
      </p:sp>
    </p:spTree>
    <p:extLst>
      <p:ext uri="{BB962C8B-B14F-4D97-AF65-F5344CB8AC3E}">
        <p14:creationId xmlns:p14="http://schemas.microsoft.com/office/powerpoint/2010/main" val="59514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A6FA5-B47C-4D97-9C55-857B0089F172}"/>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b="1" kern="1200" dirty="0">
                <a:solidFill>
                  <a:schemeClr val="tx1"/>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B9297E8B-E72F-43BB-87CE-FDACC2F91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Tree>
    <p:extLst>
      <p:ext uri="{BB962C8B-B14F-4D97-AF65-F5344CB8AC3E}">
        <p14:creationId xmlns:p14="http://schemas.microsoft.com/office/powerpoint/2010/main" val="407849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0D622-C993-4C2E-8FF9-4BED9D28CF76}"/>
              </a:ext>
            </a:extLst>
          </p:cNvPr>
          <p:cNvSpPr>
            <a:spLocks noGrp="1"/>
          </p:cNvSpPr>
          <p:nvPr>
            <p:ph type="title"/>
          </p:nvPr>
        </p:nvSpPr>
        <p:spPr>
          <a:xfrm>
            <a:off x="599609" y="679731"/>
            <a:ext cx="4711780" cy="899687"/>
          </a:xfrm>
        </p:spPr>
        <p:txBody>
          <a:bodyPr vert="horz" lIns="91440" tIns="45720" rIns="91440" bIns="45720" rtlCol="0" anchor="b">
            <a:noAutofit/>
          </a:bodyPr>
          <a:lstStyle/>
          <a:p>
            <a:r>
              <a:rPr lang="en-US" sz="4000" b="1" dirty="0">
                <a:latin typeface="+mn-lt"/>
              </a:rPr>
              <a:t>1995 &amp; Brendan </a:t>
            </a:r>
            <a:r>
              <a:rPr lang="en-US" sz="4000" b="1" dirty="0" err="1">
                <a:latin typeface="+mn-lt"/>
              </a:rPr>
              <a:t>Eich</a:t>
            </a:r>
            <a:endParaRPr lang="en-US" sz="4000" b="1" dirty="0">
              <a:latin typeface="+mn-lt"/>
            </a:endParaRPr>
          </a:p>
        </p:txBody>
      </p:sp>
      <p:grpSp>
        <p:nvGrpSpPr>
          <p:cNvPr id="18"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earing a suit and tie&#10;&#10;Description automatically generated">
            <a:extLst>
              <a:ext uri="{FF2B5EF4-FFF2-40B4-BE49-F238E27FC236}">
                <a16:creationId xmlns:a16="http://schemas.microsoft.com/office/drawing/2014/main" id="{E48A4F0C-C4D0-4BDE-AFEB-D7F6C9F21A8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24" r="2" b="2"/>
          <a:stretch/>
        </p:blipFill>
        <p:spPr>
          <a:xfrm>
            <a:off x="5640572" y="557360"/>
            <a:ext cx="5608830" cy="5632704"/>
          </a:xfrm>
          <a:prstGeom prst="rect">
            <a:avLst/>
          </a:prstGeom>
        </p:spPr>
      </p:pic>
      <p:sp>
        <p:nvSpPr>
          <p:cNvPr id="15" name="Title 1">
            <a:extLst>
              <a:ext uri="{FF2B5EF4-FFF2-40B4-BE49-F238E27FC236}">
                <a16:creationId xmlns:a16="http://schemas.microsoft.com/office/drawing/2014/main" id="{88E2299D-6239-46D1-B917-9E8403D33D5A}"/>
              </a:ext>
            </a:extLst>
          </p:cNvPr>
          <p:cNvSpPr txBox="1">
            <a:spLocks/>
          </p:cNvSpPr>
          <p:nvPr/>
        </p:nvSpPr>
        <p:spPr>
          <a:xfrm>
            <a:off x="688623" y="2041269"/>
            <a:ext cx="4171994" cy="20943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Scheme programming language in the browser, that maintained a syntax</a:t>
            </a:r>
          </a:p>
          <a:p>
            <a:pPr marL="342900" indent="-342900">
              <a:buFont typeface="Arial" panose="020B0604020202020204" pitchFamily="34" charset="0"/>
              <a:buChar char="•"/>
            </a:pPr>
            <a:r>
              <a:rPr lang="en-US" sz="2400" dirty="0"/>
              <a:t>Resemble Java</a:t>
            </a:r>
          </a:p>
          <a:p>
            <a:pPr marL="342900" indent="-342900">
              <a:buFont typeface="Arial" panose="020B0604020202020204" pitchFamily="34" charset="0"/>
              <a:buChar char="•"/>
            </a:pPr>
            <a:r>
              <a:rPr lang="en-US" sz="2400" dirty="0"/>
              <a:t>Curly-bracket programming language</a:t>
            </a:r>
          </a:p>
          <a:p>
            <a:pPr marL="342900" indent="-342900">
              <a:buFont typeface="Arial" panose="020B0604020202020204" pitchFamily="34" charset="0"/>
              <a:buChar char="•"/>
            </a:pPr>
            <a:r>
              <a:rPr lang="en-US" sz="2400" dirty="0"/>
              <a:t>10 days later</a:t>
            </a:r>
          </a:p>
        </p:txBody>
      </p:sp>
      <p:pic>
        <p:nvPicPr>
          <p:cNvPr id="6" name="Picture 5">
            <a:extLst>
              <a:ext uri="{FF2B5EF4-FFF2-40B4-BE49-F238E27FC236}">
                <a16:creationId xmlns:a16="http://schemas.microsoft.com/office/drawing/2014/main" id="{269BD056-7DDC-4B10-B1CC-3D08BB1150C4}"/>
              </a:ext>
            </a:extLst>
          </p:cNvPr>
          <p:cNvPicPr>
            <a:picLocks noChangeAspect="1"/>
          </p:cNvPicPr>
          <p:nvPr/>
        </p:nvPicPr>
        <p:blipFill rotWithShape="1">
          <a:blip r:embed="rId4"/>
          <a:srcRect l="7715" t="5339" r="6529" b="4751"/>
          <a:stretch/>
        </p:blipFill>
        <p:spPr>
          <a:xfrm>
            <a:off x="2725332" y="4135582"/>
            <a:ext cx="2301827" cy="2317174"/>
          </a:xfrm>
          <a:prstGeom prst="rect">
            <a:avLst/>
          </a:prstGeom>
        </p:spPr>
      </p:pic>
    </p:spTree>
    <p:extLst>
      <p:ext uri="{BB962C8B-B14F-4D97-AF65-F5344CB8AC3E}">
        <p14:creationId xmlns:p14="http://schemas.microsoft.com/office/powerpoint/2010/main" val="345482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FACE9-FF84-4FCB-9B84-1A5CA3BCACA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lvl="0">
              <a:defRPr/>
            </a:pPr>
            <a:r>
              <a:rPr lang="en-US" sz="2600" b="1" dirty="0" err="1">
                <a:latin typeface="+mn-lt"/>
              </a:rPr>
              <a:t>WorldWideWeb</a:t>
            </a:r>
            <a:r>
              <a:rPr lang="en-US" sz="2600" b="1" dirty="0">
                <a:latin typeface="+mn-lt"/>
              </a:rPr>
              <a:t> (Nexus) 1990</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FED8B56-DE12-42C9-9DCA-0E50832BD2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7741"/>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1" name="Straight Connector 30">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037A8B54-71E3-4647-9E3C-3824BD344F26}"/>
              </a:ext>
            </a:extLst>
          </p:cNvPr>
          <p:cNvSpPr>
            <a:spLocks noGrp="1"/>
          </p:cNvSpPr>
          <p:nvPr>
            <p:ph idx="1"/>
          </p:nvPr>
        </p:nvSpPr>
        <p:spPr>
          <a:xfrm>
            <a:off x="1057080" y="5813081"/>
            <a:ext cx="10071536" cy="961791"/>
          </a:xfrm>
        </p:spPr>
        <p:txBody>
          <a:bodyPr vert="horz" lIns="91440" tIns="45720" rIns="91440" bIns="45720" rtlCol="0" anchor="t">
            <a:normAutofit/>
          </a:bodyPr>
          <a:lstStyle/>
          <a:p>
            <a:pPr marL="0" indent="0" algn="ctr">
              <a:buNone/>
            </a:pPr>
            <a:r>
              <a:rPr lang="en-US" sz="2400" b="1" dirty="0"/>
              <a:t>Mosaic 1993</a:t>
            </a:r>
          </a:p>
          <a:p>
            <a:pPr marL="0" indent="0" algn="ctr">
              <a:buNone/>
            </a:pPr>
            <a:r>
              <a:rPr lang="en-US" sz="2400" b="1" dirty="0"/>
              <a:t>DOM</a:t>
            </a:r>
          </a:p>
        </p:txBody>
      </p:sp>
      <p:pic>
        <p:nvPicPr>
          <p:cNvPr id="9" name="Content Placeholder 8" descr="A screenshot of a social media post&#10;&#10;Description automatically generated">
            <a:extLst>
              <a:ext uri="{FF2B5EF4-FFF2-40B4-BE49-F238E27FC236}">
                <a16:creationId xmlns:a16="http://schemas.microsoft.com/office/drawing/2014/main" id="{0F9F3B39-7605-48D8-AB23-930DADF1F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228" y="390585"/>
            <a:ext cx="8407239" cy="5149435"/>
          </a:xfrm>
          <a:prstGeom prst="rect">
            <a:avLst/>
          </a:prstGeom>
        </p:spPr>
      </p:pic>
    </p:spTree>
    <p:extLst>
      <p:ext uri="{BB962C8B-B14F-4D97-AF65-F5344CB8AC3E}">
        <p14:creationId xmlns:p14="http://schemas.microsoft.com/office/powerpoint/2010/main" val="317023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486F-27A7-49BE-AFF5-42D7BD9374AA}"/>
              </a:ext>
            </a:extLst>
          </p:cNvPr>
          <p:cNvSpPr>
            <a:spLocks noGrp="1"/>
          </p:cNvSpPr>
          <p:nvPr>
            <p:ph type="title"/>
          </p:nvPr>
        </p:nvSpPr>
        <p:spPr>
          <a:xfrm>
            <a:off x="870204" y="606564"/>
            <a:ext cx="10451592" cy="1325563"/>
          </a:xfrm>
        </p:spPr>
        <p:txBody>
          <a:bodyPr anchor="ctr">
            <a:normAutofit/>
          </a:bodyPr>
          <a:lstStyle/>
          <a:p>
            <a:r>
              <a:rPr lang="en-GB" b="1" dirty="0">
                <a:latin typeface="+mn-lt"/>
              </a:rPr>
              <a:t>Netscape Navigator 1994</a:t>
            </a:r>
          </a:p>
        </p:txBody>
      </p:sp>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825CAD5E-3226-46E3-8D60-B3D4A76CEB6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31767"/>
          <a:stretch/>
        </p:blipFill>
        <p:spPr>
          <a:xfrm>
            <a:off x="5956299" y="2425700"/>
            <a:ext cx="5871219" cy="4070737"/>
          </a:xfrm>
        </p:spPr>
      </p:pic>
      <p:pic>
        <p:nvPicPr>
          <p:cNvPr id="7" name="Picture 6" descr="A screenshot of a cell phone&#10;&#10;Description automatically generated">
            <a:extLst>
              <a:ext uri="{FF2B5EF4-FFF2-40B4-BE49-F238E27FC236}">
                <a16:creationId xmlns:a16="http://schemas.microsoft.com/office/drawing/2014/main" id="{9C10E497-FDA2-493D-A780-465C79F39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37" y="2425700"/>
            <a:ext cx="5458114" cy="4070737"/>
          </a:xfrm>
          <a:prstGeom prst="rect">
            <a:avLst/>
          </a:prstGeom>
        </p:spPr>
      </p:pic>
    </p:spTree>
    <p:extLst>
      <p:ext uri="{BB962C8B-B14F-4D97-AF65-F5344CB8AC3E}">
        <p14:creationId xmlns:p14="http://schemas.microsoft.com/office/powerpoint/2010/main" val="193199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screenshot of a cell phone&#10;&#10;Description automatically generated">
            <a:extLst>
              <a:ext uri="{FF2B5EF4-FFF2-40B4-BE49-F238E27FC236}">
                <a16:creationId xmlns:a16="http://schemas.microsoft.com/office/drawing/2014/main" id="{265FC81E-2076-43CE-926A-6AB0448E5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8" y="164482"/>
            <a:ext cx="5605592" cy="4204194"/>
          </a:xfrm>
          <a:prstGeom prst="rect">
            <a:avLst/>
          </a:prstGeom>
        </p:spPr>
      </p:pic>
      <p:pic>
        <p:nvPicPr>
          <p:cNvPr id="8" name="Picture 7" descr="A close up of a logo&#10;&#10;Description automatically generated">
            <a:extLst>
              <a:ext uri="{FF2B5EF4-FFF2-40B4-BE49-F238E27FC236}">
                <a16:creationId xmlns:a16="http://schemas.microsoft.com/office/drawing/2014/main" id="{CE8170C3-920B-4DC6-91DA-83DF52CD6880}"/>
              </a:ext>
            </a:extLst>
          </p:cNvPr>
          <p:cNvPicPr>
            <a:picLocks noChangeAspect="1"/>
          </p:cNvPicPr>
          <p:nvPr/>
        </p:nvPicPr>
        <p:blipFill rotWithShape="1">
          <a:blip r:embed="rId4">
            <a:extLst>
              <a:ext uri="{28A0092B-C50C-407E-A947-70E740481C1C}">
                <a14:useLocalDpi xmlns:a14="http://schemas.microsoft.com/office/drawing/2010/main" val="0"/>
              </a:ext>
            </a:extLst>
          </a:blip>
          <a:srcRect t="8912"/>
          <a:stretch/>
        </p:blipFill>
        <p:spPr>
          <a:xfrm>
            <a:off x="6164308" y="174872"/>
            <a:ext cx="5771909" cy="3943139"/>
          </a:xfrm>
          <a:prstGeom prst="rect">
            <a:avLst/>
          </a:prstGeom>
        </p:spPr>
      </p:pic>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939D6BB7-A0DF-4DCA-843C-FC2CF5A7BECF}"/>
              </a:ext>
            </a:extLst>
          </p:cNvPr>
          <p:cNvSpPr>
            <a:spLocks noGrp="1"/>
          </p:cNvSpPr>
          <p:nvPr>
            <p:ph idx="1"/>
          </p:nvPr>
        </p:nvSpPr>
        <p:spPr>
          <a:xfrm>
            <a:off x="813188" y="4587769"/>
            <a:ext cx="3682592" cy="1129024"/>
          </a:xfrm>
        </p:spPr>
        <p:txBody>
          <a:bodyPr anchor="ctr">
            <a:normAutofit/>
          </a:bodyPr>
          <a:lstStyle/>
          <a:p>
            <a:pPr marL="0" indent="0" algn="ctr">
              <a:buNone/>
            </a:pPr>
            <a:r>
              <a:rPr lang="en-GB" sz="2400" b="1" dirty="0"/>
              <a:t>Internet Explorer 1995</a:t>
            </a:r>
          </a:p>
        </p:txBody>
      </p:sp>
      <p:sp>
        <p:nvSpPr>
          <p:cNvPr id="32" name="Title 1">
            <a:extLst>
              <a:ext uri="{FF2B5EF4-FFF2-40B4-BE49-F238E27FC236}">
                <a16:creationId xmlns:a16="http://schemas.microsoft.com/office/drawing/2014/main" id="{32334F87-C11E-4C4C-8B4A-5C5AB87D66FB}"/>
              </a:ext>
            </a:extLst>
          </p:cNvPr>
          <p:cNvSpPr txBox="1">
            <a:spLocks/>
          </p:cNvSpPr>
          <p:nvPr/>
        </p:nvSpPr>
        <p:spPr>
          <a:xfrm>
            <a:off x="6095999" y="4587769"/>
            <a:ext cx="5884635" cy="11290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The First Browser War (1995 – 2002)</a:t>
            </a:r>
          </a:p>
        </p:txBody>
      </p:sp>
    </p:spTree>
    <p:extLst>
      <p:ext uri="{BB962C8B-B14F-4D97-AF65-F5344CB8AC3E}">
        <p14:creationId xmlns:p14="http://schemas.microsoft.com/office/powerpoint/2010/main" val="29173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F29C2C85-1492-463C-B805-3FD3FCE93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854DB-1C65-417A-A4FF-BB6C6C678973}"/>
              </a:ext>
            </a:extLst>
          </p:cNvPr>
          <p:cNvSpPr>
            <a:spLocks noGrp="1"/>
          </p:cNvSpPr>
          <p:nvPr>
            <p:ph type="title"/>
          </p:nvPr>
        </p:nvSpPr>
        <p:spPr>
          <a:xfrm>
            <a:off x="1057080" y="5850163"/>
            <a:ext cx="10071536" cy="929750"/>
          </a:xfrm>
        </p:spPr>
        <p:txBody>
          <a:bodyPr vert="horz" lIns="91440" tIns="45720" rIns="91440" bIns="45720" rtlCol="0" anchor="b">
            <a:normAutofit/>
          </a:bodyPr>
          <a:lstStyle/>
          <a:p>
            <a:pPr algn="ctr"/>
            <a:r>
              <a:rPr lang="en-US" sz="4000" b="1" kern="1200" dirty="0">
                <a:solidFill>
                  <a:schemeClr val="tx1"/>
                </a:solidFill>
                <a:latin typeface="+mn-lt"/>
                <a:ea typeface="+mj-ea"/>
                <a:cs typeface="+mj-cs"/>
              </a:rPr>
              <a:t>Microsoft and JavaScript</a:t>
            </a:r>
          </a:p>
        </p:txBody>
      </p:sp>
      <p:grpSp>
        <p:nvGrpSpPr>
          <p:cNvPr id="31" name="Group 30">
            <a:extLst>
              <a:ext uri="{FF2B5EF4-FFF2-40B4-BE49-F238E27FC236}">
                <a16:creationId xmlns:a16="http://schemas.microsoft.com/office/drawing/2014/main" id="{DA55EAF7-E9CC-4B15-BAD5-61709D524381}"/>
              </a:ext>
            </a:extLst>
          </p:cNvPr>
          <p:cNvGrpSpPr/>
          <p:nvPr/>
        </p:nvGrpSpPr>
        <p:grpSpPr>
          <a:xfrm>
            <a:off x="349796" y="372483"/>
            <a:ext cx="5877791" cy="5877791"/>
            <a:chOff x="952474" y="372483"/>
            <a:chExt cx="5877791" cy="5877791"/>
          </a:xfrm>
        </p:grpSpPr>
        <p:pic>
          <p:nvPicPr>
            <p:cNvPr id="25" name="Picture 24" descr="A picture containing food&#10;&#10;Description automatically generated">
              <a:extLst>
                <a:ext uri="{FF2B5EF4-FFF2-40B4-BE49-F238E27FC236}">
                  <a16:creationId xmlns:a16="http://schemas.microsoft.com/office/drawing/2014/main" id="{10272A17-069B-48E4-8794-59BB99AB4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74" y="372483"/>
              <a:ext cx="5877791" cy="5877791"/>
            </a:xfrm>
            <a:prstGeom prst="rect">
              <a:avLst/>
            </a:prstGeom>
          </p:spPr>
        </p:pic>
        <p:sp>
          <p:nvSpPr>
            <p:cNvPr id="28" name="Rectangle 27">
              <a:extLst>
                <a:ext uri="{FF2B5EF4-FFF2-40B4-BE49-F238E27FC236}">
                  <a16:creationId xmlns:a16="http://schemas.microsoft.com/office/drawing/2014/main" id="{80000186-21D2-427B-84EA-B6C47860B99D}"/>
                </a:ext>
              </a:extLst>
            </p:cNvPr>
            <p:cNvSpPr/>
            <p:nvPr/>
          </p:nvSpPr>
          <p:spPr>
            <a:xfrm rot="20904405">
              <a:off x="1781620" y="4605051"/>
              <a:ext cx="1629987" cy="592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6" descr="A close up of a sign&#10;&#10;Description automatically generated">
              <a:extLst>
                <a:ext uri="{FF2B5EF4-FFF2-40B4-BE49-F238E27FC236}">
                  <a16:creationId xmlns:a16="http://schemas.microsoft.com/office/drawing/2014/main" id="{8EC45D10-1E03-471D-9D5F-F2F938065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67472">
              <a:off x="1735280" y="4294760"/>
              <a:ext cx="1769328" cy="1221173"/>
            </a:xfrm>
            <a:prstGeom prst="rect">
              <a:avLst/>
            </a:prstGeom>
          </p:spPr>
        </p:pic>
      </p:grpSp>
      <p:pic>
        <p:nvPicPr>
          <p:cNvPr id="30" name="Picture 29" descr="A screenshot of a cell phone&#10;&#10;Description automatically generated">
            <a:extLst>
              <a:ext uri="{FF2B5EF4-FFF2-40B4-BE49-F238E27FC236}">
                <a16:creationId xmlns:a16="http://schemas.microsoft.com/office/drawing/2014/main" id="{EDED2DA0-D30E-4747-8F40-AFE69D40A0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2491" y="1681417"/>
            <a:ext cx="6359725" cy="2476272"/>
          </a:xfrm>
          <a:prstGeom prst="rect">
            <a:avLst/>
          </a:prstGeom>
        </p:spPr>
      </p:pic>
    </p:spTree>
    <p:extLst>
      <p:ext uri="{BB962C8B-B14F-4D97-AF65-F5344CB8AC3E}">
        <p14:creationId xmlns:p14="http://schemas.microsoft.com/office/powerpoint/2010/main" val="397137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2B95EE-388D-4556-95C3-DDB3C434993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dirty="0">
                <a:latin typeface="+mn-lt"/>
              </a:rPr>
              <a:t>The pre-JavaScript era (&lt;1995)</a:t>
            </a:r>
            <a:endParaRPr lang="en-US" sz="4000" dirty="0">
              <a:latin typeface="+mn-lt"/>
            </a:endParaRP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8F93588C-2AB7-4F0F-AFE4-6B2F24B78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274" y="4085789"/>
            <a:ext cx="4671493" cy="2627714"/>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9F67BE71-EB1C-4E18-9E74-E28C63B19CE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tretch/>
        </p:blipFill>
        <p:spPr>
          <a:xfrm>
            <a:off x="6990555" y="2092814"/>
            <a:ext cx="4983514" cy="2803226"/>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40352F4B-478F-4C9C-B82D-A749F80F06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931" y="2063028"/>
            <a:ext cx="4983513" cy="2803226"/>
          </a:xfrm>
          <a:prstGeom prst="rect">
            <a:avLst/>
          </a:prstGeom>
        </p:spPr>
      </p:pic>
    </p:spTree>
    <p:extLst>
      <p:ext uri="{BB962C8B-B14F-4D97-AF65-F5344CB8AC3E}">
        <p14:creationId xmlns:p14="http://schemas.microsoft.com/office/powerpoint/2010/main" val="39619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AD3-E753-438A-89E6-1AD4F2AF2BA2}"/>
              </a:ext>
            </a:extLst>
          </p:cNvPr>
          <p:cNvSpPr>
            <a:spLocks noGrp="1"/>
          </p:cNvSpPr>
          <p:nvPr>
            <p:ph type="title"/>
          </p:nvPr>
        </p:nvSpPr>
        <p:spPr>
          <a:xfrm>
            <a:off x="481013" y="3752849"/>
            <a:ext cx="3290887" cy="2452687"/>
          </a:xfrm>
        </p:spPr>
        <p:txBody>
          <a:bodyPr anchor="ctr">
            <a:normAutofit/>
          </a:bodyPr>
          <a:lstStyle/>
          <a:p>
            <a:r>
              <a:rPr lang="en-GB" sz="3600" b="1">
                <a:latin typeface="+mn-lt"/>
              </a:rPr>
              <a:t>Developers, Browsers, Frustration</a:t>
            </a:r>
            <a:endParaRPr lang="en-GB" sz="3600" b="1" dirty="0">
              <a:latin typeface="+mn-lt"/>
            </a:endParaRPr>
          </a:p>
        </p:txBody>
      </p:sp>
      <p:pic>
        <p:nvPicPr>
          <p:cNvPr id="4" name="Content Placeholder 3">
            <a:extLst>
              <a:ext uri="{FF2B5EF4-FFF2-40B4-BE49-F238E27FC236}">
                <a16:creationId xmlns:a16="http://schemas.microsoft.com/office/drawing/2014/main" id="{BFEF8070-74D3-4A98-BF21-2D5EBA7047FF}"/>
              </a:ext>
            </a:extLst>
          </p:cNvPr>
          <p:cNvPicPr>
            <a:picLocks noChangeAspect="1"/>
          </p:cNvPicPr>
          <p:nvPr/>
        </p:nvPicPr>
        <p:blipFill rotWithShape="1">
          <a:blip r:embed="rId3"/>
          <a:srcRect t="13149" b="675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8" name="Content Placeholder 7">
            <a:extLst>
              <a:ext uri="{FF2B5EF4-FFF2-40B4-BE49-F238E27FC236}">
                <a16:creationId xmlns:a16="http://schemas.microsoft.com/office/drawing/2014/main" id="{19CB4DCA-72DB-4BF3-95BB-C31437D06792}"/>
              </a:ext>
            </a:extLst>
          </p:cNvPr>
          <p:cNvSpPr>
            <a:spLocks noGrp="1"/>
          </p:cNvSpPr>
          <p:nvPr>
            <p:ph idx="1"/>
          </p:nvPr>
        </p:nvSpPr>
        <p:spPr>
          <a:xfrm>
            <a:off x="4223982" y="3752850"/>
            <a:ext cx="7485413" cy="2452687"/>
          </a:xfrm>
        </p:spPr>
        <p:txBody>
          <a:bodyPr anchor="ctr">
            <a:normAutofit/>
          </a:bodyPr>
          <a:lstStyle/>
          <a:p>
            <a:r>
              <a:rPr lang="en-GB" sz="1800" dirty="0"/>
              <a:t>2006</a:t>
            </a:r>
          </a:p>
          <a:p>
            <a:r>
              <a:rPr lang="en-GB" sz="1800" dirty="0"/>
              <a:t>Had extremely well-done documentation</a:t>
            </a:r>
          </a:p>
          <a:p>
            <a:r>
              <a:rPr lang="en-GB" sz="1800" dirty="0"/>
              <a:t>More complex and interactive applications that worked far more reliable on all browser</a:t>
            </a:r>
          </a:p>
          <a:p>
            <a:endParaRPr lang="en-US" sz="1800" dirty="0"/>
          </a:p>
        </p:txBody>
      </p:sp>
    </p:spTree>
    <p:extLst>
      <p:ext uri="{BB962C8B-B14F-4D97-AF65-F5344CB8AC3E}">
        <p14:creationId xmlns:p14="http://schemas.microsoft.com/office/powerpoint/2010/main" val="214727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840</Words>
  <Application>Microsoft Office PowerPoint</Application>
  <PresentationFormat>Widescreen</PresentationFormat>
  <Paragraphs>83</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Calibri Light</vt:lpstr>
      <vt:lpstr>Office Theme</vt:lpstr>
      <vt:lpstr>LIFE WITHOUT JS The programming language of HTML and the Web</vt:lpstr>
      <vt:lpstr>1995 &amp; Brendan Eich</vt:lpstr>
      <vt:lpstr>WorldWideWeb (Nexus) 1990</vt:lpstr>
      <vt:lpstr>PowerPoint Presentation</vt:lpstr>
      <vt:lpstr>Netscape Navigator 1994</vt:lpstr>
      <vt:lpstr>PowerPoint Presentation</vt:lpstr>
      <vt:lpstr>Microsoft and JavaScript</vt:lpstr>
      <vt:lpstr>The pre-JavaScript era (&lt;1995)</vt:lpstr>
      <vt:lpstr>Developers, Browsers, Frustration</vt:lpstr>
      <vt:lpstr>Do websites without JavaScript work? </vt:lpstr>
      <vt:lpstr>PowerPoint Presentation</vt:lpstr>
      <vt:lpstr>Post-JavaScript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JavaScript The programming language of HTML and the Web</dc:title>
  <dc:creator>Alex Frenkel</dc:creator>
  <cp:lastModifiedBy>Alex Frenkel</cp:lastModifiedBy>
  <cp:revision>4</cp:revision>
  <dcterms:created xsi:type="dcterms:W3CDTF">2020-02-18T19:42:50Z</dcterms:created>
  <dcterms:modified xsi:type="dcterms:W3CDTF">2020-02-19T08:17:17Z</dcterms:modified>
</cp:coreProperties>
</file>