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3" r:id="rId4"/>
    <p:sldId id="258" r:id="rId5"/>
    <p:sldId id="262" r:id="rId6"/>
    <p:sldId id="259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464"/>
    <a:srgbClr val="0000FF"/>
    <a:srgbClr val="287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Közepesen sötét stílus 2 – 6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6" autoAdjust="0"/>
    <p:restoredTop sz="75091" autoAdjust="0"/>
  </p:normalViewPr>
  <p:slideViewPr>
    <p:cSldViewPr snapToGrid="0">
      <p:cViewPr varScale="1">
        <p:scale>
          <a:sx n="51" d="100"/>
          <a:sy n="51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660EF-28FF-4E41-9DB2-63D0EEDC6EBF}" type="datetimeFigureOut">
              <a:rPr lang="hu-HU" smtClean="0"/>
              <a:t>2017. 10. 20.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EC792-8594-4C76-918B-6CE5CC2E60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7564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91E5-D97B-4A44-BCB0-758E4944DA41}" type="datetime1">
              <a:rPr lang="en-GB" smtClean="0"/>
              <a:t>20/10/2017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986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72E7-00DD-4E56-98CF-69A889E14038}" type="datetime1">
              <a:rPr lang="en-GB" smtClean="0"/>
              <a:t>20/10/2017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711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12CC-2782-425D-B55E-C80CD5FEBD55}" type="datetime1">
              <a:rPr lang="en-GB" smtClean="0"/>
              <a:t>20/10/2017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49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5508-0ABB-4EF3-A491-711CE3AC42A5}" type="datetime1">
              <a:rPr lang="en-GB" smtClean="0"/>
              <a:t>20/10/2017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560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B1C6-726A-46A2-B307-EF0F16999FDE}" type="datetime1">
              <a:rPr lang="en-GB" smtClean="0"/>
              <a:t>20/10/2017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169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AD0B-E744-4B00-AE8E-6E916503F3D0}" type="datetime1">
              <a:rPr lang="en-GB" smtClean="0"/>
              <a:t>20/10/2017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714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FBE2-750F-4994-91F3-7F62FA5A7047}" type="datetime1">
              <a:rPr lang="en-GB" smtClean="0"/>
              <a:t>20/10/2017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87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BD73-178F-44E0-B797-8D9C2D28ED89}" type="datetime1">
              <a:rPr lang="en-GB" smtClean="0"/>
              <a:t>20/10/2017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928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6CB5-FE03-4D66-8567-2111D608F6B3}" type="datetime1">
              <a:rPr lang="en-GB" smtClean="0"/>
              <a:t>20/10/2017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945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9B9-1E34-4222-BB6C-1730E1980581}" type="datetime1">
              <a:rPr lang="en-GB" smtClean="0"/>
              <a:t>20/10/2017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835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B04B-6217-4F0D-88C3-0E8D3D23B3FD}" type="datetime1">
              <a:rPr lang="en-GB" smtClean="0"/>
              <a:t>20/10/2017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36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33D58-E9A8-48F9-916A-86D6323649A9}" type="datetime1">
              <a:rPr lang="en-GB" smtClean="0"/>
              <a:t>20/10/2017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703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0" y="0"/>
            <a:ext cx="4394579" cy="6858000"/>
          </a:xfrm>
          <a:prstGeom prst="rect">
            <a:avLst/>
          </a:prstGeom>
          <a:solidFill>
            <a:srgbClr val="419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5040000" y="360000"/>
            <a:ext cx="6412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u="sng" spc="600" dirty="0" smtClean="0">
                <a:solidFill>
                  <a:srgbClr val="2878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GB" sz="4800" b="1" u="sng" spc="600" baseline="30000" dirty="0" smtClean="0">
                <a:solidFill>
                  <a:srgbClr val="2878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GB" sz="4800" b="1" u="sng" spc="600" dirty="0" smtClean="0">
                <a:solidFill>
                  <a:srgbClr val="2878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800" b="1" u="sng" spc="600" dirty="0" smtClean="0">
                <a:solidFill>
                  <a:srgbClr val="2878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 summary</a:t>
            </a:r>
            <a:endParaRPr lang="hu-HU" sz="4800" b="1" u="sng" spc="600" dirty="0">
              <a:solidFill>
                <a:srgbClr val="2878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Csoportba foglalás 9"/>
          <p:cNvGrpSpPr>
            <a:grpSpLocks noChangeAspect="1"/>
          </p:cNvGrpSpPr>
          <p:nvPr/>
        </p:nvGrpSpPr>
        <p:grpSpPr>
          <a:xfrm>
            <a:off x="871400" y="679840"/>
            <a:ext cx="360000" cy="468000"/>
            <a:chOff x="734517" y="706131"/>
            <a:chExt cx="720236" cy="936000"/>
          </a:xfrm>
          <a:solidFill>
            <a:schemeClr val="bg1"/>
          </a:solidFill>
        </p:grpSpPr>
        <p:sp>
          <p:nvSpPr>
            <p:cNvPr id="7" name="Háromszög 6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Háromszög 7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Háromszög 8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" name="Csoportba foglalás 10"/>
          <p:cNvGrpSpPr>
            <a:grpSpLocks noChangeAspect="1"/>
          </p:cNvGrpSpPr>
          <p:nvPr/>
        </p:nvGrpSpPr>
        <p:grpSpPr>
          <a:xfrm>
            <a:off x="1374051" y="682289"/>
            <a:ext cx="360000" cy="468000"/>
            <a:chOff x="734517" y="706131"/>
            <a:chExt cx="720236" cy="936000"/>
          </a:xfrm>
          <a:solidFill>
            <a:schemeClr val="bg1"/>
          </a:solidFill>
        </p:grpSpPr>
        <p:sp>
          <p:nvSpPr>
            <p:cNvPr id="12" name="Háromszög 11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Háromszög 12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Háromszög 13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" name="Csoportba foglalás 14"/>
          <p:cNvGrpSpPr/>
          <p:nvPr/>
        </p:nvGrpSpPr>
        <p:grpSpPr>
          <a:xfrm>
            <a:off x="1910829" y="679840"/>
            <a:ext cx="360000" cy="468000"/>
            <a:chOff x="734517" y="706131"/>
            <a:chExt cx="720236" cy="936000"/>
          </a:xfrm>
          <a:solidFill>
            <a:schemeClr val="bg1"/>
          </a:solidFill>
        </p:grpSpPr>
        <p:sp>
          <p:nvSpPr>
            <p:cNvPr id="16" name="Háromszög 15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Háromszög 16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Háromszög 17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" name="Csoportba foglalás 18"/>
          <p:cNvGrpSpPr/>
          <p:nvPr/>
        </p:nvGrpSpPr>
        <p:grpSpPr>
          <a:xfrm>
            <a:off x="1403912" y="2218745"/>
            <a:ext cx="360000" cy="468000"/>
            <a:chOff x="734517" y="706131"/>
            <a:chExt cx="720236" cy="936000"/>
          </a:xfrm>
          <a:solidFill>
            <a:schemeClr val="bg1"/>
          </a:solidFill>
        </p:grpSpPr>
        <p:sp>
          <p:nvSpPr>
            <p:cNvPr id="20" name="Háromszög 19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Háromszög 20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Háromszög 21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" name="Csoportba foglalás 22"/>
          <p:cNvGrpSpPr/>
          <p:nvPr/>
        </p:nvGrpSpPr>
        <p:grpSpPr>
          <a:xfrm>
            <a:off x="1901516" y="2218745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24" name="Háromszög 23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Háromszög 24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Háromszög 25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" name="Csoportba foglalás 26"/>
          <p:cNvGrpSpPr/>
          <p:nvPr/>
        </p:nvGrpSpPr>
        <p:grpSpPr>
          <a:xfrm>
            <a:off x="2379354" y="679840"/>
            <a:ext cx="360000" cy="468000"/>
            <a:chOff x="734517" y="706131"/>
            <a:chExt cx="720236" cy="936000"/>
          </a:xfrm>
          <a:solidFill>
            <a:schemeClr val="bg1"/>
          </a:solidFill>
        </p:grpSpPr>
        <p:sp>
          <p:nvSpPr>
            <p:cNvPr id="28" name="Háromszög 27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Háromszög 28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Háromszög 29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1" name="Csoportba foglalás 30"/>
          <p:cNvGrpSpPr/>
          <p:nvPr/>
        </p:nvGrpSpPr>
        <p:grpSpPr>
          <a:xfrm>
            <a:off x="2438412" y="2218746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32" name="Háromszög 31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" name="Háromszög 32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" name="Háromszög 33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5" name="Csoportba foglalás 34"/>
          <p:cNvGrpSpPr/>
          <p:nvPr/>
        </p:nvGrpSpPr>
        <p:grpSpPr>
          <a:xfrm>
            <a:off x="2860583" y="679840"/>
            <a:ext cx="360000" cy="468000"/>
            <a:chOff x="734517" y="706131"/>
            <a:chExt cx="720236" cy="936000"/>
          </a:xfrm>
          <a:solidFill>
            <a:schemeClr val="bg1"/>
          </a:solidFill>
        </p:grpSpPr>
        <p:sp>
          <p:nvSpPr>
            <p:cNvPr id="36" name="Háromszög 35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Háromszög 36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" name="Háromszög 37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0" name="Csoportba foglalás 39"/>
          <p:cNvGrpSpPr/>
          <p:nvPr/>
        </p:nvGrpSpPr>
        <p:grpSpPr>
          <a:xfrm>
            <a:off x="2646161" y="4056323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41" name="Háromszög 40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" name="Háromszög 41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" name="Háromszög 42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" name="Csoportba foglalás 43"/>
          <p:cNvGrpSpPr/>
          <p:nvPr/>
        </p:nvGrpSpPr>
        <p:grpSpPr>
          <a:xfrm>
            <a:off x="3148812" y="4053661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45" name="Háromszög 44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" name="Háromszög 45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" name="Háromszög 46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" name="Csoportba foglalás 47"/>
          <p:cNvGrpSpPr/>
          <p:nvPr/>
        </p:nvGrpSpPr>
        <p:grpSpPr>
          <a:xfrm>
            <a:off x="1705968" y="2749208"/>
            <a:ext cx="720000" cy="936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49" name="Háromszög 48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" name="Háromszög 49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" name="Háromszög 50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" name="Csoportba foglalás 51"/>
          <p:cNvGrpSpPr/>
          <p:nvPr/>
        </p:nvGrpSpPr>
        <p:grpSpPr>
          <a:xfrm>
            <a:off x="702244" y="4053661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53" name="Háromszög 52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" name="Háromszög 53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" name="Háromszög 54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" name="Csoportba foglalás 55"/>
          <p:cNvGrpSpPr/>
          <p:nvPr/>
        </p:nvGrpSpPr>
        <p:grpSpPr>
          <a:xfrm>
            <a:off x="1165806" y="4053661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57" name="Háromszög 56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" name="Háromszög 57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" name="Háromszög 58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" name="Csoportba foglalás 59"/>
          <p:cNvGrpSpPr/>
          <p:nvPr/>
        </p:nvGrpSpPr>
        <p:grpSpPr>
          <a:xfrm>
            <a:off x="1522353" y="4774831"/>
            <a:ext cx="1080000" cy="1404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61" name="Háromszög 60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" name="Háromszög 61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" name="Háromszög 62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4" name="Csoportba foglalás 63"/>
          <p:cNvGrpSpPr/>
          <p:nvPr/>
        </p:nvGrpSpPr>
        <p:grpSpPr>
          <a:xfrm>
            <a:off x="1629250" y="4056323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65" name="Háromszög 64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" name="Háromszög 65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" name="Háromszög 66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8" name="Csoportba foglalás 67"/>
          <p:cNvGrpSpPr/>
          <p:nvPr/>
        </p:nvGrpSpPr>
        <p:grpSpPr>
          <a:xfrm>
            <a:off x="2152875" y="4056323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69" name="Háromszög 68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" name="Háromszög 69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" name="Háromszög 70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2" name="Csoportba foglalás 71"/>
          <p:cNvGrpSpPr/>
          <p:nvPr/>
        </p:nvGrpSpPr>
        <p:grpSpPr>
          <a:xfrm>
            <a:off x="1718411" y="1236593"/>
            <a:ext cx="720000" cy="936000"/>
            <a:chOff x="734517" y="706131"/>
            <a:chExt cx="720236" cy="936000"/>
          </a:xfrm>
          <a:solidFill>
            <a:schemeClr val="bg1"/>
          </a:solidFill>
        </p:grpSpPr>
        <p:sp>
          <p:nvSpPr>
            <p:cNvPr id="73" name="Háromszög 72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" name="Háromszög 73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5" name="Háromszög 74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76" name="Szövegdoboz 75"/>
          <p:cNvSpPr txBox="1"/>
          <p:nvPr/>
        </p:nvSpPr>
        <p:spPr>
          <a:xfrm>
            <a:off x="5131700" y="1440000"/>
            <a:ext cx="6316300" cy="449353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GB" sz="3600" b="1" dirty="0" smtClean="0">
                <a:solidFill>
                  <a:srgbClr val="419464"/>
                </a:solidFill>
                <a:latin typeface="+mj-lt"/>
              </a:rPr>
              <a:t>Total Commits So Far</a:t>
            </a:r>
            <a:endParaRPr lang="hu-HU" sz="3600" b="1" dirty="0" smtClean="0">
              <a:solidFill>
                <a:srgbClr val="419464"/>
              </a:solidFill>
              <a:latin typeface="+mj-lt"/>
            </a:endParaRPr>
          </a:p>
          <a:p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392</a:t>
            </a:r>
            <a:endParaRPr lang="hu-HU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en-GB" sz="2000" i="1" dirty="0" smtClean="0">
                <a:latin typeface="+mj-lt"/>
              </a:rPr>
              <a:t>Target: </a:t>
            </a:r>
            <a:r>
              <a:rPr lang="en-GB" sz="2000" i="1" dirty="0" smtClean="0">
                <a:latin typeface="+mj-lt"/>
              </a:rPr>
              <a:t>1K</a:t>
            </a:r>
            <a:r>
              <a:rPr lang="en-GB" sz="2000" i="1" dirty="0">
                <a:latin typeface="+mj-lt"/>
              </a:rPr>
              <a:t> </a:t>
            </a:r>
            <a:r>
              <a:rPr lang="en-GB" sz="2000" i="1" dirty="0" smtClean="0">
                <a:latin typeface="+mj-lt"/>
              </a:rPr>
              <a:t>(end of the course)</a:t>
            </a:r>
            <a:endParaRPr lang="hu-HU" sz="2000" i="1" dirty="0" smtClean="0">
              <a:latin typeface="+mj-lt"/>
            </a:endParaRPr>
          </a:p>
          <a:p>
            <a:endParaRPr lang="hu-HU" sz="1600" dirty="0">
              <a:latin typeface="+mj-lt"/>
            </a:endParaRPr>
          </a:p>
          <a:p>
            <a:r>
              <a:rPr lang="en-GB" sz="3600" b="1" dirty="0" smtClean="0">
                <a:solidFill>
                  <a:srgbClr val="419464"/>
                </a:solidFill>
                <a:latin typeface="+mj-lt"/>
              </a:rPr>
              <a:t>Favourite Exercise – </a:t>
            </a:r>
            <a:r>
              <a:rPr lang="en-GB" sz="3600" b="1" i="1" dirty="0" smtClean="0">
                <a:solidFill>
                  <a:srgbClr val="419464"/>
                </a:solidFill>
                <a:latin typeface="+mj-lt"/>
              </a:rPr>
              <a:t>Black Jack</a:t>
            </a:r>
            <a:endParaRPr lang="en-GB" sz="3600" b="1" i="1" dirty="0" smtClean="0">
              <a:solidFill>
                <a:srgbClr val="419464"/>
              </a:solidFill>
              <a:latin typeface="+mj-lt"/>
            </a:endParaRPr>
          </a:p>
          <a:p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 days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en-GB" sz="2000" i="1" dirty="0" smtClean="0">
                <a:latin typeface="+mj-lt"/>
              </a:rPr>
              <a:t>Max 100 lines / Class</a:t>
            </a:r>
            <a:endParaRPr lang="en-GB" sz="2000" i="1" dirty="0">
              <a:latin typeface="+mj-lt"/>
            </a:endParaRPr>
          </a:p>
          <a:p>
            <a:endParaRPr lang="en-GB" b="1" dirty="0">
              <a:solidFill>
                <a:srgbClr val="419464"/>
              </a:solidFill>
              <a:latin typeface="+mj-lt"/>
            </a:endParaRPr>
          </a:p>
          <a:p>
            <a:r>
              <a:rPr lang="en-GB" sz="3600" b="1" dirty="0" smtClean="0">
                <a:solidFill>
                  <a:srgbClr val="419464"/>
                </a:solidFill>
                <a:latin typeface="+mj-lt"/>
              </a:rPr>
              <a:t>TDD + UML</a:t>
            </a:r>
            <a:endParaRPr lang="en-GB" sz="3600" b="1" dirty="0">
              <a:solidFill>
                <a:srgbClr val="419464"/>
              </a:solidFill>
              <a:latin typeface="+mj-lt"/>
            </a:endParaRPr>
          </a:p>
          <a:p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Time Saving</a:t>
            </a:r>
            <a:endParaRPr lang="en-GB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en-GB" sz="2000" i="1" dirty="0" smtClean="0">
                <a:latin typeface="+mj-lt"/>
              </a:rPr>
              <a:t>Why did I wait so long?</a:t>
            </a:r>
            <a:endParaRPr lang="en-GB" sz="2000" i="1" dirty="0">
              <a:latin typeface="+mj-lt"/>
            </a:endParaRPr>
          </a:p>
        </p:txBody>
      </p:sp>
      <p:sp>
        <p:nvSpPr>
          <p:cNvPr id="81" name="Szövegdoboz 80"/>
          <p:cNvSpPr txBox="1"/>
          <p:nvPr/>
        </p:nvSpPr>
        <p:spPr>
          <a:xfrm>
            <a:off x="9069049" y="5809499"/>
            <a:ext cx="2378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000" b="1" dirty="0" err="1" smtClean="0">
                <a:solidFill>
                  <a:srgbClr val="419464"/>
                </a:solidFill>
              </a:rPr>
              <a:t>Csibi</a:t>
            </a:r>
            <a:r>
              <a:rPr lang="en-GB" sz="4000" b="1" dirty="0" smtClean="0">
                <a:solidFill>
                  <a:srgbClr val="419464"/>
                </a:solidFill>
              </a:rPr>
              <a:t> </a:t>
            </a:r>
            <a:r>
              <a:rPr lang="en-GB" sz="4000" b="1" dirty="0" err="1" smtClean="0">
                <a:solidFill>
                  <a:srgbClr val="419464"/>
                </a:solidFill>
              </a:rPr>
              <a:t>Vili</a:t>
            </a:r>
            <a:endParaRPr lang="hu-HU" sz="4000" b="1" dirty="0">
              <a:solidFill>
                <a:srgbClr val="419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08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9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512201" y="554636"/>
            <a:ext cx="11167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solidFill>
                  <a:schemeClr val="bg1"/>
                </a:solidFill>
              </a:rPr>
              <a:t>UML</a:t>
            </a:r>
            <a:endParaRPr lang="hu-HU" sz="48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912859"/>
              </p:ext>
            </p:extLst>
          </p:nvPr>
        </p:nvGraphicFramePr>
        <p:xfrm>
          <a:off x="512201" y="1634068"/>
          <a:ext cx="3475184" cy="2712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75184">
                  <a:extLst>
                    <a:ext uri="{9D8B030D-6E8A-4147-A177-3AD203B41FA5}">
                      <a16:colId xmlns:a16="http://schemas.microsoft.com/office/drawing/2014/main" val="3837994128"/>
                    </a:ext>
                  </a:extLst>
                </a:gridCol>
              </a:tblGrid>
              <a:tr h="33191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Card</a:t>
                      </a:r>
                      <a:endParaRPr lang="hu-HU" sz="3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39996"/>
                  </a:ext>
                </a:extLst>
              </a:tr>
              <a:tr h="829776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Which deck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Suit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lang="hu-HU" sz="3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8423"/>
                  </a:ext>
                </a:extLst>
              </a:tr>
              <a:tr h="487092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 info </a:t>
                      </a:r>
                      <a:endParaRPr lang="hu-HU" sz="3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29728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439016"/>
              </p:ext>
            </p:extLst>
          </p:nvPr>
        </p:nvGraphicFramePr>
        <p:xfrm>
          <a:off x="5101690" y="1634068"/>
          <a:ext cx="3475184" cy="46283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75184">
                  <a:extLst>
                    <a:ext uri="{9D8B030D-6E8A-4147-A177-3AD203B41FA5}">
                      <a16:colId xmlns:a16="http://schemas.microsoft.com/office/drawing/2014/main" val="3837994128"/>
                    </a:ext>
                  </a:extLst>
                </a:gridCol>
              </a:tblGrid>
              <a:tr h="524516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Deck</a:t>
                      </a:r>
                      <a:endParaRPr lang="hu-HU" sz="3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39996"/>
                  </a:ext>
                </a:extLst>
              </a:tr>
              <a:tr h="1519363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 decks</a:t>
                      </a:r>
                    </a:p>
                    <a:p>
                      <a:pPr marL="742950" lvl="1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List&lt;Card&gt;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8423"/>
                  </a:ext>
                </a:extLst>
              </a:tr>
              <a:tr h="1139216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Shuffle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Pull</a:t>
                      </a:r>
                    </a:p>
                    <a:p>
                      <a:pPr marL="742950" lvl="1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</a:p>
                    <a:p>
                      <a:pPr marL="742950" lvl="1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</a:p>
                    <a:p>
                      <a:pPr marL="742950" lvl="1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</a:t>
                      </a:r>
                      <a:endParaRPr lang="hu-HU" sz="3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297282"/>
                  </a:ext>
                </a:extLst>
              </a:tr>
            </a:tbl>
          </a:graphicData>
        </a:graphic>
      </p:graphicFrame>
      <p:cxnSp>
        <p:nvCxnSpPr>
          <p:cNvPr id="14" name="Egyenes összekötő nyíllal 13"/>
          <p:cNvCxnSpPr/>
          <p:nvPr/>
        </p:nvCxnSpPr>
        <p:spPr>
          <a:xfrm>
            <a:off x="3987385" y="3117954"/>
            <a:ext cx="1094282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/>
          <p:nvPr/>
        </p:nvCxnSpPr>
        <p:spPr>
          <a:xfrm>
            <a:off x="8576874" y="3117954"/>
            <a:ext cx="1094282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Szövegdoboz 16"/>
          <p:cNvSpPr txBox="1"/>
          <p:nvPr/>
        </p:nvSpPr>
        <p:spPr>
          <a:xfrm>
            <a:off x="9841080" y="2794788"/>
            <a:ext cx="162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Game</a:t>
            </a:r>
            <a:endParaRPr lang="hu-H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96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9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512201" y="554636"/>
            <a:ext cx="11167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solidFill>
                  <a:schemeClr val="bg1"/>
                </a:solidFill>
              </a:rPr>
              <a:t>UML</a:t>
            </a:r>
            <a:endParaRPr lang="hu-HU" sz="48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797822"/>
              </p:ext>
            </p:extLst>
          </p:nvPr>
        </p:nvGraphicFramePr>
        <p:xfrm>
          <a:off x="512201" y="1634068"/>
          <a:ext cx="1646383" cy="1737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46383">
                  <a:extLst>
                    <a:ext uri="{9D8B030D-6E8A-4147-A177-3AD203B41FA5}">
                      <a16:colId xmlns:a16="http://schemas.microsoft.com/office/drawing/2014/main" val="3837994128"/>
                    </a:ext>
                  </a:extLst>
                </a:gridCol>
              </a:tblGrid>
              <a:tr h="33191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3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IRules</a:t>
                      </a:r>
                      <a:endParaRPr lang="hu-HU" sz="3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39996"/>
                  </a:ext>
                </a:extLst>
              </a:tr>
              <a:tr h="36512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hu-HU" sz="3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8423"/>
                  </a:ext>
                </a:extLst>
              </a:tr>
              <a:tr h="487092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Deal</a:t>
                      </a:r>
                      <a:endParaRPr lang="hu-HU" sz="3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29728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709085"/>
              </p:ext>
            </p:extLst>
          </p:nvPr>
        </p:nvGraphicFramePr>
        <p:xfrm>
          <a:off x="3276620" y="880193"/>
          <a:ext cx="4182217" cy="563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82217">
                  <a:extLst>
                    <a:ext uri="{9D8B030D-6E8A-4147-A177-3AD203B41FA5}">
                      <a16:colId xmlns:a16="http://schemas.microsoft.com/office/drawing/2014/main" val="3837994128"/>
                    </a:ext>
                  </a:extLst>
                </a:gridCol>
              </a:tblGrid>
              <a:tr h="524516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Game</a:t>
                      </a:r>
                      <a:endParaRPr lang="hu-HU" sz="3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39996"/>
                  </a:ext>
                </a:extLst>
              </a:tr>
              <a:tr h="1519363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Players</a:t>
                      </a:r>
                    </a:p>
                    <a:p>
                      <a:pPr marL="742950" lvl="1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List&lt;Player&gt;</a:t>
                      </a:r>
                    </a:p>
                    <a:p>
                      <a:pPr marL="285750" lvl="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Deck</a:t>
                      </a:r>
                    </a:p>
                    <a:p>
                      <a:pPr marL="285750" lvl="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 of Cards</a:t>
                      </a:r>
                    </a:p>
                    <a:p>
                      <a:pPr marL="742950" lvl="1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GB" sz="3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GB" sz="3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string,int</a:t>
                      </a: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[]&gt;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8423"/>
                  </a:ext>
                </a:extLst>
              </a:tr>
              <a:tr h="1139216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Deal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 of hand</a:t>
                      </a:r>
                    </a:p>
                    <a:p>
                      <a:pPr marL="742950" lvl="1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GB" sz="3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Best possible value</a:t>
                      </a:r>
                    </a:p>
                    <a:p>
                      <a:pPr marL="285750" lvl="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GB" sz="3200" kern="12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Compare hands</a:t>
                      </a:r>
                    </a:p>
                    <a:p>
                      <a:pPr marL="285750" lvl="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GB" sz="3200" kern="12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 or lose?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297282"/>
                  </a:ext>
                </a:extLst>
              </a:tr>
            </a:tbl>
          </a:graphicData>
        </a:graphic>
      </p:graphicFrame>
      <p:cxnSp>
        <p:nvCxnSpPr>
          <p:cNvPr id="14" name="Egyenes összekötő nyíllal 13"/>
          <p:cNvCxnSpPr/>
          <p:nvPr/>
        </p:nvCxnSpPr>
        <p:spPr>
          <a:xfrm>
            <a:off x="2158584" y="2794788"/>
            <a:ext cx="1094282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/>
          <p:nvPr/>
        </p:nvCxnSpPr>
        <p:spPr>
          <a:xfrm flipH="1" flipV="1">
            <a:off x="7458837" y="2794787"/>
            <a:ext cx="1118037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9" name="Tábláza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912802"/>
              </p:ext>
            </p:extLst>
          </p:nvPr>
        </p:nvGraphicFramePr>
        <p:xfrm>
          <a:off x="8576873" y="1756488"/>
          <a:ext cx="3064181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64181">
                  <a:extLst>
                    <a:ext uri="{9D8B030D-6E8A-4147-A177-3AD203B41FA5}">
                      <a16:colId xmlns:a16="http://schemas.microsoft.com/office/drawing/2014/main" val="3837994128"/>
                    </a:ext>
                  </a:extLst>
                </a:gridCol>
              </a:tblGrid>
              <a:tr h="33191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</a:t>
                      </a:r>
                      <a:endParaRPr lang="hu-HU" sz="3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39996"/>
                  </a:ext>
                </a:extLst>
              </a:tr>
              <a:tr h="365120">
                <a:tc>
                  <a:txBody>
                    <a:bodyPr/>
                    <a:lstStyle/>
                    <a:p>
                      <a:pPr marL="457200" indent="-457200" algn="l" defTabSz="914400" rtl="0" eaLnBrk="1" latinLnBrk="0" hangingPunct="1">
                        <a:buFontTx/>
                        <a:buChar char="-"/>
                      </a:pP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</a:t>
                      </a:r>
                    </a:p>
                    <a:p>
                      <a:pPr marL="914400" lvl="1" indent="-457200" algn="l" defTabSz="914400" rtl="0" eaLnBrk="1" latinLnBrk="0" hangingPunct="1">
                        <a:buFontTx/>
                        <a:buChar char="-"/>
                      </a:pP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List&lt;Card&gt;</a:t>
                      </a:r>
                      <a:endParaRPr lang="hu-HU" sz="3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8423"/>
                  </a:ext>
                </a:extLst>
              </a:tr>
              <a:tr h="487092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Pull a card</a:t>
                      </a:r>
                      <a:endParaRPr lang="hu-HU" sz="3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297282"/>
                  </a:ext>
                </a:extLst>
              </a:tr>
            </a:tbl>
          </a:graphicData>
        </a:graphic>
      </p:graphicFrame>
      <p:graphicFrame>
        <p:nvGraphicFramePr>
          <p:cNvPr id="10" name="Tábláza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952566"/>
              </p:ext>
            </p:extLst>
          </p:nvPr>
        </p:nvGraphicFramePr>
        <p:xfrm>
          <a:off x="8462581" y="4679570"/>
          <a:ext cx="1370968" cy="1737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0968">
                  <a:extLst>
                    <a:ext uri="{9D8B030D-6E8A-4147-A177-3AD203B41FA5}">
                      <a16:colId xmlns:a16="http://schemas.microsoft.com/office/drawing/2014/main" val="3837994128"/>
                    </a:ext>
                  </a:extLst>
                </a:gridCol>
              </a:tblGrid>
              <a:tr h="33191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endParaRPr lang="hu-HU" sz="3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39996"/>
                  </a:ext>
                </a:extLst>
              </a:tr>
              <a:tr h="36512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hu-HU" sz="3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8423"/>
                  </a:ext>
                </a:extLst>
              </a:tr>
              <a:tr h="487092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hu-HU" sz="3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297282"/>
                  </a:ext>
                </a:extLst>
              </a:tr>
            </a:tbl>
          </a:graphicData>
        </a:graphic>
      </p:graphicFrame>
      <p:graphicFrame>
        <p:nvGraphicFramePr>
          <p:cNvPr id="11" name="Tábláza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300677"/>
              </p:ext>
            </p:extLst>
          </p:nvPr>
        </p:nvGraphicFramePr>
        <p:xfrm>
          <a:off x="10308831" y="4679570"/>
          <a:ext cx="1370968" cy="1737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0968">
                  <a:extLst>
                    <a:ext uri="{9D8B030D-6E8A-4147-A177-3AD203B41FA5}">
                      <a16:colId xmlns:a16="http://schemas.microsoft.com/office/drawing/2014/main" val="3837994128"/>
                    </a:ext>
                  </a:extLst>
                </a:gridCol>
              </a:tblGrid>
              <a:tr h="33191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</a:t>
                      </a:r>
                      <a:endParaRPr lang="hu-HU" sz="3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39996"/>
                  </a:ext>
                </a:extLst>
              </a:tr>
              <a:tr h="36512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hu-HU" sz="3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8423"/>
                  </a:ext>
                </a:extLst>
              </a:tr>
              <a:tr h="487092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hu-HU" sz="3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297282"/>
                  </a:ext>
                </a:extLst>
              </a:tr>
            </a:tbl>
          </a:graphicData>
        </a:graphic>
      </p:graphicFrame>
      <p:cxnSp>
        <p:nvCxnSpPr>
          <p:cNvPr id="12" name="Egyenes összekötő nyíllal 11"/>
          <p:cNvCxnSpPr>
            <a:stCxn id="10" idx="0"/>
          </p:cNvCxnSpPr>
          <p:nvPr/>
        </p:nvCxnSpPr>
        <p:spPr>
          <a:xfrm flipH="1" flipV="1">
            <a:off x="9130576" y="3981528"/>
            <a:ext cx="17489" cy="698042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/>
          <p:nvPr/>
        </p:nvCxnSpPr>
        <p:spPr>
          <a:xfrm flipH="1" flipV="1">
            <a:off x="10837293" y="3981528"/>
            <a:ext cx="17489" cy="698042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35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9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512201" y="554636"/>
            <a:ext cx="11167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solidFill>
                  <a:schemeClr val="bg1"/>
                </a:solidFill>
              </a:rPr>
              <a:t>TDD – </a:t>
            </a:r>
            <a:r>
              <a:rPr lang="en-GB" sz="3600" dirty="0" smtClean="0">
                <a:solidFill>
                  <a:schemeClr val="bg1"/>
                </a:solidFill>
              </a:rPr>
              <a:t>To </a:t>
            </a:r>
            <a:r>
              <a:rPr lang="en-GB" sz="3600" dirty="0">
                <a:solidFill>
                  <a:schemeClr val="bg1"/>
                </a:solidFill>
              </a:rPr>
              <a:t>make two reference values </a:t>
            </a:r>
            <a:r>
              <a:rPr lang="en-GB" sz="3600" dirty="0" smtClean="0">
                <a:solidFill>
                  <a:schemeClr val="bg1"/>
                </a:solidFill>
              </a:rPr>
              <a:t>comparable</a:t>
            </a:r>
            <a:r>
              <a:rPr lang="en-GB" sz="3600" b="1" dirty="0">
                <a:solidFill>
                  <a:schemeClr val="bg1"/>
                </a:solidFill>
              </a:rPr>
              <a:t> 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01" y="1491412"/>
            <a:ext cx="10927927" cy="2311287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01" y="3972900"/>
            <a:ext cx="10927927" cy="245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9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627" y="430420"/>
            <a:ext cx="7289904" cy="3593855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72" y="4452080"/>
            <a:ext cx="11600615" cy="214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8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9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512201" y="554636"/>
            <a:ext cx="11167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solidFill>
                  <a:schemeClr val="bg1"/>
                </a:solidFill>
              </a:rPr>
              <a:t>Summary</a:t>
            </a:r>
            <a:endParaRPr lang="hu-HU" sz="4800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512201" y="1693889"/>
            <a:ext cx="110302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GB" sz="3600" dirty="0" smtClean="0">
                <a:solidFill>
                  <a:schemeClr val="bg1"/>
                </a:solidFill>
              </a:rPr>
              <a:t>I will use more often UML </a:t>
            </a:r>
            <a:r>
              <a:rPr lang="en-GB" sz="3600" dirty="0">
                <a:solidFill>
                  <a:schemeClr val="bg1"/>
                </a:solidFill>
              </a:rPr>
              <a:t>&amp; </a:t>
            </a:r>
            <a:r>
              <a:rPr lang="en-GB" sz="3600" dirty="0" smtClean="0">
                <a:solidFill>
                  <a:schemeClr val="bg1"/>
                </a:solidFill>
              </a:rPr>
              <a:t>TDD</a:t>
            </a:r>
          </a:p>
          <a:p>
            <a:pPr marL="571500" indent="-571500">
              <a:buFontTx/>
              <a:buChar char="-"/>
            </a:pPr>
            <a:r>
              <a:rPr lang="en-GB" sz="3600" dirty="0" smtClean="0">
                <a:solidFill>
                  <a:schemeClr val="bg1"/>
                </a:solidFill>
              </a:rPr>
              <a:t>Black Jack is one of the most simple card games</a:t>
            </a:r>
          </a:p>
          <a:p>
            <a:pPr marL="1028700" lvl="1" indent="-571500">
              <a:buFontTx/>
              <a:buChar char="-"/>
            </a:pPr>
            <a:r>
              <a:rPr lang="en-GB" sz="3600" dirty="0" smtClean="0">
                <a:solidFill>
                  <a:schemeClr val="bg1"/>
                </a:solidFill>
              </a:rPr>
              <a:t>Still hard to create the rules</a:t>
            </a:r>
          </a:p>
          <a:p>
            <a:pPr marL="1028700" lvl="1" indent="-571500">
              <a:buFontTx/>
              <a:buChar char="-"/>
            </a:pPr>
            <a:r>
              <a:rPr lang="en-GB" sz="3600" dirty="0" smtClean="0">
                <a:solidFill>
                  <a:schemeClr val="bg1"/>
                </a:solidFill>
              </a:rPr>
              <a:t>Easy to figure out which is the best possible way to use an ace</a:t>
            </a:r>
          </a:p>
          <a:p>
            <a:pPr marL="1028700" lvl="1" indent="-571500">
              <a:buFontTx/>
              <a:buChar char="-"/>
            </a:pPr>
            <a:endParaRPr lang="en-GB" sz="3600" dirty="0">
              <a:solidFill>
                <a:schemeClr val="bg1"/>
              </a:solidFill>
            </a:endParaRPr>
          </a:p>
          <a:p>
            <a:pPr marL="571500" indent="-571500">
              <a:buFontTx/>
              <a:buChar char="-"/>
            </a:pPr>
            <a:r>
              <a:rPr lang="en-GB" sz="3600" dirty="0" smtClean="0">
                <a:solidFill>
                  <a:schemeClr val="bg1"/>
                </a:solidFill>
              </a:rPr>
              <a:t>Extra challenge for next week: </a:t>
            </a:r>
            <a:r>
              <a:rPr lang="en-GB" sz="3600" i="1" dirty="0" smtClean="0">
                <a:solidFill>
                  <a:schemeClr val="bg1"/>
                </a:solidFill>
              </a:rPr>
              <a:t>create an other game by only modifying the game class</a:t>
            </a:r>
            <a:endParaRPr lang="en-GB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45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160</Words>
  <Application>Microsoft Office PowerPoint</Application>
  <PresentationFormat>Szélesvásznú</PresentationFormat>
  <Paragraphs>56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Katalin Emese Bóna</dc:creator>
  <cp:lastModifiedBy>Katalin Emese Bóna</cp:lastModifiedBy>
  <cp:revision>37</cp:revision>
  <dcterms:created xsi:type="dcterms:W3CDTF">2017-09-15T06:45:23Z</dcterms:created>
  <dcterms:modified xsi:type="dcterms:W3CDTF">2017-10-20T14:15:43Z</dcterms:modified>
</cp:coreProperties>
</file>