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12E767C-5837-4885-A628-AB1884273814}">
  <a:tblStyle styleId="{A12E767C-5837-4885-A628-AB18842738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4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La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bold.fntdata"/><Relationship Id="rId14" Type="http://schemas.openxmlformats.org/officeDocument/2006/relationships/slide" Target="slides/slide8.xml"/><Relationship Id="rId36" Type="http://schemas.openxmlformats.org/officeDocument/2006/relationships/font" Target="fonts/Raleway-regular.fntdata"/><Relationship Id="rId17" Type="http://schemas.openxmlformats.org/officeDocument/2006/relationships/slide" Target="slides/slide11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0.xml"/><Relationship Id="rId38" Type="http://schemas.openxmlformats.org/officeDocument/2006/relationships/font" Target="fonts/Raleway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important?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81592d8f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81592d8f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81592d8f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81592d8f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81592d8f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81592d8f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81592d8f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81592d8f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81592d8f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81592d8f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81592d8f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81592d8f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81592d8f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81592d8f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81592d8f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81592d8f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81592d8f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81592d8f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81592d8f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81592d8f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1592d8f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1592d8f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5f8a2d1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5f8a2d1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5f8a2d10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5f8a2d1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81592d8f7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81592d8f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81592d8f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81592d8f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all the elements other than the pivot.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smaller elements on left of the wall, bigger elements on right of the wall.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end we put the pivot element to its place: just right of the wall.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81592d8f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81592d8f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all the elements other than the pivot.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smaller elements on left of the wall, bigger elements on right of the wall.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end we put the pivot element to its place: just right of the wall.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81592d8f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81592d8f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81592d8f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81592d8f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81592d8f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81592d8f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82a03ff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82a03ff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81592d8f7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81592d8f7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1592d8f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81592d8f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f8a2d10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f8a2d10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5f8a2d10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5f8a2d10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81592d8f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81592d8f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81592d8f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81592d8f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81592d8f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81592d8f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81592d8f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81592d8f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algorithms</a:t>
            </a:r>
            <a:endParaRPr/>
          </a:p>
        </p:txBody>
      </p:sp>
      <p:sp>
        <p:nvSpPr>
          <p:cNvPr id="87" name="Google Shape;87;p13"/>
          <p:cNvSpPr txBox="1"/>
          <p:nvPr>
            <p:ph idx="4294967295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András Gerencsér	  							         github.com/geriari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Stability - example</a:t>
            </a:r>
            <a:endParaRPr sz="3200"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53275" y="2082475"/>
            <a:ext cx="2245800" cy="24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000000"/>
                </a:solidFill>
              </a:rPr>
              <a:t>Sorted 1 (stable)</a:t>
            </a:r>
            <a:endParaRPr b="1" sz="2000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USA 21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Germany 14	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</a:t>
            </a:r>
            <a:r>
              <a:rPr lang="en" sz="2000">
                <a:solidFill>
                  <a:schemeClr val="dk1"/>
                </a:solidFill>
              </a:rPr>
              <a:t>rance</a:t>
            </a:r>
            <a:r>
              <a:rPr lang="en" sz="2000"/>
              <a:t> 12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UK</a:t>
            </a:r>
            <a:r>
              <a:rPr lang="en" sz="2000"/>
              <a:t> 12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82475"/>
            <a:ext cx="1687500" cy="24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000000"/>
                </a:solidFill>
              </a:rPr>
              <a:t>Original list	</a:t>
            </a:r>
            <a:endParaRPr b="1" sz="2000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France</a:t>
            </a:r>
            <a:r>
              <a:rPr lang="en" sz="2000"/>
              <a:t> 12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USA 21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UK</a:t>
            </a:r>
            <a:r>
              <a:rPr lang="en" sz="2000"/>
              <a:t> 12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Germany 14</a:t>
            </a:r>
            <a:endParaRPr sz="2000"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5858025" y="2082475"/>
            <a:ext cx="2977500" cy="24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000000"/>
                </a:solidFill>
              </a:rPr>
              <a:t>Sorted 2 (non-stable)</a:t>
            </a:r>
            <a:endParaRPr b="1" sz="2000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U</a:t>
            </a:r>
            <a:r>
              <a:rPr lang="en" sz="2000"/>
              <a:t>SA 21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Germany 14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UK</a:t>
            </a:r>
            <a:r>
              <a:rPr lang="en" sz="2000"/>
              <a:t> 12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France</a:t>
            </a:r>
            <a:r>
              <a:rPr lang="en" sz="2000"/>
              <a:t> 12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" sz="3200"/>
              <a:t>Selection sort</a:t>
            </a:r>
            <a:endParaRPr sz="3200"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432800" cy="24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simplest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we would intuitively sort this way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scan the list, find the smallest one, put it in the beginning of the list, repeat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Selection sort</a:t>
            </a:r>
            <a:endParaRPr sz="3200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075" y="2453550"/>
            <a:ext cx="64579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Selection sort</a:t>
            </a:r>
            <a:endParaRPr sz="3200"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625" y="1156600"/>
            <a:ext cx="3698925" cy="3563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Classification of s</a:t>
            </a:r>
            <a:r>
              <a:rPr lang="en" sz="3200"/>
              <a:t>election sort</a:t>
            </a:r>
            <a:endParaRPr sz="3200"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9450" y="2078875"/>
            <a:ext cx="7821600" cy="24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fast on small lists, slow on large lists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non-recursive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non-stable </a:t>
            </a:r>
            <a:r>
              <a:rPr lang="en" sz="2400"/>
              <a:t>(but can be implemented as stable)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2. Bubble</a:t>
            </a:r>
            <a:r>
              <a:rPr lang="en" sz="3200"/>
              <a:t> sort</a:t>
            </a:r>
            <a:endParaRPr sz="3200"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29450" y="2078875"/>
            <a:ext cx="7457400" cy="24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simple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often used to introduce the concept of sorting algorithms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compare two adjacent elements, change if necessary, move on</a:t>
            </a:r>
            <a:endParaRPr sz="2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Bubble sort</a:t>
            </a:r>
            <a:endParaRPr sz="3200"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675" y="1843450"/>
            <a:ext cx="4570450" cy="27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Bubble sort</a:t>
            </a:r>
            <a:endParaRPr sz="3200"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750" y="986450"/>
            <a:ext cx="3987875" cy="36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Classification of bubble sort</a:t>
            </a:r>
            <a:endParaRPr sz="3200"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729450" y="2078875"/>
            <a:ext cx="7821600" cy="24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s</a:t>
            </a:r>
            <a:r>
              <a:rPr lang="en" sz="3000"/>
              <a:t>looooow ⇒ not used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non-recursive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stable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3</a:t>
            </a:r>
            <a:r>
              <a:rPr lang="en" sz="3200"/>
              <a:t>. Quick sort</a:t>
            </a:r>
            <a:endParaRPr sz="3200"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729450" y="2078875"/>
            <a:ext cx="7457400" cy="24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a divide and conquer algorithm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very efficient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widely used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What is</a:t>
            </a:r>
            <a:r>
              <a:rPr lang="en" sz="3200"/>
              <a:t> sorting?</a:t>
            </a:r>
            <a:endParaRPr sz="32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Arranging the elements in a list* in increasing or decreasing order of some property.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*</a:t>
            </a:r>
            <a:r>
              <a:rPr lang="en" sz="2400"/>
              <a:t>Condition: t</a:t>
            </a:r>
            <a:r>
              <a:rPr lang="en" sz="2400"/>
              <a:t>he list should be homogeneous.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Quick sort - mathematical model</a:t>
            </a:r>
            <a:endParaRPr sz="3200"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500" y="2018725"/>
            <a:ext cx="252412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113" y="3013600"/>
            <a:ext cx="26289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3313" y="2094925"/>
            <a:ext cx="381345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Quick sort - mathematical model</a:t>
            </a:r>
            <a:endParaRPr sz="3200"/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500" y="2018725"/>
            <a:ext cx="252412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113" y="3013600"/>
            <a:ext cx="26289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3313" y="2094925"/>
            <a:ext cx="3813452" cy="298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33"/>
          <p:cNvCxnSpPr/>
          <p:nvPr/>
        </p:nvCxnSpPr>
        <p:spPr>
          <a:xfrm flipH="1" rot="10800000">
            <a:off x="539475" y="968250"/>
            <a:ext cx="7840800" cy="3621000"/>
          </a:xfrm>
          <a:prstGeom prst="straightConnector1">
            <a:avLst/>
          </a:prstGeom>
          <a:noFill/>
          <a:ln cap="flat" cmpd="sng" w="2286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33"/>
          <p:cNvCxnSpPr/>
          <p:nvPr/>
        </p:nvCxnSpPr>
        <p:spPr>
          <a:xfrm>
            <a:off x="620775" y="997650"/>
            <a:ext cx="7863000" cy="3842700"/>
          </a:xfrm>
          <a:prstGeom prst="straightConnector1">
            <a:avLst/>
          </a:prstGeom>
          <a:noFill/>
          <a:ln cap="flat" cmpd="sng" w="2286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Quick sort</a:t>
            </a:r>
            <a:endParaRPr sz="3200"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729450" y="2078875"/>
            <a:ext cx="7457400" cy="26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Select a </a:t>
            </a:r>
            <a:r>
              <a:rPr b="1" lang="en" sz="2800">
                <a:solidFill>
                  <a:srgbClr val="000000"/>
                </a:solidFill>
              </a:rPr>
              <a:t>pivot</a:t>
            </a:r>
            <a:r>
              <a:rPr lang="en" sz="2800"/>
              <a:t> element.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Put smaller elements to the left, bigger element to the right of the pivot in the list.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Repeat recursively on the two halves. (Base case: number of elements &lt;= 1.)</a:t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Pivot        </a:t>
            </a:r>
            <a:r>
              <a:rPr lang="en" sz="2400">
                <a:solidFill>
                  <a:schemeClr val="accent3"/>
                </a:solidFill>
              </a:rPr>
              <a:t>| Wall         </a:t>
            </a:r>
            <a:r>
              <a:rPr b="1" lang="en" sz="2400">
                <a:solidFill>
                  <a:srgbClr val="000000"/>
                </a:solidFill>
              </a:rPr>
              <a:t>Current element</a:t>
            </a:r>
            <a:endParaRPr sz="2400"/>
          </a:p>
        </p:txBody>
      </p:sp>
      <p:sp>
        <p:nvSpPr>
          <p:cNvPr id="229" name="Google Shape;229;p35"/>
          <p:cNvSpPr txBox="1"/>
          <p:nvPr/>
        </p:nvSpPr>
        <p:spPr>
          <a:xfrm>
            <a:off x="488925" y="499325"/>
            <a:ext cx="8051700" cy="3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|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6 5 1 3 8 2 7 9 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	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0: declare wall index and pivot</a:t>
            </a:r>
            <a:endParaRPr sz="2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|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2600">
                <a:latin typeface="Lato"/>
                <a:ea typeface="Lato"/>
                <a:cs typeface="Lato"/>
                <a:sym typeface="Lato"/>
              </a:rPr>
              <a:t>6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5 1 3 8 2 7 9 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	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1: </a:t>
            </a:r>
            <a:r>
              <a:rPr b="1" lang="en" sz="2600">
                <a:latin typeface="Lato"/>
                <a:ea typeface="Lato"/>
                <a:cs typeface="Lato"/>
                <a:sym typeface="Lato"/>
              </a:rPr>
              <a:t>6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&gt; 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2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|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6 </a:t>
            </a:r>
            <a:r>
              <a:rPr b="1" lang="en" sz="2600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1 3 8 2 7 9 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	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2: </a:t>
            </a:r>
            <a:r>
              <a:rPr b="1" lang="en" sz="2600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&gt; 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|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6 5 </a:t>
            </a:r>
            <a:r>
              <a:rPr b="1" lang="en" sz="26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3 8 2 7 9 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	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3: </a:t>
            </a:r>
            <a:r>
              <a:rPr b="1" lang="en" sz="26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&lt; 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change + move wall</a:t>
            </a:r>
            <a:endParaRPr sz="2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 </a:t>
            </a:r>
            <a:r>
              <a:rPr lang="en" sz="2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|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5 6 </a:t>
            </a:r>
            <a:r>
              <a:rPr b="1" lang="en" sz="2600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8 2 7 9 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	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4: </a:t>
            </a:r>
            <a:r>
              <a:rPr b="1" lang="en" sz="2600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&lt; 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change + move wall</a:t>
            </a:r>
            <a:endParaRPr sz="2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1 3 </a:t>
            </a:r>
            <a:r>
              <a:rPr lang="en" sz="2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|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6 5 </a:t>
            </a:r>
            <a:r>
              <a:rPr b="1" lang="en" sz="2600">
                <a:latin typeface="Lato"/>
                <a:ea typeface="Lato"/>
                <a:cs typeface="Lato"/>
                <a:sym typeface="Lato"/>
              </a:rPr>
              <a:t>8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2 7 9 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Step 5: </a:t>
            </a:r>
            <a:r>
              <a:rPr b="1" lang="en" sz="2600">
                <a:latin typeface="Lato"/>
                <a:ea typeface="Lato"/>
                <a:cs typeface="Lato"/>
                <a:sym typeface="Lato"/>
              </a:rPr>
              <a:t>8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&gt; 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2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Pivot        </a:t>
            </a:r>
            <a:r>
              <a:rPr lang="en" sz="2400">
                <a:solidFill>
                  <a:schemeClr val="accent3"/>
                </a:solidFill>
              </a:rPr>
              <a:t>| Wall         </a:t>
            </a:r>
            <a:r>
              <a:rPr b="1" lang="en" sz="2400">
                <a:solidFill>
                  <a:srgbClr val="000000"/>
                </a:solidFill>
              </a:rPr>
              <a:t>Current element</a:t>
            </a:r>
            <a:endParaRPr sz="2400"/>
          </a:p>
        </p:txBody>
      </p:sp>
      <p:sp>
        <p:nvSpPr>
          <p:cNvPr id="235" name="Google Shape;235;p36"/>
          <p:cNvSpPr txBox="1"/>
          <p:nvPr/>
        </p:nvSpPr>
        <p:spPr>
          <a:xfrm>
            <a:off x="488925" y="499325"/>
            <a:ext cx="8051700" cy="3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1 3 </a:t>
            </a:r>
            <a:r>
              <a:rPr lang="en" sz="2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|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6 5 8 </a:t>
            </a:r>
            <a:r>
              <a:rPr b="1" lang="en" sz="26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7 9 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6: </a:t>
            </a:r>
            <a:r>
              <a:rPr b="1" lang="en" sz="26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&lt; 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change + move wall</a:t>
            </a:r>
            <a:endParaRPr sz="2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1 3 2 </a:t>
            </a:r>
            <a:r>
              <a:rPr lang="en" sz="2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|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5 8 6 </a:t>
            </a:r>
            <a:r>
              <a:rPr b="1" lang="en" sz="2600"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9 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	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7: </a:t>
            </a:r>
            <a:r>
              <a:rPr b="1" lang="en" sz="2600"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&gt; 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2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1 3 2 </a:t>
            </a:r>
            <a:r>
              <a:rPr lang="en" sz="2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|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5 8 6 7 </a:t>
            </a:r>
            <a:r>
              <a:rPr b="1" lang="en" sz="2600">
                <a:latin typeface="Lato"/>
                <a:ea typeface="Lato"/>
                <a:cs typeface="Lato"/>
                <a:sym typeface="Lato"/>
              </a:rPr>
              <a:t>9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	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8: </a:t>
            </a:r>
            <a:r>
              <a:rPr b="1" lang="en" sz="2600">
                <a:latin typeface="Lato"/>
                <a:ea typeface="Lato"/>
                <a:cs typeface="Lato"/>
                <a:sym typeface="Lato"/>
              </a:rPr>
              <a:t>9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&gt; 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1 3 2 </a:t>
            </a:r>
            <a:r>
              <a:rPr lang="en" sz="2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|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 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 6 7 9 5  	Step 9: put 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to the right of the wall</a:t>
            </a:r>
            <a:endParaRPr sz="2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1 3 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					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Repeat the process with these</a:t>
            </a:r>
            <a:endParaRPr sz="2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8 6 7 9 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			</a:t>
            </a: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two subarrays (recursion).	</a:t>
            </a:r>
            <a:endParaRPr sz="2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Quick sort</a:t>
            </a:r>
            <a:endParaRPr sz="3200"/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050" y="1318650"/>
            <a:ext cx="4369734" cy="33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Classification of quick sort</a:t>
            </a:r>
            <a:endParaRPr sz="3200"/>
          </a:p>
        </p:txBody>
      </p:sp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729450" y="2078875"/>
            <a:ext cx="7821600" cy="24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quick, especially on long lists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recursive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non-stable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Summary</a:t>
            </a:r>
            <a:endParaRPr sz="3200"/>
          </a:p>
        </p:txBody>
      </p:sp>
      <p:graphicFrame>
        <p:nvGraphicFramePr>
          <p:cNvPr id="253" name="Google Shape;253;p39"/>
          <p:cNvGraphicFramePr/>
          <p:nvPr/>
        </p:nvGraphicFramePr>
        <p:xfrm>
          <a:off x="952500" y="222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{A12E767C-5837-4885-A628-AB1884273814}</a:tableStyleId>
              </a:tblPr>
              <a:tblGrid>
                <a:gridCol w="2052400"/>
                <a:gridCol w="1567100"/>
                <a:gridCol w="1732525"/>
                <a:gridCol w="1831825"/>
              </a:tblGrid>
              <a:tr h="47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Lato"/>
                          <a:ea typeface="Lato"/>
                          <a:cs typeface="Lato"/>
                          <a:sym typeface="Lato"/>
                        </a:rPr>
                        <a:t>Selection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Lato"/>
                          <a:ea typeface="Lato"/>
                          <a:cs typeface="Lato"/>
                          <a:sym typeface="Lato"/>
                        </a:rPr>
                        <a:t>Bubble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Lato"/>
                          <a:ea typeface="Lato"/>
                          <a:cs typeface="Lato"/>
                          <a:sym typeface="Lato"/>
                        </a:rPr>
                        <a:t>Quick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95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Lato"/>
                          <a:ea typeface="Lato"/>
                          <a:cs typeface="Lato"/>
                          <a:sym typeface="Lato"/>
                        </a:rPr>
                        <a:t>Speed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Lato"/>
                          <a:ea typeface="Lato"/>
                          <a:cs typeface="Lato"/>
                          <a:sym typeface="Lato"/>
                        </a:rPr>
                        <a:t>❌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Lato"/>
                          <a:ea typeface="Lato"/>
                          <a:cs typeface="Lato"/>
                          <a:sym typeface="Lato"/>
                        </a:rPr>
                        <a:t>❌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Lato"/>
                          <a:ea typeface="Lato"/>
                          <a:cs typeface="Lato"/>
                          <a:sym typeface="Lato"/>
                        </a:rPr>
                        <a:t>✅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7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Lato"/>
                          <a:ea typeface="Lato"/>
                          <a:cs typeface="Lato"/>
                          <a:sym typeface="Lato"/>
                        </a:rPr>
                        <a:t>Recursive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Lato"/>
                          <a:ea typeface="Lato"/>
                          <a:cs typeface="Lato"/>
                          <a:sym typeface="Lato"/>
                        </a:rPr>
                        <a:t>❌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Lato"/>
                          <a:ea typeface="Lato"/>
                          <a:cs typeface="Lato"/>
                          <a:sym typeface="Lato"/>
                        </a:rPr>
                        <a:t>❌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Lato"/>
                          <a:ea typeface="Lato"/>
                          <a:cs typeface="Lato"/>
                          <a:sym typeface="Lato"/>
                        </a:rPr>
                        <a:t>✅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7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Lato"/>
                          <a:ea typeface="Lato"/>
                          <a:cs typeface="Lato"/>
                          <a:sym typeface="Lato"/>
                        </a:rPr>
                        <a:t>Stable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Lato"/>
                          <a:ea typeface="Lato"/>
                          <a:cs typeface="Lato"/>
                          <a:sym typeface="Lato"/>
                        </a:rPr>
                        <a:t>❌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Lato"/>
                          <a:ea typeface="Lato"/>
                          <a:cs typeface="Lato"/>
                          <a:sym typeface="Lato"/>
                        </a:rPr>
                        <a:t>✅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Lato"/>
                          <a:ea typeface="Lato"/>
                          <a:cs typeface="Lato"/>
                          <a:sym typeface="Lato"/>
                        </a:rPr>
                        <a:t>❌</a:t>
                      </a:r>
                      <a:endParaRPr b="1"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420" y="0"/>
            <a:ext cx="515315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724950" y="38552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Sorting is your friend!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Why sort data?</a:t>
            </a:r>
            <a:endParaRPr sz="32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improve readability</a:t>
            </a:r>
            <a:endParaRPr sz="30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00" y="1458075"/>
            <a:ext cx="2984847" cy="2984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547" y="1472850"/>
            <a:ext cx="2985870" cy="298484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1115025" y="4368025"/>
            <a:ext cx="2984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unsorted</a:t>
            </a:r>
            <a:endParaRPr sz="2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772625" y="4368025"/>
            <a:ext cx="2984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sorted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Why sort data?</a:t>
            </a:r>
            <a:endParaRPr sz="320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improve readability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make search easier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unsorted list ⇒ linear search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sorted list ⇒ binary search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325" y="654200"/>
            <a:ext cx="6505350" cy="43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Some sorting algorithms</a:t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1350"/>
            <a:ext cx="8772175" cy="44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/>
          <p:nvPr/>
        </p:nvSpPr>
        <p:spPr>
          <a:xfrm>
            <a:off x="7396350" y="83225"/>
            <a:ext cx="228900" cy="32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2649075" y="83225"/>
            <a:ext cx="228900" cy="32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3633675" y="83225"/>
            <a:ext cx="228900" cy="32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Classification of sorting algorithms</a:t>
            </a:r>
            <a:endParaRPr sz="3200"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4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computational complexity (speed)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recursive / non-recursive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s</a:t>
            </a:r>
            <a:r>
              <a:rPr lang="en" sz="3000"/>
              <a:t>tability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