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7320" y="125640"/>
            <a:ext cx="8827920" cy="4890600"/>
          </a:xfrm>
          <a:custGeom>
            <a:avLst/>
            <a:gdLst/>
            <a:ahLst/>
            <a:rect l="l" t="t" r="r" b="b"/>
            <a:pathLst>
              <a:path w="92105" h="51033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hu-HU" sz="4400" spc="-1" strike="noStrike">
                <a:latin typeface="Arial"/>
              </a:rPr>
              <a:t>Címszöveg </a:t>
            </a:r>
            <a:r>
              <a:rPr b="0" lang="hu-HU" sz="4400" spc="-1" strike="noStrike">
                <a:latin typeface="Arial"/>
              </a:rPr>
              <a:t>formátumának </a:t>
            </a:r>
            <a:r>
              <a:rPr b="0" lang="hu-HU" sz="4400" spc="-1" strike="noStrike">
                <a:latin typeface="Arial"/>
              </a:rPr>
              <a:t>szerkesztése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Vázlatszöveg formátumának szerkesztése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Második vázlatszint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Harmadik vázlatszint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Negyedik vázlatszint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Ötödik vázlatszint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Hatodik vázlatszint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Hetedik vázlatszint</a:t>
            </a:r>
            <a:endParaRPr b="0" lang="hu-H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57320" y="125640"/>
            <a:ext cx="8827920" cy="4890600"/>
          </a:xfrm>
          <a:custGeom>
            <a:avLst/>
            <a:gdLst/>
            <a:ahLst/>
            <a:rect l="l" t="t" r="r" b="b"/>
            <a:pathLst>
              <a:path w="92105" h="51033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hu-HU" sz="4400" spc="-1" strike="noStrike">
                <a:latin typeface="Arial"/>
              </a:rPr>
              <a:t>Címszöveg formátumának szerkesztése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Vázlatszöveg formátumának szerkesztése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Második vázlatszint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Harmadik vázlatszint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Negyedik vázlatszint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Ötödik vázlatszint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Hatodik vázlatszint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Hetedik vázlatszint</a:t>
            </a:r>
            <a:endParaRPr b="0" lang="hu-H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7320" y="125640"/>
            <a:ext cx="8827920" cy="4890600"/>
          </a:xfrm>
          <a:custGeom>
            <a:avLst/>
            <a:gdLst/>
            <a:ahLst/>
            <a:rect l="l" t="t" r="r" b="b"/>
            <a:pathLst>
              <a:path w="92105" h="51033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hu-HU" sz="1800" spc="-1" strike="noStrike">
                <a:latin typeface="Arial"/>
              </a:rPr>
              <a:t>Címszöveg formátumának szerkesztése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Vázlatszöveg formátumának szerkesztése</a:t>
            </a:r>
            <a:endParaRPr b="0" lang="hu-H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latin typeface="Arial"/>
              </a:rPr>
              <a:t>Második vázlatszint</a:t>
            </a:r>
            <a:endParaRPr b="0" lang="hu-H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Harmadik vázlatszint</a:t>
            </a:r>
            <a:endParaRPr b="0" lang="hu-H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latin typeface="Arial"/>
              </a:rPr>
              <a:t>Negyedik vázlatszint</a:t>
            </a:r>
            <a:endParaRPr b="0" lang="hu-H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Ötödik vázlatszint</a:t>
            </a:r>
            <a:endParaRPr b="0" lang="hu-H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Hatodik vázlatszint</a:t>
            </a:r>
            <a:endParaRPr b="0" lang="hu-H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Hetedik vázlatszint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Vázlatszöveg formátumának szerkesztése</a:t>
            </a:r>
            <a:endParaRPr b="0" lang="hu-H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latin typeface="Arial"/>
              </a:rPr>
              <a:t>Második vázlatszint</a:t>
            </a:r>
            <a:endParaRPr b="0" lang="hu-H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Harmadik vázlatszint</a:t>
            </a:r>
            <a:endParaRPr b="0" lang="hu-H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latin typeface="Arial"/>
              </a:rPr>
              <a:t>Negyedik vázlatszint</a:t>
            </a:r>
            <a:endParaRPr b="0" lang="hu-H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Ötödik vázlatszint</a:t>
            </a:r>
            <a:endParaRPr b="0" lang="hu-H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Hatodik vázlatszint</a:t>
            </a:r>
            <a:endParaRPr b="0" lang="hu-H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latin typeface="Arial"/>
              </a:rPr>
              <a:t>Hetedik vázlatszint</a:t>
            </a:r>
            <a:endParaRPr b="0" lang="hu-H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7320" y="125640"/>
            <a:ext cx="8827920" cy="4890600"/>
          </a:xfrm>
          <a:custGeom>
            <a:avLst/>
            <a:gdLst/>
            <a:ahLst/>
            <a:rect l="l" t="t" r="r" b="b"/>
            <a:pathLst>
              <a:path w="92105" h="51033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hu-HU" sz="1800" spc="-1" strike="noStrike">
                <a:latin typeface="Arial"/>
              </a:rPr>
              <a:t>Címszöveg formátumának szerkesztése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Vázlatszöveg formátumának szerkesztése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Második vázlatszint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Harmadik vázlatszint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Negyedik vázlatszint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Ötödik vázlatszint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Hatodik vázlatszint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Hetedik vázlatszint</a:t>
            </a:r>
            <a:endParaRPr b="0" lang="hu-H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57320" y="125640"/>
            <a:ext cx="8827920" cy="4890600"/>
          </a:xfrm>
          <a:custGeom>
            <a:avLst/>
            <a:gdLst/>
            <a:ahLst/>
            <a:rect l="l" t="t" r="r" b="b"/>
            <a:pathLst>
              <a:path w="92105" h="51033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hu-HU" sz="4400" spc="-1" strike="noStrike">
                <a:latin typeface="Arial"/>
              </a:rPr>
              <a:t>Címszöveg formátumának szerkesztése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Vázlatszöveg formátumának szerkesztése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Második vázlatszint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Harmadik vázlatszint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Negyedik vázlatszint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Ötödik vázlatszint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Hatodik vázlatszint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Hetedik vázlatszint</a:t>
            </a:r>
            <a:endParaRPr b="0" lang="hu-H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916920" y="1813680"/>
            <a:ext cx="7362000" cy="10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hu-HU" sz="8000" spc="-1" strike="noStrike">
                <a:solidFill>
                  <a:srgbClr val="b5d4e9"/>
                </a:solidFill>
                <a:latin typeface="Amatic SC"/>
                <a:ea typeface="Amatic SC"/>
              </a:rPr>
              <a:t>SASS</a:t>
            </a:r>
            <a:endParaRPr b="0" lang="hu-HU" sz="8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348920" y="2808000"/>
            <a:ext cx="664272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366840">
              <a:lnSpc>
                <a:spcPct val="100000"/>
              </a:lnSpc>
              <a:spcBef>
                <a:spcPts val="601"/>
              </a:spcBef>
            </a:pPr>
            <a:r>
              <a:rPr b="0" lang="hu-HU" sz="2800" spc="-1" strike="noStrike">
                <a:solidFill>
                  <a:srgbClr val="7c7f91"/>
                </a:solidFill>
                <a:latin typeface="Muli Light"/>
                <a:ea typeface="DejaVu Sans"/>
              </a:rPr>
              <a:t>Syntactically Awesome Style Sheets</a:t>
            </a: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890280" y="205920"/>
            <a:ext cx="736200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hu-HU" sz="4000" spc="-1" strike="noStrike">
                <a:solidFill>
                  <a:srgbClr val="b5d4e9"/>
                </a:solidFill>
                <a:latin typeface="Amatic SC"/>
                <a:ea typeface="Amatic SC"/>
              </a:rPr>
              <a:t>Extend/inheritance:</a:t>
            </a:r>
            <a:endParaRPr b="0" lang="hu-HU" sz="40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48000" y="1200240"/>
            <a:ext cx="7991640" cy="31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366840">
              <a:lnSpc>
                <a:spcPct val="100000"/>
              </a:lnSpc>
              <a:spcBef>
                <a:spcPts val="601"/>
              </a:spcBef>
            </a:pPr>
            <a:r>
              <a:rPr b="0" lang="hu-HU" sz="1800" spc="-1" strike="noStrike">
                <a:solidFill>
                  <a:srgbClr val="7c7f91"/>
                </a:solidFill>
                <a:latin typeface="Muli Light"/>
                <a:ea typeface="DejaVu Sans"/>
              </a:rPr>
              <a:t>Lets you share a set of css properties from one selector to another.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4663440" y="1200240"/>
            <a:ext cx="3592080" cy="30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"/>
          <p:cNvSpPr/>
          <p:nvPr/>
        </p:nvSpPr>
        <p:spPr>
          <a:xfrm>
            <a:off x="890280" y="2778120"/>
            <a:ext cx="359208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3600000" y="1634040"/>
            <a:ext cx="1999080" cy="318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90280" y="205920"/>
            <a:ext cx="736200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hu-HU" sz="4000" spc="-1" strike="noStrike">
                <a:solidFill>
                  <a:srgbClr val="b5d4e9"/>
                </a:solidFill>
                <a:latin typeface="Amatic SC"/>
                <a:ea typeface="Amatic SC"/>
              </a:rPr>
              <a:t>Operators:</a:t>
            </a:r>
            <a:endParaRPr b="0" lang="hu-HU" sz="40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2448000" y="1548000"/>
            <a:ext cx="417564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spcBef>
                <a:spcPts val="601"/>
              </a:spcBef>
              <a:buClr>
                <a:srgbClr val="adc5e7"/>
              </a:buClr>
              <a:buSzPct val="45000"/>
              <a:buFont typeface="Symbol"/>
              <a:buChar char=""/>
            </a:pPr>
            <a:r>
              <a:rPr b="0" lang="hu-HU" sz="2000" spc="-1" strike="noStrike">
                <a:solidFill>
                  <a:srgbClr val="7c7f91"/>
                </a:solidFill>
                <a:latin typeface="Muli Light"/>
                <a:ea typeface="DejaVu Sans"/>
              </a:rPr>
              <a:t>You can use math operators.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663440" y="1200240"/>
            <a:ext cx="3592080" cy="30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>
            <a:off x="890280" y="2778120"/>
            <a:ext cx="359208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794600" y="2664000"/>
            <a:ext cx="5477040" cy="67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64000" y="1872000"/>
            <a:ext cx="7362000" cy="10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hu-HU" sz="6000" spc="-1" strike="noStrike">
                <a:solidFill>
                  <a:srgbClr val="b5d4e9"/>
                </a:solidFill>
                <a:latin typeface="Amatic SC"/>
                <a:ea typeface="Amatic SC"/>
              </a:rPr>
              <a:t>When is it good?</a:t>
            </a:r>
            <a:endParaRPr b="0" lang="hu-HU" sz="6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936000" y="864000"/>
            <a:ext cx="7362000" cy="38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spcBef>
                <a:spcPts val="3118"/>
              </a:spcBef>
              <a:buBlip>
                <a:blip r:embed="rId1"/>
              </a:buBlip>
            </a:pPr>
            <a:r>
              <a:rPr b="0" lang="hu-HU" sz="2800" spc="-1" strike="noStrike">
                <a:solidFill>
                  <a:srgbClr val="7c7f91"/>
                </a:solidFill>
                <a:latin typeface="Muli Light"/>
                <a:ea typeface="DejaVu Sans"/>
              </a:rPr>
              <a:t>When we have company standard style.</a:t>
            </a:r>
            <a:endParaRPr b="0" lang="hu-HU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3118"/>
              </a:spcBef>
              <a:buBlip>
                <a:blip r:embed="rId2"/>
              </a:buBlip>
            </a:pPr>
            <a:r>
              <a:rPr b="0" lang="hu-HU" sz="2800" spc="-1" strike="noStrike">
                <a:solidFill>
                  <a:srgbClr val="7c7f91"/>
                </a:solidFill>
                <a:latin typeface="Muli Light"/>
                <a:ea typeface="DejaVu Sans"/>
              </a:rPr>
              <a:t>When we want clear css code.</a:t>
            </a:r>
            <a:endParaRPr b="0" lang="hu-HU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3118"/>
              </a:spcBef>
              <a:buBlip>
                <a:blip r:embed="rId3"/>
              </a:buBlip>
            </a:pPr>
            <a:r>
              <a:rPr b="0" lang="hu-HU" sz="2800" spc="-1" strike="noStrike">
                <a:solidFill>
                  <a:srgbClr val="7c7f91"/>
                </a:solidFill>
                <a:latin typeface="Muli Light"/>
                <a:ea typeface="DejaVu Sans"/>
              </a:rPr>
              <a:t>When we need features like mixins and inheritance.</a:t>
            </a:r>
            <a:endParaRPr b="0" lang="hu-HU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3118"/>
              </a:spcBef>
              <a:buBlip>
                <a:blip r:embed="rId4"/>
              </a:buBlip>
            </a:pPr>
            <a:r>
              <a:rPr b="0" lang="hu-HU" sz="2800" spc="-1" strike="noStrike">
                <a:solidFill>
                  <a:srgbClr val="7c7f91"/>
                </a:solidFill>
                <a:latin typeface="Muli Light"/>
                <a:ea typeface="DejaVu Sans"/>
              </a:rPr>
              <a:t>When the technology works with Sass.</a:t>
            </a:r>
            <a:endParaRPr b="0" lang="hu-HU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800000" y="1944000"/>
            <a:ext cx="51829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1" lang="hu-HU" sz="4000" spc="-1" strike="noStrike">
                <a:solidFill>
                  <a:srgbClr val="b5d4e9"/>
                </a:solidFill>
                <a:latin typeface="Amatic SC"/>
                <a:ea typeface="Amatic SC"/>
              </a:rPr>
              <a:t>Lets see it in our gallery project</a:t>
            </a:r>
            <a:endParaRPr b="0" lang="hu-HU" sz="4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90280" y="637920"/>
            <a:ext cx="736200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hu-HU" sz="4000" spc="-1" strike="noStrike">
                <a:solidFill>
                  <a:srgbClr val="b5d4e9"/>
                </a:solidFill>
                <a:latin typeface="Amatic SC"/>
                <a:ea typeface="Amatic SC"/>
              </a:rPr>
              <a:t>What is Sass and Scss?</a:t>
            </a:r>
            <a:endParaRPr b="0" lang="hu-HU" sz="40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663440" y="1200240"/>
            <a:ext cx="3592080" cy="30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"/>
          <p:cNvSpPr/>
          <p:nvPr/>
        </p:nvSpPr>
        <p:spPr>
          <a:xfrm>
            <a:off x="936000" y="1727280"/>
            <a:ext cx="6551640" cy="16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366840">
              <a:lnSpc>
                <a:spcPct val="100000"/>
              </a:lnSpc>
              <a:spcBef>
                <a:spcPts val="601"/>
              </a:spcBef>
            </a:pPr>
            <a:r>
              <a:rPr b="0" lang="hu-HU" sz="2600" spc="-1" strike="noStrike">
                <a:solidFill>
                  <a:srgbClr val="7c7f91"/>
                </a:solidFill>
                <a:latin typeface="Muli Light"/>
                <a:ea typeface="DejaVu Sans"/>
              </a:rPr>
              <a:t>Scss:</a:t>
            </a:r>
            <a:endParaRPr b="0" lang="hu-HU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7da7d8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7c7f91"/>
                </a:solidFill>
                <a:latin typeface="Muli Light"/>
                <a:ea typeface="DejaVu Sans"/>
              </a:rPr>
              <a:t>More developed css format</a:t>
            </a:r>
            <a:endParaRPr b="0" lang="hu-H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7da7d8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7c7f91"/>
                </a:solidFill>
                <a:latin typeface="Muli Light"/>
                <a:ea typeface="DejaVu Sans"/>
              </a:rPr>
              <a:t>Lets you use features that doesent exist in css.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 flipH="1">
            <a:off x="1007280" y="3492000"/>
            <a:ext cx="6047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hu-HU" sz="2600" spc="-1" strike="noStrike">
                <a:solidFill>
                  <a:srgbClr val="7c7f91"/>
                </a:solidFill>
                <a:latin typeface="Muli Light"/>
                <a:ea typeface="DejaVu Sans"/>
              </a:rPr>
              <a:t>Sass:</a:t>
            </a:r>
            <a:endParaRPr b="0" lang="hu-HU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7da7d8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7c7f91"/>
                </a:solidFill>
                <a:latin typeface="Muli Light"/>
                <a:ea typeface="DejaVu Sans"/>
              </a:rPr>
              <a:t>Compiler.</a:t>
            </a:r>
            <a:endParaRPr b="0" lang="hu-H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7da7d8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7c7f91"/>
                </a:solidFill>
                <a:latin typeface="Muli Light"/>
                <a:ea typeface="DejaVu Sans"/>
              </a:rPr>
              <a:t>Name of thecnology.</a:t>
            </a:r>
            <a:endParaRPr b="0" lang="hu-HU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60000" y="205920"/>
            <a:ext cx="789228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hu-HU" sz="4000" spc="-1" strike="noStrike">
                <a:solidFill>
                  <a:srgbClr val="b5d4e9"/>
                </a:solidFill>
                <a:latin typeface="Amatic SC"/>
                <a:ea typeface="Amatic SC"/>
              </a:rPr>
              <a:t>Install and usage of Sass</a:t>
            </a:r>
            <a:endParaRPr b="0" lang="hu-HU" sz="4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90280" y="2268000"/>
            <a:ext cx="7893360" cy="26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366840">
              <a:lnSpc>
                <a:spcPct val="100000"/>
              </a:lnSpc>
              <a:spcBef>
                <a:spcPts val="1417"/>
              </a:spcBef>
              <a:buClr>
                <a:srgbClr val="7da7d8"/>
              </a:buClr>
              <a:buFont typeface="Symbol"/>
              <a:buChar char=""/>
            </a:pPr>
            <a:r>
              <a:rPr b="0" lang="hu-HU" sz="1800" spc="-1" strike="noStrike">
                <a:solidFill>
                  <a:srgbClr val="7c7f91"/>
                </a:solidFill>
                <a:latin typeface="Muli Light"/>
                <a:ea typeface="DejaVu Sans"/>
              </a:rPr>
              <a:t>You can download in all operating system.</a:t>
            </a:r>
            <a:endParaRPr b="0" lang="hu-HU" sz="1800" spc="-1" strike="noStrike">
              <a:latin typeface="Arial"/>
            </a:endParaRPr>
          </a:p>
          <a:p>
            <a:pPr marL="457200" indent="-366840">
              <a:lnSpc>
                <a:spcPct val="100000"/>
              </a:lnSpc>
              <a:spcBef>
                <a:spcPts val="1417"/>
              </a:spcBef>
              <a:buClr>
                <a:srgbClr val="7da7d8"/>
              </a:buClr>
              <a:buFont typeface="Symbol"/>
              <a:buChar char=""/>
            </a:pPr>
            <a:r>
              <a:rPr b="0" lang="hu-HU" sz="1800" spc="-1" strike="noStrike">
                <a:solidFill>
                  <a:srgbClr val="7c7f91"/>
                </a:solidFill>
                <a:latin typeface="Muli Light"/>
                <a:ea typeface="DejaVu Sans"/>
              </a:rPr>
              <a:t>Running in command line</a:t>
            </a:r>
            <a:endParaRPr b="0" lang="hu-HU" sz="1800" spc="-1" strike="noStrike">
              <a:latin typeface="Arial"/>
            </a:endParaRPr>
          </a:p>
          <a:p>
            <a:pPr marL="457200" indent="-366840">
              <a:lnSpc>
                <a:spcPct val="100000"/>
              </a:lnSpc>
              <a:spcBef>
                <a:spcPts val="1417"/>
              </a:spcBef>
              <a:buClr>
                <a:srgbClr val="7da7d8"/>
              </a:buClr>
              <a:buFont typeface="Symbol"/>
              <a:buChar char=""/>
            </a:pPr>
            <a:r>
              <a:rPr b="0" lang="hu-HU" sz="1800" spc="-1" strike="noStrike">
                <a:solidFill>
                  <a:srgbClr val="7c7f91"/>
                </a:solidFill>
                <a:latin typeface="Muli Light"/>
                <a:ea typeface="DejaVu Sans"/>
              </a:rPr>
              <a:t>Compile in scss</a:t>
            </a:r>
            <a:endParaRPr b="0" lang="hu-HU" sz="1800" spc="-1" strike="noStrike">
              <a:latin typeface="Arial"/>
            </a:endParaRPr>
          </a:p>
          <a:p>
            <a:pPr marL="457200" indent="-366840">
              <a:lnSpc>
                <a:spcPct val="100000"/>
              </a:lnSpc>
              <a:spcBef>
                <a:spcPts val="1417"/>
              </a:spcBef>
              <a:buClr>
                <a:srgbClr val="7da7d8"/>
              </a:buClr>
              <a:buFont typeface="Symbol"/>
              <a:buChar char=""/>
            </a:pPr>
            <a:r>
              <a:rPr b="0" lang="hu-HU" sz="1800" spc="-1" strike="noStrike">
                <a:solidFill>
                  <a:srgbClr val="7c7f91"/>
                </a:solidFill>
                <a:latin typeface="Muli Light"/>
                <a:ea typeface="DejaVu Sans"/>
              </a:rPr>
              <a:t>In my application i use Koala</a:t>
            </a:r>
            <a:endParaRPr b="0" lang="hu-HU" sz="1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576000" y="4104000"/>
            <a:ext cx="7711200" cy="37944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6552000" y="3204000"/>
            <a:ext cx="1898280" cy="139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916920" y="1152000"/>
            <a:ext cx="7362000" cy="20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hu-HU" sz="6000" spc="-1" strike="noStrike">
                <a:solidFill>
                  <a:srgbClr val="b5d4e9"/>
                </a:solidFill>
                <a:latin typeface="Amatic SC"/>
                <a:ea typeface="Amatic SC"/>
              </a:rPr>
              <a:t>New features in Scss</a:t>
            </a:r>
            <a:endParaRPr b="0" lang="hu-HU" sz="6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90280" y="205920"/>
            <a:ext cx="736200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hu-HU" sz="4000" spc="-1" strike="noStrike">
                <a:solidFill>
                  <a:srgbClr val="b5d4e9"/>
                </a:solidFill>
                <a:latin typeface="Amatic SC"/>
                <a:ea typeface="Amatic SC"/>
              </a:rPr>
              <a:t>Variables:</a:t>
            </a:r>
            <a:endParaRPr b="0" lang="hu-HU" sz="40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48000" y="1584000"/>
            <a:ext cx="8423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366840">
              <a:lnSpc>
                <a:spcPct val="100000"/>
              </a:lnSpc>
              <a:spcBef>
                <a:spcPts val="601"/>
              </a:spcBef>
              <a:buClr>
                <a:srgbClr val="7da7d8"/>
              </a:buClr>
              <a:buFont typeface="Symbol"/>
              <a:buChar char=""/>
            </a:pPr>
            <a:r>
              <a:rPr b="0" lang="hu-HU" sz="1800" spc="-1" strike="noStrike">
                <a:solidFill>
                  <a:srgbClr val="7c7f91"/>
                </a:solidFill>
                <a:latin typeface="Muli Light"/>
                <a:ea typeface="DejaVu Sans"/>
              </a:rPr>
              <a:t>We have an option to make variables.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903560" y="1299960"/>
            <a:ext cx="3592080" cy="30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2268000" y="2016000"/>
            <a:ext cx="4714560" cy="267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90280" y="205920"/>
            <a:ext cx="736200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hu-HU" sz="4000" spc="-1" strike="noStrike">
                <a:solidFill>
                  <a:srgbClr val="b5d4e9"/>
                </a:solidFill>
                <a:latin typeface="Amatic SC"/>
                <a:ea typeface="Amatic SC"/>
              </a:rPr>
              <a:t>Nesting</a:t>
            </a:r>
            <a:endParaRPr b="0" lang="hu-HU" sz="40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90280" y="1200240"/>
            <a:ext cx="782136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366840">
              <a:lnSpc>
                <a:spcPct val="100000"/>
              </a:lnSpc>
              <a:spcBef>
                <a:spcPts val="601"/>
              </a:spcBef>
              <a:buClr>
                <a:srgbClr val="7da7d8"/>
              </a:buClr>
              <a:buFont typeface="Symbol"/>
              <a:buChar char=""/>
            </a:pPr>
            <a:r>
              <a:rPr b="0" lang="hu-HU" sz="1800" spc="-1" strike="noStrike">
                <a:solidFill>
                  <a:srgbClr val="7c7f91"/>
                </a:solidFill>
                <a:latin typeface="Muli Light"/>
                <a:ea typeface="DejaVu Sans"/>
              </a:rPr>
              <a:t>We have an option to make hierarchy beetween items like html.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663440" y="1200240"/>
            <a:ext cx="3592080" cy="30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2520000" y="1724400"/>
            <a:ext cx="4247640" cy="302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90280" y="205920"/>
            <a:ext cx="736200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hu-HU" sz="4000" spc="-1" strike="noStrike">
                <a:solidFill>
                  <a:srgbClr val="b5d4e9"/>
                </a:solidFill>
                <a:latin typeface="Amatic SC"/>
                <a:ea typeface="Amatic SC"/>
              </a:rPr>
              <a:t>Partials:</a:t>
            </a:r>
            <a:endParaRPr b="0" lang="hu-HU" sz="4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90280" y="1200240"/>
            <a:ext cx="7173360" cy="30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366840">
              <a:lnSpc>
                <a:spcPct val="115000"/>
              </a:lnSpc>
              <a:spcBef>
                <a:spcPts val="850"/>
              </a:spcBef>
              <a:buClr>
                <a:srgbClr val="7da7d8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7c7f91"/>
                </a:solidFill>
                <a:latin typeface="Muli Light"/>
                <a:ea typeface="DejaVu Sans"/>
              </a:rPr>
              <a:t>You can create partial sass files that contains little snippets of css that you can include in other sass files.</a:t>
            </a:r>
            <a:endParaRPr b="0" lang="hu-H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hu-HU" sz="1800" spc="-1" strike="noStrike">
              <a:latin typeface="Arial"/>
            </a:endParaRPr>
          </a:p>
          <a:p>
            <a:pPr marL="457200" indent="-366840">
              <a:lnSpc>
                <a:spcPct val="100000"/>
              </a:lnSpc>
              <a:spcBef>
                <a:spcPts val="850"/>
              </a:spcBef>
              <a:buClr>
                <a:srgbClr val="7da7d8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7c7f91"/>
                </a:solidFill>
                <a:latin typeface="Muli Light"/>
                <a:ea typeface="DejaVu Sans"/>
              </a:rPr>
              <a:t>For example:</a:t>
            </a:r>
            <a:endParaRPr b="0" lang="hu-HU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7c7f91"/>
                </a:solidFill>
                <a:latin typeface="Muli Light"/>
                <a:ea typeface="DejaVu Sans"/>
              </a:rPr>
              <a:t>Buttons.scss</a:t>
            </a:r>
            <a:endParaRPr b="0" lang="hu-HU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7c7f91"/>
                </a:solidFill>
                <a:latin typeface="Muli Light"/>
                <a:ea typeface="DejaVu Sans"/>
              </a:rPr>
              <a:t>Globals.scss</a:t>
            </a:r>
            <a:endParaRPr b="0" lang="hu-HU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7c7f91"/>
                </a:solidFill>
                <a:latin typeface="Muli Light"/>
                <a:ea typeface="DejaVu Sans"/>
              </a:rPr>
              <a:t>Variables.scss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663440" y="1200240"/>
            <a:ext cx="3592080" cy="30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90280" y="205920"/>
            <a:ext cx="736200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hu-HU" sz="4000" spc="-1" strike="noStrike">
                <a:solidFill>
                  <a:srgbClr val="b5d4e9"/>
                </a:solidFill>
                <a:latin typeface="Amatic SC"/>
                <a:ea typeface="Amatic SC"/>
              </a:rPr>
              <a:t>Import:</a:t>
            </a:r>
            <a:endParaRPr b="0" lang="hu-HU" sz="40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90280" y="1200240"/>
            <a:ext cx="7365240" cy="30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366840">
              <a:lnSpc>
                <a:spcPct val="100000"/>
              </a:lnSpc>
              <a:spcBef>
                <a:spcPts val="601"/>
              </a:spcBef>
            </a:pPr>
            <a:r>
              <a:rPr b="0" lang="hu-HU" sz="1800" spc="-1" strike="noStrike">
                <a:solidFill>
                  <a:srgbClr val="7c7f91"/>
                </a:solidFill>
                <a:latin typeface="Muli Light"/>
                <a:ea typeface="DejaVu Sans"/>
              </a:rPr>
              <a:t>Sass will take the file that you want to import and combine it with the file you are importing into.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4663440" y="1200240"/>
            <a:ext cx="3592080" cy="30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2026080" y="1965600"/>
            <a:ext cx="4813560" cy="257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90280" y="205920"/>
            <a:ext cx="736200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hu-HU" sz="4000" spc="-1" strike="noStrike">
                <a:solidFill>
                  <a:srgbClr val="b5d4e9"/>
                </a:solidFill>
                <a:latin typeface="Amatic SC"/>
                <a:ea typeface="Amatic SC"/>
              </a:rPr>
              <a:t>Mixins:</a:t>
            </a:r>
            <a:endParaRPr b="0" lang="hu-HU" sz="40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890280" y="1200240"/>
            <a:ext cx="7677360" cy="30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68000" indent="-366840">
              <a:lnSpc>
                <a:spcPct val="100000"/>
              </a:lnSpc>
              <a:spcBef>
                <a:spcPts val="850"/>
              </a:spcBef>
            </a:pPr>
            <a:r>
              <a:rPr b="0" lang="hu-HU" sz="1800" spc="-1" strike="noStrike">
                <a:solidFill>
                  <a:srgbClr val="7c7f91"/>
                </a:solidFill>
                <a:latin typeface="Muli Light"/>
                <a:ea typeface="DejaVu Sans"/>
              </a:rPr>
              <a:t>A mixin lets you make groups of css declarations that you want to reuse throughout your site.</a:t>
            </a:r>
            <a:endParaRPr b="0" lang="hu-HU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663440" y="1200240"/>
            <a:ext cx="3592080" cy="30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963080" y="2016000"/>
            <a:ext cx="5164560" cy="26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hu-HU</dc:language>
  <cp:lastModifiedBy/>
  <dcterms:modified xsi:type="dcterms:W3CDTF">2018-09-19T09:48:21Z</dcterms:modified>
  <cp:revision>24</cp:revision>
  <dc:subject/>
  <dc:title/>
</cp:coreProperties>
</file>