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3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3" r:id="rId2"/>
    <p:sldId id="308" r:id="rId3"/>
    <p:sldId id="304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8" r:id="rId12"/>
    <p:sldId id="343" r:id="rId13"/>
    <p:sldId id="326" r:id="rId14"/>
    <p:sldId id="327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28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Közepesen sötét stílus 4 – 2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F5D95C-88C5-47D1-A7FC-4ED147C65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991416" cy="2025503"/>
          </a:xfrm>
        </p:spPr>
        <p:txBody>
          <a:bodyPr>
            <a:normAutofit/>
          </a:bodyPr>
          <a:lstStyle/>
          <a:p>
            <a:r>
              <a:rPr lang="en-US" sz="5400" dirty="0"/>
              <a:t> </a:t>
            </a:r>
            <a:endParaRPr lang="hu-HU" sz="54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EDE7C7-C407-4EAA-AB50-D19CD3F23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10003580" cy="194733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2">
                    <a:lumMod val="50000"/>
                  </a:schemeClr>
                </a:solidFill>
              </a:rPr>
              <a:t>Norbert </a:t>
            </a:r>
            <a:r>
              <a:rPr lang="en-GB" sz="4000" dirty="0" err="1">
                <a:solidFill>
                  <a:schemeClr val="bg2">
                    <a:lumMod val="50000"/>
                  </a:schemeClr>
                </a:solidFill>
              </a:rPr>
              <a:t>Kovács</a:t>
            </a:r>
            <a:r>
              <a:rPr lang="en-GB" sz="4000" dirty="0">
                <a:solidFill>
                  <a:schemeClr val="bg2">
                    <a:lumMod val="50000"/>
                  </a:schemeClr>
                </a:solidFill>
              </a:rPr>
              <a:t>, #ALPAGA</a:t>
            </a:r>
          </a:p>
          <a:p>
            <a:r>
              <a:rPr lang="en-GB" sz="4000" dirty="0">
                <a:solidFill>
                  <a:schemeClr val="bg2">
                    <a:lumMod val="50000"/>
                  </a:schemeClr>
                </a:solidFill>
              </a:rPr>
              <a:t>25 October 2017</a:t>
            </a:r>
            <a:endParaRPr lang="hu-H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D276D6E-2754-4966-BF82-8E5CBD596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37529"/>
            <a:ext cx="3733800" cy="3466211"/>
          </a:xfrm>
          <a:prstGeom prst="rect">
            <a:avLst/>
          </a:prstGeom>
        </p:spPr>
      </p:pic>
      <p:sp>
        <p:nvSpPr>
          <p:cNvPr id="6" name="Cím 1">
            <a:extLst>
              <a:ext uri="{FF2B5EF4-FFF2-40B4-BE49-F238E27FC236}">
                <a16:creationId xmlns:a16="http://schemas.microsoft.com/office/drawing/2014/main" id="{5EB2E77A-D724-4C3E-A4F9-CBDE7AE88F76}"/>
              </a:ext>
            </a:extLst>
          </p:cNvPr>
          <p:cNvSpPr txBox="1">
            <a:spLocks/>
          </p:cNvSpPr>
          <p:nvPr/>
        </p:nvSpPr>
        <p:spPr>
          <a:xfrm>
            <a:off x="4738646" y="237529"/>
            <a:ext cx="5467206" cy="26740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/>
              <a:t>Let’s Rather Talk about Shakespeare</a:t>
            </a:r>
            <a:endParaRPr lang="hu-HU" sz="5400" dirty="0"/>
          </a:p>
        </p:txBody>
      </p:sp>
    </p:spTree>
    <p:extLst>
      <p:ext uri="{BB962C8B-B14F-4D97-AF65-F5344CB8AC3E}">
        <p14:creationId xmlns:p14="http://schemas.microsoft.com/office/powerpoint/2010/main" val="1708467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340D5-F870-4C4C-88EA-684502EC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37" y="685800"/>
            <a:ext cx="11374438" cy="5729288"/>
          </a:xfrm>
        </p:spPr>
        <p:txBody>
          <a:bodyPr anchor="t" anchorCtr="0">
            <a:normAutofit/>
          </a:bodyPr>
          <a:lstStyle/>
          <a:p>
            <a:r>
              <a:rPr lang="en-GB" sz="3800" b="1" u="sng" dirty="0">
                <a:solidFill>
                  <a:schemeClr val="bg2">
                    <a:lumMod val="50000"/>
                  </a:schemeClr>
                </a:solidFill>
              </a:rPr>
              <a:t>SPL – Assignment of values</a:t>
            </a: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Simple: “You lying coward!” </a:t>
            </a:r>
            <a:r>
              <a:rPr lang="en-US" sz="38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X = -2</a:t>
            </a: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Complex: “You are </a:t>
            </a:r>
            <a:r>
              <a:rPr lang="en-US" sz="3800" b="1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as stupid as</a:t>
            </a:r>
            <a:r>
              <a:rPr lang="en-US" sz="38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 the </a:t>
            </a:r>
            <a:r>
              <a:rPr lang="en-US" sz="3800" b="1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difference</a:t>
            </a:r>
            <a:r>
              <a:rPr lang="en-US" sz="38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 between a hero and thyself!”  X = 1 – (-2) = 3</a:t>
            </a: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“as </a:t>
            </a:r>
            <a:r>
              <a:rPr lang="en-US" sz="3800" i="1" dirty="0">
                <a:solidFill>
                  <a:schemeClr val="bg2">
                    <a:lumMod val="50000"/>
                  </a:schemeClr>
                </a:solidFill>
              </a:rPr>
              <a:t>something</a:t>
            </a:r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 as” </a:t>
            </a:r>
            <a:r>
              <a:rPr lang="en-US" sz="38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 equal (=)</a:t>
            </a:r>
          </a:p>
        </p:txBody>
      </p:sp>
    </p:spTree>
    <p:extLst>
      <p:ext uri="{BB962C8B-B14F-4D97-AF65-F5344CB8AC3E}">
        <p14:creationId xmlns:p14="http://schemas.microsoft.com/office/powerpoint/2010/main" val="2508110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340D5-F870-4C4C-88EA-684502EC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37" y="685800"/>
            <a:ext cx="11374438" cy="5729288"/>
          </a:xfrm>
        </p:spPr>
        <p:txBody>
          <a:bodyPr anchor="t" anchorCtr="0">
            <a:normAutofit/>
          </a:bodyPr>
          <a:lstStyle/>
          <a:p>
            <a:r>
              <a:rPr lang="en-GB" sz="3800" b="1" u="sng" dirty="0">
                <a:solidFill>
                  <a:schemeClr val="bg2">
                    <a:lumMod val="50000"/>
                  </a:schemeClr>
                </a:solidFill>
              </a:rPr>
              <a:t>SPL – Comparison</a:t>
            </a:r>
          </a:p>
        </p:txBody>
      </p:sp>
      <p:graphicFrame>
        <p:nvGraphicFramePr>
          <p:cNvPr id="2" name="Táblázat 1">
            <a:extLst>
              <a:ext uri="{FF2B5EF4-FFF2-40B4-BE49-F238E27FC236}">
                <a16:creationId xmlns:a16="http://schemas.microsoft.com/office/drawing/2014/main" id="{E6B6470F-D09C-450E-8AB2-A0C660A91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139279"/>
              </p:ext>
            </p:extLst>
          </p:nvPr>
        </p:nvGraphicFramePr>
        <p:xfrm>
          <a:off x="672337" y="1657817"/>
          <a:ext cx="6588000" cy="34747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752000">
                  <a:extLst>
                    <a:ext uri="{9D8B030D-6E8A-4147-A177-3AD203B41FA5}">
                      <a16:colId xmlns:a16="http://schemas.microsoft.com/office/drawing/2014/main" val="1157500135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2532467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/>
                        <a:t>“is </a:t>
                      </a:r>
                      <a:r>
                        <a:rPr lang="en-US" sz="3200" b="1" dirty="0"/>
                        <a:t>X</a:t>
                      </a:r>
                      <a:r>
                        <a:rPr lang="en-US" sz="3200" b="0" dirty="0"/>
                        <a:t> as good as </a:t>
                      </a:r>
                      <a:r>
                        <a:rPr lang="en-US" sz="3200" b="1" dirty="0"/>
                        <a:t>Y</a:t>
                      </a:r>
                      <a:r>
                        <a:rPr lang="en-US" sz="3200" b="0" dirty="0"/>
                        <a:t>”</a:t>
                      </a:r>
                      <a:endParaRPr lang="hu-HU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0" dirty="0"/>
                        <a:t>X = Y</a:t>
                      </a:r>
                      <a:endParaRPr lang="hu-HU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132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/>
                        <a:t>“is </a:t>
                      </a:r>
                      <a:r>
                        <a:rPr lang="en-US" sz="3200" b="1" dirty="0"/>
                        <a:t>X</a:t>
                      </a:r>
                      <a:r>
                        <a:rPr lang="en-US" sz="3200" b="0" dirty="0"/>
                        <a:t> better than </a:t>
                      </a:r>
                      <a:r>
                        <a:rPr lang="en-US" sz="3200" b="1" dirty="0"/>
                        <a:t>Y</a:t>
                      </a:r>
                      <a:r>
                        <a:rPr lang="en-US" sz="3200" b="0" dirty="0"/>
                        <a:t>”</a:t>
                      </a:r>
                      <a:endParaRPr lang="hu-HU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0" dirty="0"/>
                        <a:t>X &gt; Y</a:t>
                      </a:r>
                      <a:endParaRPr lang="hu-HU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6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dirty="0"/>
                        <a:t>“is </a:t>
                      </a:r>
                      <a:r>
                        <a:rPr lang="en-US" sz="3200" b="1" dirty="0"/>
                        <a:t>X</a:t>
                      </a:r>
                      <a:r>
                        <a:rPr lang="en-US" sz="3200" b="0" dirty="0"/>
                        <a:t> worse than </a:t>
                      </a:r>
                      <a:r>
                        <a:rPr lang="en-US" sz="3200" b="1" dirty="0"/>
                        <a:t>Y</a:t>
                      </a:r>
                      <a:r>
                        <a:rPr lang="en-US" sz="3200" b="0" dirty="0"/>
                        <a:t>”</a:t>
                      </a:r>
                      <a:endParaRPr lang="hu-HU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0" dirty="0"/>
                        <a:t>X &lt; Y</a:t>
                      </a:r>
                      <a:endParaRPr lang="hu-HU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15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/>
                        <a:t>“is </a:t>
                      </a:r>
                      <a:r>
                        <a:rPr lang="en-US" sz="3200" b="1" dirty="0"/>
                        <a:t>X</a:t>
                      </a:r>
                      <a:r>
                        <a:rPr lang="en-US" sz="3200" b="0" dirty="0"/>
                        <a:t> not as good as </a:t>
                      </a:r>
                      <a:r>
                        <a:rPr lang="en-US" sz="3200" b="1" dirty="0"/>
                        <a:t>Y</a:t>
                      </a:r>
                      <a:r>
                        <a:rPr lang="en-US" sz="3200" b="0" dirty="0"/>
                        <a:t>”</a:t>
                      </a:r>
                      <a:endParaRPr lang="hu-HU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0" dirty="0"/>
                        <a:t>X ≠ Y</a:t>
                      </a:r>
                      <a:endParaRPr lang="hu-HU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95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/>
                        <a:t>“is </a:t>
                      </a:r>
                      <a:r>
                        <a:rPr lang="en-US" sz="3200" b="1" dirty="0"/>
                        <a:t>X</a:t>
                      </a:r>
                      <a:r>
                        <a:rPr lang="en-US" sz="3200" b="0" dirty="0"/>
                        <a:t> not better than </a:t>
                      </a:r>
                      <a:r>
                        <a:rPr lang="en-US" sz="3200" b="1" dirty="0"/>
                        <a:t>Y</a:t>
                      </a:r>
                      <a:r>
                        <a:rPr lang="en-US" sz="3200" b="0" dirty="0"/>
                        <a:t>”</a:t>
                      </a:r>
                      <a:endParaRPr lang="hu-HU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0" dirty="0"/>
                        <a:t>X ≤ Y</a:t>
                      </a:r>
                      <a:endParaRPr lang="hu-HU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1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/>
                        <a:t>“is </a:t>
                      </a:r>
                      <a:r>
                        <a:rPr lang="en-US" sz="3200" b="1" dirty="0"/>
                        <a:t>X</a:t>
                      </a:r>
                      <a:r>
                        <a:rPr lang="en-US" sz="3200" b="0" dirty="0"/>
                        <a:t> not worse than </a:t>
                      </a:r>
                      <a:r>
                        <a:rPr lang="en-US" sz="3200" b="1" dirty="0"/>
                        <a:t>Y</a:t>
                      </a:r>
                      <a:r>
                        <a:rPr lang="en-US" sz="3200" b="0" dirty="0"/>
                        <a:t>”</a:t>
                      </a:r>
                      <a:endParaRPr lang="hu-HU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0" dirty="0"/>
                        <a:t>X ≥ Y</a:t>
                      </a:r>
                      <a:endParaRPr lang="hu-HU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23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174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340D5-F870-4C4C-88EA-684502EC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37" y="685800"/>
            <a:ext cx="11374438" cy="5729288"/>
          </a:xfrm>
        </p:spPr>
        <p:txBody>
          <a:bodyPr anchor="t" anchorCtr="0">
            <a:normAutofit/>
          </a:bodyPr>
          <a:lstStyle/>
          <a:p>
            <a:r>
              <a:rPr lang="en-GB" sz="3800" b="1" u="sng" dirty="0">
                <a:solidFill>
                  <a:schemeClr val="bg2">
                    <a:lumMod val="50000"/>
                  </a:schemeClr>
                </a:solidFill>
              </a:rPr>
              <a:t>SPL – Arithmetic operations</a:t>
            </a:r>
          </a:p>
        </p:txBody>
      </p:sp>
      <p:graphicFrame>
        <p:nvGraphicFramePr>
          <p:cNvPr id="2" name="Táblázat 1">
            <a:extLst>
              <a:ext uri="{FF2B5EF4-FFF2-40B4-BE49-F238E27FC236}">
                <a16:creationId xmlns:a16="http://schemas.microsoft.com/office/drawing/2014/main" id="{E6B6470F-D09C-450E-8AB2-A0C660A91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505498"/>
              </p:ext>
            </p:extLst>
          </p:nvPr>
        </p:nvGraphicFramePr>
        <p:xfrm>
          <a:off x="672337" y="1657817"/>
          <a:ext cx="6588000" cy="34747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752000">
                  <a:extLst>
                    <a:ext uri="{9D8B030D-6E8A-4147-A177-3AD203B41FA5}">
                      <a16:colId xmlns:a16="http://schemas.microsoft.com/office/drawing/2014/main" val="1157500135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2532467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/>
                        <a:t>Sum</a:t>
                      </a:r>
                      <a:endParaRPr lang="hu-HU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0" dirty="0"/>
                        <a:t>+</a:t>
                      </a:r>
                      <a:endParaRPr lang="hu-HU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132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/>
                        <a:t>Difference</a:t>
                      </a:r>
                      <a:endParaRPr lang="hu-HU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0" dirty="0"/>
                        <a:t>-</a:t>
                      </a:r>
                      <a:endParaRPr lang="hu-HU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6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dirty="0"/>
                        <a:t>Product</a:t>
                      </a:r>
                      <a:endParaRPr lang="hu-HU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0" dirty="0"/>
                        <a:t>x</a:t>
                      </a:r>
                      <a:endParaRPr lang="hu-HU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15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0" dirty="0"/>
                        <a:t>Quotient</a:t>
                      </a:r>
                      <a:endParaRPr lang="hu-HU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0" dirty="0"/>
                        <a:t>/</a:t>
                      </a:r>
                      <a:endParaRPr lang="hu-HU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95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/>
                        <a:t>Square</a:t>
                      </a:r>
                      <a:endParaRPr lang="hu-HU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0" dirty="0"/>
                        <a:t>^2</a:t>
                      </a:r>
                      <a:endParaRPr lang="hu-HU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1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/>
                        <a:t>Cube</a:t>
                      </a:r>
                      <a:endParaRPr lang="hu-HU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0"/>
                        <a:t>^3</a:t>
                      </a:r>
                      <a:endParaRPr lang="hu-HU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23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29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340D5-F870-4C4C-88EA-684502EC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37" y="685800"/>
            <a:ext cx="11374438" cy="5729288"/>
          </a:xfrm>
        </p:spPr>
        <p:txBody>
          <a:bodyPr anchor="t" anchorCtr="0">
            <a:normAutofit/>
          </a:bodyPr>
          <a:lstStyle/>
          <a:p>
            <a:r>
              <a:rPr lang="en-GB" sz="3800" b="1" u="sng" dirty="0">
                <a:solidFill>
                  <a:schemeClr val="bg2">
                    <a:lumMod val="50000"/>
                  </a:schemeClr>
                </a:solidFill>
              </a:rPr>
              <a:t>SPL – Input / Output</a:t>
            </a:r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2AF5B0CF-69D7-4B1F-9CFC-3060A24EC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490581"/>
              </p:ext>
            </p:extLst>
          </p:nvPr>
        </p:nvGraphicFramePr>
        <p:xfrm>
          <a:off x="672337" y="1586565"/>
          <a:ext cx="10872000" cy="21031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456486610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142657603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3147424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Input</a:t>
                      </a:r>
                      <a:endParaRPr lang="hu-H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Output</a:t>
                      </a:r>
                      <a:endParaRPr lang="hu-HU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8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b="1" dirty="0"/>
                        <a:t>Number</a:t>
                      </a:r>
                      <a:endParaRPr lang="hu-HU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noProof="0" dirty="0"/>
                        <a:t>Listen</a:t>
                      </a:r>
                      <a:r>
                        <a:rPr lang="hu-HU" sz="3200" dirty="0"/>
                        <a:t> </a:t>
                      </a:r>
                      <a:r>
                        <a:rPr lang="hu-HU" sz="3200" dirty="0" err="1"/>
                        <a:t>to</a:t>
                      </a:r>
                      <a:r>
                        <a:rPr lang="hu-HU" sz="3200" dirty="0"/>
                        <a:t> </a:t>
                      </a:r>
                      <a:r>
                        <a:rPr lang="hu-HU" sz="3200" dirty="0" err="1"/>
                        <a:t>your</a:t>
                      </a:r>
                      <a:r>
                        <a:rPr lang="hu-HU" sz="3200" dirty="0"/>
                        <a:t> </a:t>
                      </a:r>
                      <a:r>
                        <a:rPr lang="hu-HU" sz="3200" dirty="0" err="1"/>
                        <a:t>heart</a:t>
                      </a:r>
                      <a:r>
                        <a:rPr lang="en-GB" sz="3200" dirty="0"/>
                        <a:t>.</a:t>
                      </a:r>
                      <a:endParaRPr lang="hu-H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dirty="0"/>
                        <a:t>Open </a:t>
                      </a:r>
                      <a:r>
                        <a:rPr lang="hu-HU" sz="3200" dirty="0" err="1"/>
                        <a:t>your</a:t>
                      </a:r>
                      <a:r>
                        <a:rPr lang="hu-HU" sz="3200" dirty="0"/>
                        <a:t> </a:t>
                      </a:r>
                      <a:r>
                        <a:rPr lang="hu-HU" sz="3200" dirty="0" err="1"/>
                        <a:t>heart</a:t>
                      </a:r>
                      <a:r>
                        <a:rPr lang="en-GB" sz="3200" dirty="0"/>
                        <a:t>.</a:t>
                      </a:r>
                      <a:endParaRPr lang="hu-H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1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b="1" dirty="0"/>
                        <a:t>Letter</a:t>
                      </a:r>
                      <a:endParaRPr lang="hu-HU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dirty="0"/>
                        <a:t>Open </a:t>
                      </a:r>
                      <a:r>
                        <a:rPr lang="en-GB" sz="3200" noProof="0" dirty="0"/>
                        <a:t>your</a:t>
                      </a:r>
                      <a:r>
                        <a:rPr lang="hu-HU" sz="3200" dirty="0"/>
                        <a:t> mind.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dirty="0" err="1"/>
                        <a:t>Speak</a:t>
                      </a:r>
                      <a:r>
                        <a:rPr lang="hu-HU" sz="3200" dirty="0"/>
                        <a:t> </a:t>
                      </a:r>
                      <a:r>
                        <a:rPr lang="hu-HU" sz="3200" dirty="0" err="1"/>
                        <a:t>your</a:t>
                      </a:r>
                      <a:r>
                        <a:rPr lang="hu-HU" sz="3200" dirty="0"/>
                        <a:t> mind</a:t>
                      </a:r>
                      <a:r>
                        <a:rPr lang="en-GB" sz="3200" dirty="0"/>
                        <a:t>.</a:t>
                      </a:r>
                      <a:endParaRPr lang="hu-H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883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252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340D5-F870-4C4C-88EA-684502EC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37" y="685800"/>
            <a:ext cx="11374438" cy="5729288"/>
          </a:xfrm>
        </p:spPr>
        <p:txBody>
          <a:bodyPr anchor="t" anchorCtr="0">
            <a:normAutofit/>
          </a:bodyPr>
          <a:lstStyle/>
          <a:p>
            <a:r>
              <a:rPr lang="en-GB" sz="3800" b="1" u="sng" dirty="0">
                <a:solidFill>
                  <a:schemeClr val="bg2">
                    <a:lumMod val="50000"/>
                  </a:schemeClr>
                </a:solidFill>
              </a:rPr>
              <a:t>SPL – Conditional statements (“If”)</a:t>
            </a: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Juliet:</a:t>
            </a: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800" i="1" dirty="0">
                <a:solidFill>
                  <a:schemeClr val="bg2">
                    <a:lumMod val="50000"/>
                  </a:schemeClr>
                </a:solidFill>
              </a:rPr>
              <a:t>Am I </a:t>
            </a:r>
            <a:r>
              <a:rPr lang="en-US" sz="3800" b="1" i="1" dirty="0">
                <a:solidFill>
                  <a:schemeClr val="bg2">
                    <a:lumMod val="50000"/>
                  </a:schemeClr>
                </a:solidFill>
              </a:rPr>
              <a:t>better</a:t>
            </a:r>
            <a:r>
              <a:rPr lang="en-US" sz="3800" i="1" dirty="0">
                <a:solidFill>
                  <a:schemeClr val="bg2">
                    <a:lumMod val="50000"/>
                  </a:schemeClr>
                </a:solidFill>
              </a:rPr>
              <a:t> than you?</a:t>
            </a: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Hamlet:</a:t>
            </a: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800" b="1" i="1" dirty="0">
                <a:solidFill>
                  <a:schemeClr val="bg2">
                    <a:lumMod val="50000"/>
                  </a:schemeClr>
                </a:solidFill>
              </a:rPr>
              <a:t>If</a:t>
            </a:r>
            <a:r>
              <a:rPr lang="en-US" sz="3800" i="1" dirty="0">
                <a:solidFill>
                  <a:schemeClr val="bg2">
                    <a:lumMod val="50000"/>
                  </a:schemeClr>
                </a:solidFill>
              </a:rPr>
              <a:t> so, let us proceed to </a:t>
            </a:r>
            <a:r>
              <a:rPr lang="en-US" sz="3800" b="1" i="1" dirty="0">
                <a:solidFill>
                  <a:schemeClr val="bg2">
                    <a:lumMod val="50000"/>
                  </a:schemeClr>
                </a:solidFill>
              </a:rPr>
              <a:t>scene III</a:t>
            </a:r>
            <a:r>
              <a:rPr lang="en-US" sz="3800" i="1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7503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340D5-F870-4C4C-88EA-684502EC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37" y="685800"/>
            <a:ext cx="11374438" cy="5729288"/>
          </a:xfrm>
        </p:spPr>
        <p:txBody>
          <a:bodyPr anchor="t" anchorCtr="0">
            <a:normAutofit/>
          </a:bodyPr>
          <a:lstStyle/>
          <a:p>
            <a:r>
              <a:rPr lang="en-GB" sz="3800" b="1" u="sng" dirty="0">
                <a:solidFill>
                  <a:schemeClr val="bg2">
                    <a:lumMod val="50000"/>
                  </a:schemeClr>
                </a:solidFill>
              </a:rPr>
              <a:t>SPL – Let’s see our actual code</a:t>
            </a:r>
            <a:endParaRPr lang="en-US" sz="3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https://en.wikipedia.org/wiki/Shakespeare_Programming_Language#Example_code</a:t>
            </a: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Variables:</a:t>
            </a:r>
          </a:p>
          <a:p>
            <a:pPr lvl="1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Romeo</a:t>
            </a:r>
          </a:p>
          <a:p>
            <a:pPr lvl="1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Juliet</a:t>
            </a:r>
          </a:p>
          <a:p>
            <a:pPr lvl="1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Ophelia</a:t>
            </a:r>
          </a:p>
          <a:p>
            <a:pPr lvl="1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Hamlet</a:t>
            </a:r>
          </a:p>
        </p:txBody>
      </p:sp>
    </p:spTree>
    <p:extLst>
      <p:ext uri="{BB962C8B-B14F-4D97-AF65-F5344CB8AC3E}">
        <p14:creationId xmlns:p14="http://schemas.microsoft.com/office/powerpoint/2010/main" val="512064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340D5-F870-4C4C-88EA-684502EC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37" y="685800"/>
            <a:ext cx="11374438" cy="5729288"/>
          </a:xfrm>
        </p:spPr>
        <p:txBody>
          <a:bodyPr anchor="t" anchorCtr="0">
            <a:normAutofit/>
          </a:bodyPr>
          <a:lstStyle/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Act I, Scene I: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Hamlet (to Romeo):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You lying stupid fatherless big smelly half-witted coward! You are as stupid as the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</a:rPr>
              <a:t>difference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 between a handsome rich brave hero and thyself! Speak your mind!</a:t>
            </a: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Romeo = (2^6)*(-1) = -64</a:t>
            </a: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Romeo = (2^3)*1 – Romeo = 8 – (-64) = 72</a:t>
            </a: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Output[1] = 72</a:t>
            </a:r>
          </a:p>
        </p:txBody>
      </p:sp>
    </p:spTree>
    <p:extLst>
      <p:ext uri="{BB962C8B-B14F-4D97-AF65-F5344CB8AC3E}">
        <p14:creationId xmlns:p14="http://schemas.microsoft.com/office/powerpoint/2010/main" val="3367986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340D5-F870-4C4C-88EA-684502EC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37" y="685800"/>
            <a:ext cx="11374438" cy="5729288"/>
          </a:xfrm>
        </p:spPr>
        <p:txBody>
          <a:bodyPr anchor="t" anchorCtr="0">
            <a:normAutofit lnSpcReduction="10000"/>
          </a:bodyPr>
          <a:lstStyle/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Act I, Scene I: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Hamlet (to Romeo):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You are as brave as the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</a:rPr>
              <a:t>sum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 of your fat little stuffed misused dusty old rotten codpiece and a beautiful fair warm peaceful sunny summer’s day. You are as healthy as the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</a:rPr>
              <a:t>difference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 between the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</a:rPr>
              <a:t>sum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 of the sweetest reddest rose and my father and yourself! Speak your mind!</a:t>
            </a: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Romeo = (2^7)*(-1) + (2^5)*1 = -128+32 = -96</a:t>
            </a: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Romeo = [(2^2)*1 + (2^0)*1] – (-96) = </a:t>
            </a:r>
          </a:p>
          <a:p>
            <a:pPr marL="0" indent="0">
              <a:buNone/>
            </a:pPr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						(4 + 1) + 96 = 101 </a:t>
            </a: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Output[2]= 101</a:t>
            </a:r>
          </a:p>
        </p:txBody>
      </p:sp>
    </p:spTree>
    <p:extLst>
      <p:ext uri="{BB962C8B-B14F-4D97-AF65-F5344CB8AC3E}">
        <p14:creationId xmlns:p14="http://schemas.microsoft.com/office/powerpoint/2010/main" val="1724220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340D5-F870-4C4C-88EA-684502EC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37" y="685800"/>
            <a:ext cx="11374438" cy="5729288"/>
          </a:xfrm>
        </p:spPr>
        <p:txBody>
          <a:bodyPr anchor="t" anchorCtr="0">
            <a:normAutofit/>
          </a:bodyPr>
          <a:lstStyle/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Act I, Scene I: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Hamlet (to Romeo):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You are as cowardly as the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</a:rPr>
              <a:t>sum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 of yourself and the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</a:rPr>
              <a:t>difference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 between a big mighty proud kingdom and a horse. Speak your mind. Speak your mind!</a:t>
            </a:r>
          </a:p>
          <a:p>
            <a:r>
              <a:rPr lang="it-IT" sz="3800" dirty="0">
                <a:solidFill>
                  <a:schemeClr val="bg2">
                    <a:lumMod val="50000"/>
                  </a:schemeClr>
                </a:solidFill>
              </a:rPr>
              <a:t>Romeo = Romeo + [(2^3)*1 – 1] = 101 + 7 = 108</a:t>
            </a: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Output[3]= 108</a:t>
            </a: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Output[4]= 108</a:t>
            </a:r>
          </a:p>
          <a:p>
            <a:endParaRPr lang="en-US" sz="3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3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340D5-F870-4C4C-88EA-684502EC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37" y="685800"/>
            <a:ext cx="11374438" cy="5729288"/>
          </a:xfrm>
        </p:spPr>
        <p:txBody>
          <a:bodyPr anchor="t" anchorCtr="0">
            <a:normAutofit/>
          </a:bodyPr>
          <a:lstStyle/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Act I, Scene II: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Hamlet (to Juliet):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Thou art as sweet as the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</a:rPr>
              <a:t>sum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 of the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</a:rPr>
              <a:t>sum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 of Romeo and his horse and his black cat! Speak thy mind!</a:t>
            </a:r>
          </a:p>
          <a:p>
            <a:r>
              <a:rPr lang="de-DE" sz="3800" dirty="0">
                <a:solidFill>
                  <a:schemeClr val="bg2">
                    <a:lumMod val="50000"/>
                  </a:schemeClr>
                </a:solidFill>
              </a:rPr>
              <a:t>Juliet = [Romeo + (2^0)*1] + (2^1)*1 = 108 + 1 + 2 = 111</a:t>
            </a:r>
            <a:endParaRPr lang="en-US" sz="3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Output[5]= 111</a:t>
            </a:r>
          </a:p>
          <a:p>
            <a:endParaRPr lang="en-US" sz="3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340D5-F870-4C4C-88EA-684502EC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00" y="288000"/>
            <a:ext cx="11374438" cy="6388925"/>
          </a:xfrm>
          <a:solidFill>
            <a:schemeClr val="bg2">
              <a:lumMod val="20000"/>
              <a:lumOff val="80000"/>
            </a:schemeClr>
          </a:solidFill>
        </p:spPr>
        <p:txBody>
          <a:bodyPr lIns="0" tIns="0" rIns="0" bIns="0" anchor="t" anchorCtr="0">
            <a:normAutofit fontScale="40000" lnSpcReduction="20000"/>
          </a:bodyPr>
          <a:lstStyle/>
          <a:p>
            <a:pPr marL="457200" lvl="1" indent="0">
              <a:buNone/>
            </a:pPr>
            <a:r>
              <a:rPr lang="en-US" sz="65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6500" dirty="0">
                <a:solidFill>
                  <a:schemeClr val="bg1"/>
                </a:solidFill>
              </a:rPr>
              <a:t>		</a:t>
            </a:r>
            <a:r>
              <a:rPr lang="en-US" sz="6500" b="1" dirty="0">
                <a:solidFill>
                  <a:schemeClr val="bg1"/>
                </a:solidFill>
              </a:rPr>
              <a:t>Act I: Hamlet's insults and flattery.</a:t>
            </a:r>
          </a:p>
          <a:p>
            <a:pPr marL="457200" lvl="1" indent="0">
              <a:buNone/>
            </a:pPr>
            <a:r>
              <a:rPr lang="en-US" sz="6500" b="1" dirty="0">
                <a:solidFill>
                  <a:schemeClr val="bg1"/>
                </a:solidFill>
              </a:rPr>
              <a:t>			Scene I: The insulting of Romeo.</a:t>
            </a:r>
          </a:p>
          <a:p>
            <a:pPr marL="457200" lvl="1" indent="0">
              <a:buNone/>
            </a:pPr>
            <a:r>
              <a:rPr lang="en-US" sz="6500" i="1" dirty="0">
                <a:solidFill>
                  <a:schemeClr val="bg2">
                    <a:lumMod val="50000"/>
                  </a:schemeClr>
                </a:solidFill>
              </a:rPr>
              <a:t>[Enter Hamlet and Romeo]</a:t>
            </a:r>
          </a:p>
          <a:p>
            <a:pPr marL="457200" lvl="1" indent="0">
              <a:buNone/>
            </a:pPr>
            <a:r>
              <a:rPr lang="en-US" sz="6500" dirty="0">
                <a:solidFill>
                  <a:schemeClr val="bg2">
                    <a:lumMod val="50000"/>
                  </a:schemeClr>
                </a:solidFill>
              </a:rPr>
              <a:t>Hamlet:</a:t>
            </a:r>
          </a:p>
          <a:p>
            <a:pPr marL="457200" lvl="1" indent="0">
              <a:buNone/>
            </a:pPr>
            <a:r>
              <a:rPr lang="en-US" sz="6500" dirty="0">
                <a:solidFill>
                  <a:schemeClr val="bg2">
                    <a:lumMod val="50000"/>
                  </a:schemeClr>
                </a:solidFill>
              </a:rPr>
              <a:t>You lying stupid fatherless big smelly half-witted coward! You are as stupid as the difference between a handsome rich brave hero and thyself! Speak your mind!</a:t>
            </a:r>
          </a:p>
          <a:p>
            <a:pPr marL="457200" lvl="1" indent="0">
              <a:buNone/>
            </a:pPr>
            <a:r>
              <a:rPr lang="en-US" sz="6500" dirty="0">
                <a:solidFill>
                  <a:schemeClr val="bg2">
                    <a:lumMod val="50000"/>
                  </a:schemeClr>
                </a:solidFill>
              </a:rPr>
              <a:t>You are as brave as the sum of your fat little stuffed misused dusty old rotten codpiece and a beautiful fair warm peaceful sunny summer’s day. You are as healthy as the difference between the sum of the sweetest reddest rose and my father and yourself! Speak your mind!</a:t>
            </a:r>
          </a:p>
          <a:p>
            <a:pPr marL="457200" lvl="1" indent="0">
              <a:buNone/>
            </a:pPr>
            <a:r>
              <a:rPr lang="en-US" sz="6500" dirty="0">
                <a:solidFill>
                  <a:schemeClr val="bg2">
                    <a:lumMod val="50000"/>
                  </a:schemeClr>
                </a:solidFill>
              </a:rPr>
              <a:t>You are as cowardly as the sum of yourself and the difference between a big mighty proud kingdom and a horse. Speak your mind. Speak your mind!</a:t>
            </a:r>
          </a:p>
          <a:p>
            <a:pPr marL="457200" lvl="1" indent="0">
              <a:buNone/>
            </a:pPr>
            <a:r>
              <a:rPr lang="en-US" sz="6500" i="1" dirty="0">
                <a:solidFill>
                  <a:schemeClr val="bg2">
                    <a:lumMod val="50000"/>
                  </a:schemeClr>
                </a:solidFill>
              </a:rPr>
              <a:t>[Exit Romeo]</a:t>
            </a:r>
            <a:endParaRPr lang="en-GB" sz="6500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sz="3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sz="3800" dirty="0">
              <a:solidFill>
                <a:schemeClr val="bg2">
                  <a:lumMod val="50000"/>
                </a:schemeClr>
              </a:solidFill>
            </a:endParaRPr>
          </a:p>
          <a:p>
            <a:endParaRPr lang="hu-HU" sz="3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594ED04B-1B00-499F-A8AA-A318A22FE0E5}"/>
              </a:ext>
            </a:extLst>
          </p:cNvPr>
          <p:cNvSpPr txBox="1">
            <a:spLocks/>
          </p:cNvSpPr>
          <p:nvPr/>
        </p:nvSpPr>
        <p:spPr>
          <a:xfrm>
            <a:off x="288000" y="288000"/>
            <a:ext cx="11374438" cy="63889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tIns="0" rIns="0" bIns="0" rtlCol="0" anchor="t" anchorCtr="0">
            <a:normAutofit fontScale="4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dirty="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n-US" sz="6500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65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 I: Hamlet's insults and flattery.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Scene I: The insulting of Romeo.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 dirty="0">
                <a:solidFill>
                  <a:schemeClr val="bg2">
                    <a:lumMod val="50000"/>
                  </a:schemeClr>
                </a:solidFill>
              </a:rPr>
              <a:t>[Enter Hamlet and Romeo]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dirty="0">
                <a:solidFill>
                  <a:schemeClr val="bg2">
                    <a:lumMod val="50000"/>
                  </a:schemeClr>
                </a:solidFill>
              </a:rPr>
              <a:t>Hamlet: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dirty="0">
                <a:solidFill>
                  <a:schemeClr val="bg2">
                    <a:lumMod val="50000"/>
                  </a:schemeClr>
                </a:solidFill>
              </a:rPr>
              <a:t>You lying stupid fatherless big smelly half-witted coward! You are as stupid as the difference between a handsome rich brave hero and thyself! Speak your mind!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dirty="0">
                <a:solidFill>
                  <a:schemeClr val="bg2">
                    <a:lumMod val="50000"/>
                  </a:schemeClr>
                </a:solidFill>
              </a:rPr>
              <a:t>You are as brave as the sum of your fat little stuffed misused dusty old rotten codpiece and a beautiful fair warm peaceful sunny summer’s day. You are as healthy as the difference between the sum of the sweetest reddest rose and my father and yourself! Speak your mind!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dirty="0">
                <a:solidFill>
                  <a:schemeClr val="bg2">
                    <a:lumMod val="50000"/>
                  </a:schemeClr>
                </a:solidFill>
              </a:rPr>
              <a:t>You are as cowardly as the sum of yourself and the difference between a big mighty proud kingdom and a horse. Speak your mind. Speak your mind!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 dirty="0">
                <a:solidFill>
                  <a:schemeClr val="bg2">
                    <a:lumMod val="50000"/>
                  </a:schemeClr>
                </a:solidFill>
              </a:rPr>
              <a:t>[Exit Romeo]</a:t>
            </a:r>
            <a:endParaRPr lang="en-GB" sz="6500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GB" sz="3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GB" sz="3800" dirty="0">
              <a:solidFill>
                <a:schemeClr val="bg2">
                  <a:lumMod val="50000"/>
                </a:schemeClr>
              </a:solidFill>
            </a:endParaRPr>
          </a:p>
          <a:p>
            <a:endParaRPr lang="hu-HU" sz="3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C0F08EED-88FC-431A-BCEC-79C139ED28E0}"/>
              </a:ext>
            </a:extLst>
          </p:cNvPr>
          <p:cNvSpPr txBox="1">
            <a:spLocks/>
          </p:cNvSpPr>
          <p:nvPr/>
        </p:nvSpPr>
        <p:spPr>
          <a:xfrm>
            <a:off x="288000" y="288000"/>
            <a:ext cx="11374438" cy="63889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tIns="0" rIns="0" bIns="0" rtlCol="0" anchor="t" anchorCtr="0">
            <a:normAutofit fontScale="4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n-US" sz="6500" i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6500" b="1" i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 I: Hamlet's insults and flattery.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b="1" i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Scene I: The insulting of Romeo.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[Enter Hamlet and Romeo]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Hamlet: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You lying stupid fatherless big smelly half-witted coward! You are as stupid as the difference between a handsome rich brave hero and thyself! Speak your mind!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You are as brave as the sum of your fat little stuffed misused dusty old rotten codpiece and a beautiful fair warm peaceful sunny summer’s day. You are as healthy as the difference between the sum of the sweetest reddest rose and my father and yourself! Speak your mind!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You are as cowardly as the sum of yourself and the difference between a big mighty proud kingdom and a horse. Speak your mind. Speak your mind!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[Exit Romeo]</a:t>
            </a:r>
            <a:endParaRPr lang="en-GB" sz="6500" i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GB" sz="380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GB" sz="3800">
              <a:solidFill>
                <a:schemeClr val="bg2">
                  <a:lumMod val="50000"/>
                </a:schemeClr>
              </a:solidFill>
            </a:endParaRPr>
          </a:p>
          <a:p>
            <a:endParaRPr lang="hu-HU" sz="3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4D3A76A4-404A-44A9-A64E-DD955A280A03}"/>
              </a:ext>
            </a:extLst>
          </p:cNvPr>
          <p:cNvSpPr txBox="1">
            <a:spLocks/>
          </p:cNvSpPr>
          <p:nvPr/>
        </p:nvSpPr>
        <p:spPr>
          <a:xfrm>
            <a:off x="288000" y="288000"/>
            <a:ext cx="11374438" cy="63889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tIns="0" rIns="0" bIns="0" rtlCol="0" anchor="t" anchorCtr="0">
            <a:normAutofit fontScale="4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n-US" sz="6500" i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6500" b="1" i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 I: Hamlet's insults and flattery.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b="1" i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Scene I: The insulting of Romeo.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[Enter Hamlet and Romeo]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chemeClr val="accent1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Hamlet: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You lying stupid fatherless big smelly half-witted coward! You are as stupid as the difference between a handsome rich brave hero and thyself! Speak your mind!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You are as brave as the sum of your fat little stuffed misused dusty old rotten codpiece and a beautiful fair warm peaceful sunny summer’s day. You are as healthy as the difference between the sum of the sweetest reddest rose and my father and yourself! Speak your mind!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You are as cowardly as the sum of yourself and the difference between a big mighty proud kingdom and a horse. Speak your mind. Speak your mind!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[Exit Romeo]</a:t>
            </a:r>
            <a:endParaRPr lang="en-GB" sz="6500" i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GB" sz="380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GB" sz="3800">
              <a:solidFill>
                <a:schemeClr val="bg2">
                  <a:lumMod val="50000"/>
                </a:schemeClr>
              </a:solidFill>
            </a:endParaRPr>
          </a:p>
          <a:p>
            <a:endParaRPr lang="hu-HU" sz="3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3FC3868A-D94A-4134-99BA-65FEF83C7B5C}"/>
              </a:ext>
            </a:extLst>
          </p:cNvPr>
          <p:cNvSpPr txBox="1">
            <a:spLocks/>
          </p:cNvSpPr>
          <p:nvPr/>
        </p:nvSpPr>
        <p:spPr>
          <a:xfrm>
            <a:off x="288000" y="288000"/>
            <a:ext cx="11374438" cy="63889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tIns="0" rIns="0" bIns="0" rtlCol="0" anchor="t" anchorCtr="0">
            <a:normAutofit fontScale="4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n-US" sz="6500" i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6500" b="1" i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 I: Hamlet's insults and flattery.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b="1" i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Scene I: The insulting of Romeo.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[Enter Hamlet and Romeo]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chemeClr val="accent1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Hamlet: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lying stupid fatherless big smelly half-witted coward! </a:t>
            </a: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are as stupid as the difference between a handsome rich brave hero and </a:t>
            </a: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thyself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! Speak your mind!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are as brave as the sum of your fat little stuffed misused dusty old rotten codpiece and a beautiful fair warm peaceful sunny summer’s day. </a:t>
            </a: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are as healthy as the difference between the sum of the sweetest reddest rose and my father and </a:t>
            </a: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yourself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! Speak your mind!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are as cowardly as the sum of </a:t>
            </a: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yourself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and the difference between a big mighty proud kingdom and a horse. Speak your mind. Speak your mind!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[Exit Romeo]</a:t>
            </a:r>
            <a:endParaRPr lang="en-GB" sz="6500" i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GB" sz="380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GB" sz="3800">
              <a:solidFill>
                <a:schemeClr val="bg2">
                  <a:lumMod val="50000"/>
                </a:schemeClr>
              </a:solidFill>
            </a:endParaRPr>
          </a:p>
          <a:p>
            <a:endParaRPr lang="hu-HU" sz="3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48576AFE-2C6E-4D00-BBCB-B652F790D0C7}"/>
              </a:ext>
            </a:extLst>
          </p:cNvPr>
          <p:cNvSpPr txBox="1">
            <a:spLocks/>
          </p:cNvSpPr>
          <p:nvPr/>
        </p:nvSpPr>
        <p:spPr>
          <a:xfrm>
            <a:off x="288000" y="288000"/>
            <a:ext cx="11374438" cy="63889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tIns="0" rIns="0" bIns="0" rtlCol="0" anchor="t" anchorCtr="0">
            <a:normAutofit fontScale="4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dirty="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n-US" sz="6500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65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 I: Hamlet's insults and flattery.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Scene I: The insulting of Romeo.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[Enter Hamlet and Romeo]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 dirty="0">
                <a:solidFill>
                  <a:schemeClr val="accent1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Hamlet: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 dirty="0">
                <a:solidFill>
                  <a:schemeClr val="bg2">
                    <a:lumMod val="50000"/>
                  </a:schemeClr>
                </a:solidFill>
              </a:rPr>
              <a:t> lying stupid fatherless big smelly half-witted coward! </a:t>
            </a:r>
            <a:r>
              <a:rPr lang="en-US" sz="65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 dirty="0">
                <a:solidFill>
                  <a:schemeClr val="bg2">
                    <a:lumMod val="50000"/>
                  </a:schemeClr>
                </a:solidFill>
              </a:rPr>
              <a:t> are as stupid as the difference between a handsome rich brave hero and </a:t>
            </a:r>
            <a:r>
              <a:rPr lang="en-US" sz="65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thyself</a:t>
            </a:r>
            <a:r>
              <a:rPr lang="en-US" sz="6500" dirty="0">
                <a:solidFill>
                  <a:schemeClr val="bg2">
                    <a:lumMod val="50000"/>
                  </a:schemeClr>
                </a:solidFill>
              </a:rPr>
              <a:t>! </a:t>
            </a:r>
            <a:r>
              <a:rPr lang="en-US" sz="65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 your mind!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 dirty="0">
                <a:solidFill>
                  <a:schemeClr val="bg2">
                    <a:lumMod val="50000"/>
                  </a:schemeClr>
                </a:solidFill>
              </a:rPr>
              <a:t> are as brave as the sum of your fat little stuffed misused dusty old rotten codpiece and a beautiful fair warm peaceful sunny summer’s day. </a:t>
            </a:r>
            <a:r>
              <a:rPr lang="en-US" sz="65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 dirty="0">
                <a:solidFill>
                  <a:schemeClr val="bg2">
                    <a:lumMod val="50000"/>
                  </a:schemeClr>
                </a:solidFill>
              </a:rPr>
              <a:t> are as healthy as the difference between the sum of the sweetest reddest rose and my father and </a:t>
            </a:r>
            <a:r>
              <a:rPr lang="en-US" sz="65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yourself</a:t>
            </a:r>
            <a:r>
              <a:rPr lang="en-US" sz="6500" dirty="0">
                <a:solidFill>
                  <a:schemeClr val="bg2">
                    <a:lumMod val="50000"/>
                  </a:schemeClr>
                </a:solidFill>
              </a:rPr>
              <a:t>! </a:t>
            </a:r>
            <a:r>
              <a:rPr lang="en-US" sz="65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 your mind!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 dirty="0">
                <a:solidFill>
                  <a:schemeClr val="bg2">
                    <a:lumMod val="50000"/>
                  </a:schemeClr>
                </a:solidFill>
              </a:rPr>
              <a:t> are as cowardly as the sum of </a:t>
            </a:r>
            <a:r>
              <a:rPr lang="en-US" sz="65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yourself </a:t>
            </a:r>
            <a:r>
              <a:rPr lang="en-US" sz="6500" dirty="0">
                <a:solidFill>
                  <a:schemeClr val="bg2">
                    <a:lumMod val="50000"/>
                  </a:schemeClr>
                </a:solidFill>
              </a:rPr>
              <a:t>and the difference between a big mighty proud kingdom and a horse. </a:t>
            </a:r>
            <a:r>
              <a:rPr lang="en-US" sz="65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 your mind. Speak your mind!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[Exit Romeo]</a:t>
            </a:r>
            <a:endParaRPr lang="en-GB" sz="6500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GB" sz="3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GB" sz="3800" dirty="0">
              <a:solidFill>
                <a:schemeClr val="bg2">
                  <a:lumMod val="50000"/>
                </a:schemeClr>
              </a:solidFill>
            </a:endParaRPr>
          </a:p>
          <a:p>
            <a:endParaRPr lang="hu-HU" sz="3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F2E1BC5B-C111-4A94-9935-62B0B102843E}"/>
              </a:ext>
            </a:extLst>
          </p:cNvPr>
          <p:cNvSpPr txBox="1">
            <a:spLocks/>
          </p:cNvSpPr>
          <p:nvPr/>
        </p:nvSpPr>
        <p:spPr>
          <a:xfrm>
            <a:off x="288000" y="288000"/>
            <a:ext cx="11374438" cy="63889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tIns="0" rIns="0" bIns="0" rtlCol="0" anchor="t" anchorCtr="0">
            <a:normAutofit fontScale="4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n-US" sz="6500" i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6500" b="1" i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 I: Hamlet's insults and flattery.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b="1" i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Scene I: The insulting of Romeo.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[Enter Hamlet and Romeo]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chemeClr val="accent1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Hamlet: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lying stupid fatherless big smelly half-witted coward! </a:t>
            </a: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are </a:t>
            </a:r>
            <a:r>
              <a:rPr lang="en-US" sz="6500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stupid as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the difference between a handsome rich brave hero and </a:t>
            </a: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thyself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! </a:t>
            </a:r>
            <a:r>
              <a:rPr lang="en-US" sz="6500" i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 your mind!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are </a:t>
            </a:r>
            <a:r>
              <a:rPr lang="en-US" sz="6500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brave as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the sum of your fat little stuffed misused dusty old rotten codpiece and a beautiful fair warm peaceful sunny summer’s day. </a:t>
            </a: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are </a:t>
            </a:r>
            <a:r>
              <a:rPr lang="en-US" sz="6500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healthy as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the difference between the sum of the sweetest reddest rose and my father and </a:t>
            </a: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yourself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! </a:t>
            </a:r>
            <a:r>
              <a:rPr lang="en-US" sz="6500" i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 your mind!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are </a:t>
            </a:r>
            <a:r>
              <a:rPr lang="en-US" sz="6500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cowardly as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the sum of </a:t>
            </a: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yourself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and the difference between a big mighty proud kingdom and a horse. </a:t>
            </a:r>
            <a:r>
              <a:rPr lang="en-US" sz="6500" i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 your mind. Speak your mind!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[Exit Romeo]</a:t>
            </a:r>
            <a:endParaRPr lang="en-GB" sz="6500" i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GB" sz="380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GB" sz="3800">
              <a:solidFill>
                <a:schemeClr val="bg2">
                  <a:lumMod val="50000"/>
                </a:schemeClr>
              </a:solidFill>
            </a:endParaRPr>
          </a:p>
          <a:p>
            <a:endParaRPr lang="hu-HU" sz="3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artalom helye 2">
            <a:extLst>
              <a:ext uri="{FF2B5EF4-FFF2-40B4-BE49-F238E27FC236}">
                <a16:creationId xmlns:a16="http://schemas.microsoft.com/office/drawing/2014/main" id="{56A4981E-5DEB-4F0F-AAC1-732A1D078062}"/>
              </a:ext>
            </a:extLst>
          </p:cNvPr>
          <p:cNvSpPr txBox="1">
            <a:spLocks/>
          </p:cNvSpPr>
          <p:nvPr/>
        </p:nvSpPr>
        <p:spPr>
          <a:xfrm>
            <a:off x="288000" y="288000"/>
            <a:ext cx="11374438" cy="63889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tIns="0" rIns="0" bIns="0" rtlCol="0" anchor="t" anchorCtr="0">
            <a:normAutofit fontScale="4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n-US" sz="6500" i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6500" b="1" i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 I: Hamlet's insults and flattery.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b="1" i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Scene I: The insulting of Romeo.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[Enter Hamlet and Romeo]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chemeClr val="accent1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Hamlet: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lying stupid fatherless big smelly half-witted coward! </a:t>
            </a: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are </a:t>
            </a:r>
            <a:r>
              <a:rPr lang="en-US" sz="6500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stupid as </a:t>
            </a:r>
            <a:r>
              <a:rPr lang="en-US" sz="6500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difference between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a handsome rich brave hero and </a:t>
            </a: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thyself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! </a:t>
            </a:r>
            <a:r>
              <a:rPr lang="en-US" sz="6500" i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 your mind!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are </a:t>
            </a:r>
            <a:r>
              <a:rPr lang="en-US" sz="6500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brave as </a:t>
            </a:r>
            <a:r>
              <a:rPr lang="en-US" sz="6500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sum of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your fat little stuffed misused dusty old rotten codpiece and a beautiful fair warm peaceful sunny summer’s day. </a:t>
            </a: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are </a:t>
            </a:r>
            <a:r>
              <a:rPr lang="en-US" sz="6500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healthy as </a:t>
            </a:r>
            <a:r>
              <a:rPr lang="en-US" sz="6500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difference between the sum of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the sweetest reddest rose and my father and </a:t>
            </a: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yourself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! </a:t>
            </a:r>
            <a:r>
              <a:rPr lang="en-US" sz="6500" i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 your mind!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are </a:t>
            </a:r>
            <a:r>
              <a:rPr lang="en-US" sz="6500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cowardly as </a:t>
            </a:r>
            <a:r>
              <a:rPr lang="en-US" sz="6500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sum of </a:t>
            </a: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yourself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and </a:t>
            </a:r>
            <a:r>
              <a:rPr lang="en-US" sz="6500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difference between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a big mighty proud kingdom and a horse. </a:t>
            </a:r>
            <a:r>
              <a:rPr lang="en-US" sz="6500" i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 your mind. Speak your mind!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[Exit Romeo]</a:t>
            </a:r>
            <a:endParaRPr lang="en-GB" sz="6500" i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GB" sz="380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GB" sz="3800">
              <a:solidFill>
                <a:schemeClr val="bg2">
                  <a:lumMod val="50000"/>
                </a:schemeClr>
              </a:solidFill>
            </a:endParaRPr>
          </a:p>
          <a:p>
            <a:endParaRPr lang="hu-HU" sz="3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1F0D1EB7-458B-42FC-B891-EF689BA3C98E}"/>
              </a:ext>
            </a:extLst>
          </p:cNvPr>
          <p:cNvSpPr txBox="1">
            <a:spLocks/>
          </p:cNvSpPr>
          <p:nvPr/>
        </p:nvSpPr>
        <p:spPr>
          <a:xfrm>
            <a:off x="288000" y="288000"/>
            <a:ext cx="11374438" cy="63889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tIns="0" rIns="0" bIns="0" rtlCol="0" anchor="t" anchorCtr="0">
            <a:normAutofit fontScale="4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n-US" sz="6500" i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6500" b="1" i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 I: Hamlet's insults and flattery.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b="1" i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Scene I: The insulting of Romeo.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[Enter Hamlet and Romeo]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chemeClr val="accent1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Hamlet: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6500" i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lying stupid fatherless big smelly half-witted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coward! </a:t>
            </a: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are </a:t>
            </a:r>
            <a:r>
              <a:rPr lang="en-US" sz="6500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stupid as </a:t>
            </a:r>
            <a:r>
              <a:rPr lang="en-US" sz="6500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difference between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a </a:t>
            </a:r>
            <a:r>
              <a:rPr lang="en-US" sz="6500" i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handsome rich brave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hero and </a:t>
            </a: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thyself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! </a:t>
            </a:r>
            <a:r>
              <a:rPr lang="en-US" sz="6500" i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 your mind!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are </a:t>
            </a:r>
            <a:r>
              <a:rPr lang="en-US" sz="6500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brave as </a:t>
            </a:r>
            <a:r>
              <a:rPr lang="en-US" sz="6500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sum of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your </a:t>
            </a:r>
            <a:r>
              <a:rPr lang="en-US" sz="6500" i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 little stuffed misused dusty old rotten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codpiece and a </a:t>
            </a:r>
            <a:r>
              <a:rPr lang="en-US" sz="6500" i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beautiful fair warm peaceful sunny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summer’s day. </a:t>
            </a: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are </a:t>
            </a:r>
            <a:r>
              <a:rPr lang="en-US" sz="6500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healthy as </a:t>
            </a:r>
            <a:r>
              <a:rPr lang="en-US" sz="6500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difference between the sum of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the </a:t>
            </a:r>
            <a:r>
              <a:rPr lang="en-US" sz="6500" i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sweetest reddest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rose and my father and </a:t>
            </a: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yourself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! </a:t>
            </a:r>
            <a:r>
              <a:rPr lang="en-US" sz="6500" i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 your mind!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are </a:t>
            </a:r>
            <a:r>
              <a:rPr lang="en-US" sz="6500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cowardly as </a:t>
            </a:r>
            <a:r>
              <a:rPr lang="en-US" sz="6500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sum of </a:t>
            </a: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yourself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and </a:t>
            </a:r>
            <a:r>
              <a:rPr lang="en-US" sz="6500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difference between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a </a:t>
            </a:r>
            <a:r>
              <a:rPr lang="en-US" sz="6500" i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mighty proud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kingdom and a horse. </a:t>
            </a:r>
            <a:r>
              <a:rPr lang="en-US" sz="6500" i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 your mind. Speak your mind!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[Exit Romeo]</a:t>
            </a:r>
            <a:endParaRPr lang="en-GB" sz="6500" i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GB" sz="380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GB" sz="3800">
              <a:solidFill>
                <a:schemeClr val="bg2">
                  <a:lumMod val="50000"/>
                </a:schemeClr>
              </a:solidFill>
            </a:endParaRPr>
          </a:p>
          <a:p>
            <a:endParaRPr lang="hu-HU" sz="3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artalom helye 2">
            <a:extLst>
              <a:ext uri="{FF2B5EF4-FFF2-40B4-BE49-F238E27FC236}">
                <a16:creationId xmlns:a16="http://schemas.microsoft.com/office/drawing/2014/main" id="{14E7E611-73CF-4481-869C-E47D95E3ABB9}"/>
              </a:ext>
            </a:extLst>
          </p:cNvPr>
          <p:cNvSpPr txBox="1">
            <a:spLocks/>
          </p:cNvSpPr>
          <p:nvPr/>
        </p:nvSpPr>
        <p:spPr>
          <a:xfrm>
            <a:off x="288000" y="288000"/>
            <a:ext cx="11374438" cy="63889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tIns="0" rIns="0" bIns="0" rtlCol="0" anchor="t" anchorCtr="0">
            <a:normAutofit fontScale="4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n-US" sz="6500" i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6500" b="1" i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 I: Hamlet's insults and flattery.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b="1" i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Scene I: The insulting of Romeo.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[Enter Hamlet and Romeo]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chemeClr val="accent1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Hamlet: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6500" i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lying stupid fatherless big smelly half-witted </a:t>
            </a:r>
            <a:r>
              <a:rPr lang="en-US" sz="6500" i="1" u="sng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coward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! </a:t>
            </a: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are </a:t>
            </a:r>
            <a:r>
              <a:rPr lang="en-US" sz="6500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stupid as </a:t>
            </a:r>
            <a:r>
              <a:rPr lang="en-US" sz="6500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difference between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a </a:t>
            </a:r>
            <a:r>
              <a:rPr lang="en-US" sz="6500" i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handsome rich brave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hero and </a:t>
            </a: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thyself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! </a:t>
            </a:r>
            <a:r>
              <a:rPr lang="en-US" sz="6500" i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 your mind!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are </a:t>
            </a:r>
            <a:r>
              <a:rPr lang="en-US" sz="6500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brave as </a:t>
            </a:r>
            <a:r>
              <a:rPr lang="en-US" sz="6500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sum of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your </a:t>
            </a:r>
            <a:r>
              <a:rPr lang="en-US" sz="6500" i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 little stuffed misused dusty old rotten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6500" i="1" u="sng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codpiece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and a </a:t>
            </a:r>
            <a:r>
              <a:rPr lang="en-US" sz="6500" i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beautiful fair warm peaceful sunny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summer’s day. </a:t>
            </a: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are </a:t>
            </a:r>
            <a:r>
              <a:rPr lang="en-US" sz="6500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healthy as </a:t>
            </a:r>
            <a:r>
              <a:rPr lang="en-US" sz="6500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difference between the sum of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the </a:t>
            </a:r>
            <a:r>
              <a:rPr lang="en-US" sz="6500" i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sweetest reddest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rose and my father and </a:t>
            </a: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yourself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! </a:t>
            </a:r>
            <a:r>
              <a:rPr lang="en-US" sz="6500" i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 your mind!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are </a:t>
            </a:r>
            <a:r>
              <a:rPr lang="en-US" sz="6500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cowardly as </a:t>
            </a:r>
            <a:r>
              <a:rPr lang="en-US" sz="6500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sum of </a:t>
            </a: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yourself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and </a:t>
            </a:r>
            <a:r>
              <a:rPr lang="en-US" sz="6500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difference between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a </a:t>
            </a:r>
            <a:r>
              <a:rPr lang="en-US" sz="6500" i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mighty proud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kingdom and a horse. </a:t>
            </a:r>
            <a:r>
              <a:rPr lang="en-US" sz="6500" i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 your mind. Speak your mind!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[Exit Romeo]</a:t>
            </a:r>
            <a:endParaRPr lang="en-GB" sz="6500" i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GB" sz="380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GB" sz="3800">
              <a:solidFill>
                <a:schemeClr val="bg2">
                  <a:lumMod val="50000"/>
                </a:schemeClr>
              </a:solidFill>
            </a:endParaRPr>
          </a:p>
          <a:p>
            <a:endParaRPr lang="hu-HU" sz="3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artalom helye 2">
            <a:extLst>
              <a:ext uri="{FF2B5EF4-FFF2-40B4-BE49-F238E27FC236}">
                <a16:creationId xmlns:a16="http://schemas.microsoft.com/office/drawing/2014/main" id="{0F8E0F7D-E5A5-4E0E-BDC9-9CF255D25342}"/>
              </a:ext>
            </a:extLst>
          </p:cNvPr>
          <p:cNvSpPr txBox="1">
            <a:spLocks/>
          </p:cNvSpPr>
          <p:nvPr/>
        </p:nvSpPr>
        <p:spPr>
          <a:xfrm>
            <a:off x="288000" y="288000"/>
            <a:ext cx="11374438" cy="63889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tIns="0" rIns="0" bIns="0" rtlCol="0" anchor="t" anchorCtr="0">
            <a:normAutofit fontScale="4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n-US" sz="6500" i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6500" b="1" i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 I: Hamlet's insults and flattery.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b="1" i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Scene I: The insulting of Romeo.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[Enter Hamlet and Romeo]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chemeClr val="accent1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Hamlet: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6500" i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lying stupid fatherless big smelly half-witted </a:t>
            </a:r>
            <a:r>
              <a:rPr lang="en-US" sz="6500" i="1" u="sng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coward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! </a:t>
            </a: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are </a:t>
            </a:r>
            <a:r>
              <a:rPr lang="en-US" sz="6500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stupid as </a:t>
            </a:r>
            <a:r>
              <a:rPr lang="en-US" sz="6500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difference between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a </a:t>
            </a:r>
            <a:r>
              <a:rPr lang="en-US" sz="6500" i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handsome rich brave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6500" i="1" u="sng">
                <a:solidFill>
                  <a:schemeClr val="accent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hero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thyself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! </a:t>
            </a:r>
            <a:r>
              <a:rPr lang="en-US" sz="6500" i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 your mind!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are </a:t>
            </a:r>
            <a:r>
              <a:rPr lang="en-US" sz="6500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brave as </a:t>
            </a:r>
            <a:r>
              <a:rPr lang="en-US" sz="6500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sum of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your </a:t>
            </a:r>
            <a:r>
              <a:rPr lang="en-US" sz="6500" i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 little stuffed misused dusty old rotten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6500" i="1" u="sng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codpiece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and a </a:t>
            </a:r>
            <a:r>
              <a:rPr lang="en-US" sz="6500" i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beautiful fair warm peaceful sunny </a:t>
            </a:r>
            <a:r>
              <a:rPr lang="en-US" sz="6500" i="1" u="sng">
                <a:solidFill>
                  <a:schemeClr val="accent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summer’s day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are </a:t>
            </a:r>
            <a:r>
              <a:rPr lang="en-US" sz="6500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healthy as </a:t>
            </a:r>
            <a:r>
              <a:rPr lang="en-US" sz="6500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difference between the sum of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the </a:t>
            </a:r>
            <a:r>
              <a:rPr lang="en-US" sz="6500" i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sweetest reddest </a:t>
            </a:r>
            <a:r>
              <a:rPr lang="en-US" sz="6500" i="1" u="sng">
                <a:solidFill>
                  <a:schemeClr val="accent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rose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and my </a:t>
            </a:r>
            <a:r>
              <a:rPr lang="en-US" sz="6500" i="1" u="sng">
                <a:solidFill>
                  <a:schemeClr val="accent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father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yourself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! </a:t>
            </a:r>
            <a:r>
              <a:rPr lang="en-US" sz="6500" i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 your mind!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are </a:t>
            </a:r>
            <a:r>
              <a:rPr lang="en-US" sz="6500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cowardly as </a:t>
            </a:r>
            <a:r>
              <a:rPr lang="en-US" sz="6500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sum of </a:t>
            </a:r>
            <a:r>
              <a:rPr lang="en-US" sz="65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yourself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and </a:t>
            </a:r>
            <a:r>
              <a:rPr lang="en-US" sz="6500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difference between 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a </a:t>
            </a:r>
            <a:r>
              <a:rPr lang="en-US" sz="6500" i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mighty proud </a:t>
            </a:r>
            <a:r>
              <a:rPr lang="en-US" sz="6500" i="1" u="sng">
                <a:solidFill>
                  <a:schemeClr val="accent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kingdom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 and a </a:t>
            </a:r>
            <a:r>
              <a:rPr lang="en-US" sz="6500" i="1" u="sng">
                <a:solidFill>
                  <a:schemeClr val="accent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horse</a:t>
            </a:r>
            <a:r>
              <a:rPr lang="en-US" sz="650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sz="6500" i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 your mind. Speak your mind!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US" sz="6500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[Exit Romeo]</a:t>
            </a:r>
            <a:endParaRPr lang="en-GB" sz="6500" i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GB" sz="380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GB" sz="3800">
              <a:solidFill>
                <a:schemeClr val="bg2">
                  <a:lumMod val="50000"/>
                </a:schemeClr>
              </a:solidFill>
            </a:endParaRPr>
          </a:p>
          <a:p>
            <a:endParaRPr lang="hu-HU" sz="3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53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340D5-F870-4C4C-88EA-684502EC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37" y="685800"/>
            <a:ext cx="11374438" cy="5729288"/>
          </a:xfrm>
        </p:spPr>
        <p:txBody>
          <a:bodyPr anchor="t" anchorCtr="0">
            <a:normAutofit/>
          </a:bodyPr>
          <a:lstStyle/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Act I, Scene III: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Hamlet (to Ophelia):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Thou art as lovely as the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</a:rPr>
              <a:t>product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 of a large rural town and my amazing bottomless embroidered purse. Speak thy mind!</a:t>
            </a:r>
          </a:p>
          <a:p>
            <a:r>
              <a:rPr lang="fi-FI" sz="3800" dirty="0">
                <a:solidFill>
                  <a:schemeClr val="bg2">
                    <a:lumMod val="50000"/>
                  </a:schemeClr>
                </a:solidFill>
              </a:rPr>
              <a:t>Ophelia = [(2^2)*1] * [(2^3)*1] = 4 * 8 = 32</a:t>
            </a:r>
            <a:endParaRPr lang="en-US" sz="3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Output[6]= 32</a:t>
            </a:r>
          </a:p>
          <a:p>
            <a:endParaRPr lang="en-US" sz="3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289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340D5-F870-4C4C-88EA-684502EC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37" y="685800"/>
            <a:ext cx="11374438" cy="5729288"/>
          </a:xfrm>
        </p:spPr>
        <p:txBody>
          <a:bodyPr anchor="t" anchorCtr="0">
            <a:normAutofit/>
          </a:bodyPr>
          <a:lstStyle/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Act I, Scene III: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Hamlet (to Ophelia):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Thou art as loving as the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</a:rPr>
              <a:t>product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 of the bluest clearest sweetest sky and the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</a:rPr>
              <a:t>sum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 of a squirrel and a white horse. Thou art as beautiful as the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</a:rPr>
              <a:t>difference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 between Juliet and thyself. Speak thy mind!</a:t>
            </a:r>
          </a:p>
          <a:p>
            <a:r>
              <a:rPr lang="fi-FI" sz="3800" dirty="0">
                <a:solidFill>
                  <a:schemeClr val="bg2">
                    <a:lumMod val="50000"/>
                  </a:schemeClr>
                </a:solidFill>
              </a:rPr>
              <a:t>Ophelia = [(2^3)*1] * [(2^0)*1 + (2^1)*1] = 8 * (2 + 1) = 8*3 = 24</a:t>
            </a:r>
          </a:p>
          <a:p>
            <a:r>
              <a:rPr lang="fi-FI" sz="3800" dirty="0">
                <a:solidFill>
                  <a:schemeClr val="bg2">
                    <a:lumMod val="50000"/>
                  </a:schemeClr>
                </a:solidFill>
              </a:rPr>
              <a:t>Ophelia = Julia – Ophelia = 111 – 24 = 87</a:t>
            </a: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Output[7]= 87</a:t>
            </a:r>
          </a:p>
          <a:p>
            <a:endParaRPr lang="en-US" sz="3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280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340D5-F870-4C4C-88EA-684502EC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37" y="685800"/>
            <a:ext cx="11374438" cy="5729288"/>
          </a:xfrm>
        </p:spPr>
        <p:txBody>
          <a:bodyPr anchor="t" anchorCtr="0">
            <a:normAutofit/>
          </a:bodyPr>
          <a:lstStyle/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Act II, Scene I: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Romeo (to Juliet):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Speak your mind.</a:t>
            </a: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Juliet = 111</a:t>
            </a: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Output[8]= 111</a:t>
            </a:r>
          </a:p>
          <a:p>
            <a:endParaRPr lang="en-US" sz="3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718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340D5-F870-4C4C-88EA-684502EC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37" y="685800"/>
            <a:ext cx="11374438" cy="5729288"/>
          </a:xfrm>
        </p:spPr>
        <p:txBody>
          <a:bodyPr anchor="t" anchorCtr="0">
            <a:normAutofit/>
          </a:bodyPr>
          <a:lstStyle/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Act II, Scene I: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Romeo (to Juliet):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You are as worried as the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</a:rPr>
              <a:t>sum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 of yourself and the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</a:rPr>
              <a:t>difference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 between my small smooth hamster and my nose. </a:t>
            </a:r>
          </a:p>
          <a:p>
            <a:r>
              <a:rPr lang="de-DE" sz="3800" dirty="0">
                <a:solidFill>
                  <a:schemeClr val="bg2">
                    <a:lumMod val="50000"/>
                  </a:schemeClr>
                </a:solidFill>
              </a:rPr>
              <a:t>Juliet = Juliet + [(2^2)*1 - (2^0)*1)] = </a:t>
            </a:r>
          </a:p>
          <a:p>
            <a:pPr marL="0" indent="0">
              <a:buNone/>
            </a:pPr>
            <a:r>
              <a:rPr lang="de-DE" sz="3800" dirty="0">
                <a:solidFill>
                  <a:schemeClr val="bg2">
                    <a:lumMod val="50000"/>
                  </a:schemeClr>
                </a:solidFill>
              </a:rPr>
              <a:t>			111 + (4 – 1) = 114</a:t>
            </a: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Output[9]= 114</a:t>
            </a:r>
          </a:p>
          <a:p>
            <a:endParaRPr lang="en-US" sz="3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294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340D5-F870-4C4C-88EA-684502EC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37" y="685800"/>
            <a:ext cx="11374438" cy="5729288"/>
          </a:xfrm>
        </p:spPr>
        <p:txBody>
          <a:bodyPr anchor="t" anchorCtr="0">
            <a:normAutofit/>
          </a:bodyPr>
          <a:lstStyle/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Act II, Scene I: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Juliet (to Romeo):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Speak YOUR mind! </a:t>
            </a:r>
          </a:p>
          <a:p>
            <a:r>
              <a:rPr lang="de-DE" sz="3800" dirty="0">
                <a:solidFill>
                  <a:schemeClr val="bg2">
                    <a:lumMod val="50000"/>
                  </a:schemeClr>
                </a:solidFill>
              </a:rPr>
              <a:t>Romeo = 108</a:t>
            </a: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Output[10]= 108</a:t>
            </a:r>
          </a:p>
          <a:p>
            <a:endParaRPr lang="en-US" sz="3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73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340D5-F870-4C4C-88EA-684502EC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37" y="685800"/>
            <a:ext cx="11374438" cy="5729288"/>
          </a:xfrm>
        </p:spPr>
        <p:txBody>
          <a:bodyPr anchor="t" anchorCtr="0">
            <a:normAutofit fontScale="92500" lnSpcReduction="10000"/>
          </a:bodyPr>
          <a:lstStyle/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Act II, Scene I: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Juliet (to Romeo):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You are as bad as Hamlet! You are as small as the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</a:rPr>
              <a:t>difference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 between the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</a:rPr>
              <a:t>square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 of the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</a:rPr>
              <a:t>difference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 between my little pony and your big hairy hound and the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</a:rPr>
              <a:t>cube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 of your sorry little codpiece. Speak your mind!</a:t>
            </a:r>
          </a:p>
          <a:p>
            <a:r>
              <a:rPr lang="it-IT" sz="3800" dirty="0">
                <a:solidFill>
                  <a:schemeClr val="bg2">
                    <a:lumMod val="50000"/>
                  </a:schemeClr>
                </a:solidFill>
              </a:rPr>
              <a:t>Romeo = 0</a:t>
            </a:r>
          </a:p>
          <a:p>
            <a:r>
              <a:rPr lang="it-IT" sz="3800" dirty="0">
                <a:solidFill>
                  <a:schemeClr val="bg2">
                    <a:lumMod val="50000"/>
                  </a:schemeClr>
                </a:solidFill>
              </a:rPr>
              <a:t>Romeo = {[(2^1)*1] – [(2^2)*(-1)]}^2 </a:t>
            </a:r>
            <a:r>
              <a:rPr lang="it-IT" sz="3600" dirty="0">
                <a:solidFill>
                  <a:schemeClr val="bg2">
                    <a:lumMod val="50000"/>
                  </a:schemeClr>
                </a:solidFill>
              </a:rPr>
              <a:t>– </a:t>
            </a:r>
          </a:p>
          <a:p>
            <a:pPr marL="0" indent="0">
              <a:buNone/>
            </a:pPr>
            <a:r>
              <a:rPr lang="it-IT" sz="3600" dirty="0">
                <a:solidFill>
                  <a:schemeClr val="bg2">
                    <a:lumMod val="50000"/>
                  </a:schemeClr>
                </a:solidFill>
              </a:rPr>
              <a:t>		[(2^2)*(-1)]^3 = [2 – (-4)]^2 – (-4)^3 = </a:t>
            </a:r>
          </a:p>
          <a:p>
            <a:pPr marL="0" indent="0">
              <a:buNone/>
            </a:pPr>
            <a:r>
              <a:rPr lang="it-IT" sz="3600" dirty="0">
                <a:solidFill>
                  <a:schemeClr val="bg2">
                    <a:lumMod val="50000"/>
                  </a:schemeClr>
                </a:solidFill>
              </a:rPr>
              <a:t>		6^2 – (-4)^3 = 36 – (-64) = 36 + 64 = 100</a:t>
            </a: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Output[11]= 100</a:t>
            </a:r>
          </a:p>
          <a:p>
            <a:endParaRPr lang="en-US" sz="3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30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340D5-F870-4C4C-88EA-684502EC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37" y="685800"/>
            <a:ext cx="11374438" cy="5729288"/>
          </a:xfrm>
        </p:spPr>
        <p:txBody>
          <a:bodyPr anchor="t" anchorCtr="0">
            <a:normAutofit/>
          </a:bodyPr>
          <a:lstStyle/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Act II, Scene II: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Juliet (to Ophelia):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Thou art as good as the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</a:rPr>
              <a:t>quotient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 between Romeo and the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</a:rPr>
              <a:t>sum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 of a small furry animal and a leech. Speak your mind!</a:t>
            </a:r>
          </a:p>
          <a:p>
            <a:r>
              <a:rPr lang="pl-PL" sz="3800" dirty="0">
                <a:solidFill>
                  <a:schemeClr val="bg2">
                    <a:lumMod val="50000"/>
                  </a:schemeClr>
                </a:solidFill>
              </a:rPr>
              <a:t>Ophelia = </a:t>
            </a:r>
            <a:r>
              <a:rPr lang="en-GB" sz="3800" dirty="0">
                <a:solidFill>
                  <a:schemeClr val="bg2">
                    <a:lumMod val="50000"/>
                  </a:schemeClr>
                </a:solidFill>
              </a:rPr>
              <a:t>Romeo</a:t>
            </a:r>
            <a:r>
              <a:rPr lang="pl-PL" sz="3800" dirty="0">
                <a:solidFill>
                  <a:schemeClr val="bg2">
                    <a:lumMod val="50000"/>
                  </a:schemeClr>
                </a:solidFill>
              </a:rPr>
              <a:t> / </a:t>
            </a:r>
            <a:r>
              <a:rPr lang="en-GB" sz="3800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pl-PL" sz="3800" dirty="0">
                <a:solidFill>
                  <a:schemeClr val="bg2">
                    <a:lumMod val="50000"/>
                  </a:schemeClr>
                </a:solidFill>
              </a:rPr>
              <a:t>(2^2</a:t>
            </a:r>
            <a:r>
              <a:rPr lang="en-GB" sz="3800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pl-PL" sz="3800" dirty="0">
                <a:solidFill>
                  <a:schemeClr val="bg2">
                    <a:lumMod val="50000"/>
                  </a:schemeClr>
                </a:solidFill>
              </a:rPr>
              <a:t>*1 + </a:t>
            </a:r>
            <a:r>
              <a:rPr lang="en-GB" sz="38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pl-PL" sz="3800" dirty="0">
                <a:solidFill>
                  <a:schemeClr val="bg2">
                    <a:lumMod val="50000"/>
                  </a:schemeClr>
                </a:solidFill>
              </a:rPr>
              <a:t>2^</a:t>
            </a:r>
            <a:r>
              <a:rPr lang="en-GB" sz="3800" dirty="0">
                <a:solidFill>
                  <a:schemeClr val="bg2">
                    <a:lumMod val="50000"/>
                  </a:schemeClr>
                </a:solidFill>
              </a:rPr>
              <a:t>0)</a:t>
            </a:r>
            <a:r>
              <a:rPr lang="pl-PL" sz="3800" dirty="0">
                <a:solidFill>
                  <a:schemeClr val="bg2">
                    <a:lumMod val="50000"/>
                  </a:schemeClr>
                </a:solidFill>
              </a:rPr>
              <a:t>*(-1)</a:t>
            </a:r>
            <a:r>
              <a:rPr lang="en-GB" sz="3800" dirty="0">
                <a:solidFill>
                  <a:schemeClr val="bg2">
                    <a:lumMod val="50000"/>
                  </a:schemeClr>
                </a:solidFill>
              </a:rPr>
              <a:t>]</a:t>
            </a:r>
            <a:r>
              <a:rPr lang="pl-PL" sz="3800" dirty="0">
                <a:solidFill>
                  <a:schemeClr val="bg2">
                    <a:lumMod val="50000"/>
                  </a:schemeClr>
                </a:solidFill>
              </a:rPr>
              <a:t> =</a:t>
            </a:r>
            <a:endParaRPr lang="en-GB" sz="3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3800" dirty="0">
                <a:solidFill>
                  <a:schemeClr val="bg2">
                    <a:lumMod val="50000"/>
                  </a:schemeClr>
                </a:solidFill>
              </a:rPr>
              <a:t>			</a:t>
            </a:r>
            <a:r>
              <a:rPr lang="pl-PL" sz="3800" dirty="0">
                <a:solidFill>
                  <a:schemeClr val="bg2">
                    <a:lumMod val="50000"/>
                  </a:schemeClr>
                </a:solidFill>
              </a:rPr>
              <a:t>100 / (4 – 1) = 100 / 3 = 33</a:t>
            </a:r>
            <a:endParaRPr lang="en-US" sz="3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Output[12]= 33</a:t>
            </a:r>
          </a:p>
          <a:p>
            <a:endParaRPr lang="en-US" sz="3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20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340D5-F870-4C4C-88EA-684502EC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37" y="685800"/>
            <a:ext cx="11374438" cy="5729288"/>
          </a:xfrm>
        </p:spPr>
        <p:txBody>
          <a:bodyPr anchor="t" anchorCtr="0">
            <a:normAutofit/>
          </a:bodyPr>
          <a:lstStyle/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Act II, Scene II: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Ophelia (to Juliet):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Thou art as disgusting as the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</a:rPr>
              <a:t>quotient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 between Romeo and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</a:rPr>
              <a:t>twice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 the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</a:rPr>
              <a:t>difference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 between a mistletoe and an oozing infected blister! </a:t>
            </a:r>
          </a:p>
          <a:p>
            <a:r>
              <a:rPr lang="de-DE" sz="3800" dirty="0">
                <a:solidFill>
                  <a:schemeClr val="bg2">
                    <a:lumMod val="50000"/>
                  </a:schemeClr>
                </a:solidFill>
              </a:rPr>
              <a:t>Juliet = Romeo / {2 * [(2^0)*1 – (2^2)*(-1)]} = 				100 / [2 * (1 –(-4))] = 100 / [2 * 5] = </a:t>
            </a:r>
          </a:p>
          <a:p>
            <a:pPr marL="0" indent="0">
              <a:buNone/>
            </a:pPr>
            <a:r>
              <a:rPr lang="de-DE" sz="3800" dirty="0">
                <a:solidFill>
                  <a:schemeClr val="bg2">
                    <a:lumMod val="50000"/>
                  </a:schemeClr>
                </a:solidFill>
              </a:rPr>
              <a:t>			100 / 10 = 10 </a:t>
            </a:r>
            <a:endParaRPr lang="en-US" sz="3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Output[13]= 10</a:t>
            </a:r>
          </a:p>
          <a:p>
            <a:endParaRPr lang="en-US" sz="3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091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340D5-F870-4C4C-88EA-684502EC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37" y="685800"/>
            <a:ext cx="11374438" cy="5729288"/>
          </a:xfrm>
        </p:spPr>
        <p:txBody>
          <a:bodyPr anchor="t" anchorCtr="0">
            <a:normAutofit/>
          </a:bodyPr>
          <a:lstStyle/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Sum the output</a:t>
            </a:r>
          </a:p>
          <a:p>
            <a:endParaRPr lang="en-US" sz="3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2" name="Táblázat 1">
            <a:extLst>
              <a:ext uri="{FF2B5EF4-FFF2-40B4-BE49-F238E27FC236}">
                <a16:creationId xmlns:a16="http://schemas.microsoft.com/office/drawing/2014/main" id="{0F46A3C5-E9F0-4AB5-92EC-B00CC4BEA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353682"/>
              </p:ext>
            </p:extLst>
          </p:nvPr>
        </p:nvGraphicFramePr>
        <p:xfrm>
          <a:off x="120073" y="1420647"/>
          <a:ext cx="11700000" cy="1554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59066112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5492256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65008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65543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4260538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78980336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3454450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60858355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794349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201252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9741222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0156773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504288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/>
                        <a:t>[1]</a:t>
                      </a:r>
                      <a:endParaRPr lang="hu-H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/>
                        <a:t>[2]</a:t>
                      </a:r>
                      <a:endParaRPr lang="hu-H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/>
                        <a:t>[3]</a:t>
                      </a:r>
                      <a:endParaRPr lang="hu-H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/>
                        <a:t>[4]</a:t>
                      </a:r>
                      <a:endParaRPr lang="hu-H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/>
                        <a:t>[5]</a:t>
                      </a:r>
                      <a:endParaRPr lang="hu-H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/>
                        <a:t>[6]</a:t>
                      </a:r>
                      <a:endParaRPr lang="hu-H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/>
                        <a:t>[7]</a:t>
                      </a:r>
                      <a:endParaRPr lang="hu-H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/>
                        <a:t>[8]</a:t>
                      </a:r>
                      <a:endParaRPr lang="hu-H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/>
                        <a:t>[9]</a:t>
                      </a:r>
                      <a:endParaRPr lang="hu-H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/>
                        <a:t>[10]</a:t>
                      </a:r>
                      <a:endParaRPr lang="hu-H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/>
                        <a:t>[11]</a:t>
                      </a:r>
                      <a:endParaRPr lang="hu-H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/>
                        <a:t>[12]</a:t>
                      </a:r>
                      <a:endParaRPr lang="hu-H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/>
                        <a:t>[13]</a:t>
                      </a:r>
                      <a:endParaRPr lang="hu-HU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2249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72</a:t>
                      </a:r>
                      <a:endParaRPr lang="hu-H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101</a:t>
                      </a:r>
                      <a:endParaRPr lang="hu-H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108</a:t>
                      </a:r>
                      <a:endParaRPr lang="hu-H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108</a:t>
                      </a:r>
                      <a:endParaRPr lang="hu-H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  <a:endParaRPr lang="hu-H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32</a:t>
                      </a:r>
                      <a:endParaRPr lang="hu-H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87</a:t>
                      </a:r>
                      <a:endParaRPr lang="hu-H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  <a:endParaRPr lang="hu-H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114</a:t>
                      </a:r>
                      <a:endParaRPr lang="hu-H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108</a:t>
                      </a:r>
                      <a:endParaRPr lang="hu-H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100</a:t>
                      </a:r>
                      <a:endParaRPr lang="hu-H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33</a:t>
                      </a:r>
                      <a:endParaRPr lang="hu-H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10</a:t>
                      </a:r>
                      <a:endParaRPr lang="hu-H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7235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hu-HU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hu-HU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hu-HU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hu-HU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hu-HU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endParaRPr lang="hu-H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hu-HU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hu-HU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hu-HU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hu-HU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hu-HU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hu-HU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20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lf</a:t>
                      </a:r>
                      <a:endParaRPr lang="hu-HU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51479612"/>
                  </a:ext>
                </a:extLst>
              </a:tr>
            </a:tbl>
          </a:graphicData>
        </a:graphic>
      </p:graphicFrame>
      <p:pic>
        <p:nvPicPr>
          <p:cNvPr id="8" name="Kép 7">
            <a:extLst>
              <a:ext uri="{FF2B5EF4-FFF2-40B4-BE49-F238E27FC236}">
                <a16:creationId xmlns:a16="http://schemas.microsoft.com/office/drawing/2014/main" id="{006EB2B1-B168-483A-8DCC-5E0252BD3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3" y="3179911"/>
            <a:ext cx="8439150" cy="3457575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814DE5A2-5B94-4D8B-95D0-05B6CDED8E5B}"/>
              </a:ext>
            </a:extLst>
          </p:cNvPr>
          <p:cNvSpPr/>
          <p:nvPr/>
        </p:nvSpPr>
        <p:spPr>
          <a:xfrm>
            <a:off x="8559223" y="3176585"/>
            <a:ext cx="31157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The key is the ASCII Table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CDBA2388-C65B-4E25-9491-DF0D04622CE4}"/>
              </a:ext>
            </a:extLst>
          </p:cNvPr>
          <p:cNvSpPr/>
          <p:nvPr/>
        </p:nvSpPr>
        <p:spPr>
          <a:xfrm>
            <a:off x="120073" y="2471738"/>
            <a:ext cx="11700000" cy="5000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0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FD04EAA5-D829-46D5-A4E4-F4D709FCC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41416"/>
          <a:stretch/>
        </p:blipFill>
        <p:spPr>
          <a:xfrm>
            <a:off x="2180486" y="1785925"/>
            <a:ext cx="7258050" cy="3302431"/>
          </a:xfrm>
        </p:spPr>
      </p:pic>
    </p:spTree>
    <p:extLst>
      <p:ext uri="{BB962C8B-B14F-4D97-AF65-F5344CB8AC3E}">
        <p14:creationId xmlns:p14="http://schemas.microsoft.com/office/powerpoint/2010/main" val="375570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340D5-F870-4C4C-88EA-684502EC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37" y="685800"/>
            <a:ext cx="11374438" cy="5729288"/>
          </a:xfrm>
        </p:spPr>
        <p:txBody>
          <a:bodyPr anchor="t" anchorCtr="0">
            <a:normAutofit/>
          </a:bodyPr>
          <a:lstStyle/>
          <a:p>
            <a:r>
              <a:rPr lang="en-GB" sz="3800" b="1" u="sng" dirty="0">
                <a:solidFill>
                  <a:schemeClr val="bg2">
                    <a:lumMod val="50000"/>
                  </a:schemeClr>
                </a:solidFill>
              </a:rPr>
              <a:t>SPL – Shakespeare Programming Language</a:t>
            </a:r>
            <a:endParaRPr lang="en-GB" sz="3600" b="1" u="sn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sz="3800" dirty="0">
                <a:solidFill>
                  <a:schemeClr val="bg2">
                    <a:lumMod val="50000"/>
                  </a:schemeClr>
                </a:solidFill>
              </a:rPr>
              <a:t>Esoteric programming language</a:t>
            </a:r>
          </a:p>
          <a:p>
            <a:pPr lvl="1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Designed to test the boundaries of computer programming language design</a:t>
            </a:r>
          </a:p>
          <a:p>
            <a:pPr lvl="1"/>
            <a:r>
              <a:rPr lang="en-GB" sz="3600" dirty="0">
                <a:solidFill>
                  <a:schemeClr val="bg2">
                    <a:lumMod val="50000"/>
                  </a:schemeClr>
                </a:solidFill>
              </a:rPr>
              <a:t>…or as a joke</a:t>
            </a:r>
          </a:p>
          <a:p>
            <a:pPr lvl="1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Not used for mainstream programming</a:t>
            </a:r>
          </a:p>
          <a:p>
            <a:pPr lvl="1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Usability is rarely a goal </a:t>
            </a:r>
            <a:endParaRPr lang="en-GB" sz="36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GB" sz="3800" dirty="0">
              <a:solidFill>
                <a:schemeClr val="bg2">
                  <a:lumMod val="50000"/>
                </a:schemeClr>
              </a:solidFill>
            </a:endParaRPr>
          </a:p>
          <a:p>
            <a:endParaRPr lang="hu-HU" sz="3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88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340D5-F870-4C4C-88EA-684502EC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37" y="685800"/>
            <a:ext cx="11374438" cy="5729288"/>
          </a:xfrm>
        </p:spPr>
        <p:txBody>
          <a:bodyPr anchor="t" anchorCtr="0">
            <a:normAutofit/>
          </a:bodyPr>
          <a:lstStyle/>
          <a:p>
            <a:r>
              <a:rPr lang="en-GB" sz="3800" b="1" u="sng" dirty="0">
                <a:solidFill>
                  <a:schemeClr val="bg2">
                    <a:lumMod val="50000"/>
                  </a:schemeClr>
                </a:solidFill>
              </a:rPr>
              <a:t>SPL – Shakespeare Programming Language</a:t>
            </a:r>
            <a:endParaRPr lang="en-GB" sz="3600" b="1" u="sn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sz="3800" dirty="0">
                <a:solidFill>
                  <a:schemeClr val="bg2">
                    <a:lumMod val="50000"/>
                  </a:schemeClr>
                </a:solidFill>
              </a:rPr>
              <a:t>Esoteric programming language</a:t>
            </a:r>
          </a:p>
          <a:p>
            <a:r>
              <a:rPr lang="en-GB" sz="3800" dirty="0">
                <a:solidFill>
                  <a:schemeClr val="bg2">
                    <a:lumMod val="50000"/>
                  </a:schemeClr>
                </a:solidFill>
              </a:rPr>
              <a:t>Designed by Jon </a:t>
            </a:r>
            <a:r>
              <a:rPr lang="en-GB" sz="3800" dirty="0" err="1">
                <a:solidFill>
                  <a:schemeClr val="bg2">
                    <a:lumMod val="50000"/>
                  </a:schemeClr>
                </a:solidFill>
              </a:rPr>
              <a:t>Åslund</a:t>
            </a:r>
            <a:r>
              <a:rPr lang="en-GB" sz="3800" dirty="0">
                <a:solidFill>
                  <a:schemeClr val="bg2">
                    <a:lumMod val="50000"/>
                  </a:schemeClr>
                </a:solidFill>
              </a:rPr>
              <a:t> and Karl </a:t>
            </a:r>
            <a:r>
              <a:rPr lang="en-GB" sz="3800" dirty="0" err="1">
                <a:solidFill>
                  <a:schemeClr val="bg2">
                    <a:lumMod val="50000"/>
                  </a:schemeClr>
                </a:solidFill>
              </a:rPr>
              <a:t>Hasselström</a:t>
            </a:r>
            <a:endParaRPr lang="en-GB" sz="3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It is designed to make programs appear to be something other than programs; in this case, Shakespearean plays</a:t>
            </a:r>
            <a:endParaRPr lang="en-GB" sz="3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sz="3800" dirty="0">
                <a:solidFill>
                  <a:schemeClr val="bg2">
                    <a:lumMod val="50000"/>
                  </a:schemeClr>
                </a:solidFill>
              </a:rPr>
              <a:t>Created in 2001</a:t>
            </a:r>
          </a:p>
          <a:p>
            <a:endParaRPr lang="hu-HU" sz="3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87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340D5-F870-4C4C-88EA-684502EC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37" y="685800"/>
            <a:ext cx="11374438" cy="5729288"/>
          </a:xfrm>
        </p:spPr>
        <p:txBody>
          <a:bodyPr anchor="t" anchorCtr="0">
            <a:normAutofit/>
          </a:bodyPr>
          <a:lstStyle/>
          <a:p>
            <a:r>
              <a:rPr lang="en-GB" sz="3800" b="1" u="sng" dirty="0">
                <a:solidFill>
                  <a:schemeClr val="bg2">
                    <a:lumMod val="50000"/>
                  </a:schemeClr>
                </a:solidFill>
              </a:rPr>
              <a:t>SPL – The Title</a:t>
            </a:r>
            <a:endParaRPr lang="en-GB" sz="3600" b="1" u="sn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The first line of the program is the title (everything up until the first period)</a:t>
            </a: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Title is just a comment from the parser’s point of view</a:t>
            </a:r>
            <a:endParaRPr lang="hu-HU" sz="3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62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340D5-F870-4C4C-88EA-684502EC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37" y="685800"/>
            <a:ext cx="11374438" cy="5729288"/>
          </a:xfrm>
        </p:spPr>
        <p:txBody>
          <a:bodyPr anchor="t" anchorCtr="0">
            <a:normAutofit/>
          </a:bodyPr>
          <a:lstStyle/>
          <a:p>
            <a:r>
              <a:rPr lang="en-GB" sz="3800" b="1" u="sng" dirty="0">
                <a:solidFill>
                  <a:schemeClr val="bg2">
                    <a:lumMod val="50000"/>
                  </a:schemeClr>
                </a:solidFill>
              </a:rPr>
              <a:t>SPL – Main Characters</a:t>
            </a:r>
          </a:p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 list of all characters in the play. </a:t>
            </a:r>
          </a:p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They are 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variables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holding an integer value. </a:t>
            </a:r>
          </a:p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It should be a real Shakespeare character.</a:t>
            </a:r>
            <a:endParaRPr lang="en-GB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37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340D5-F870-4C4C-88EA-684502EC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37" y="685800"/>
            <a:ext cx="11374438" cy="5729288"/>
          </a:xfrm>
        </p:spPr>
        <p:txBody>
          <a:bodyPr anchor="t" anchorCtr="0">
            <a:normAutofit/>
          </a:bodyPr>
          <a:lstStyle/>
          <a:p>
            <a:r>
              <a:rPr lang="en-GB" sz="3800" b="1" u="sng" dirty="0">
                <a:solidFill>
                  <a:schemeClr val="bg2">
                    <a:lumMod val="50000"/>
                  </a:schemeClr>
                </a:solidFill>
              </a:rPr>
              <a:t>SPL – Acts and Scenes</a:t>
            </a:r>
          </a:p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Acts and scenes are numbered with roman numbers</a:t>
            </a:r>
          </a:p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They also serve as labels, which can be jumped to using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goto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statements.</a:t>
            </a:r>
            <a:endParaRPr lang="en-GB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5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340D5-F870-4C4C-88EA-684502EC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37" y="685800"/>
            <a:ext cx="11374438" cy="5729288"/>
          </a:xfrm>
        </p:spPr>
        <p:txBody>
          <a:bodyPr anchor="t" anchorCtr="0">
            <a:normAutofit/>
          </a:bodyPr>
          <a:lstStyle/>
          <a:p>
            <a:r>
              <a:rPr lang="en-GB" sz="3800" b="1" u="sng" dirty="0">
                <a:solidFill>
                  <a:schemeClr val="bg2">
                    <a:lumMod val="50000"/>
                  </a:schemeClr>
                </a:solidFill>
              </a:rPr>
              <a:t>SPL – Enter, Exit and Exeunt</a:t>
            </a: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Characters (“variables”) must be on stage. </a:t>
            </a: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The character addressed as “you” (or “thou”) must also be on stage.</a:t>
            </a: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Enter, Exit and Exeunt words cause characters to get on and off stage.</a:t>
            </a:r>
            <a:endParaRPr lang="en-GB" sz="3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18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340D5-F870-4C4C-88EA-684502EC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37" y="685800"/>
            <a:ext cx="11374438" cy="5729288"/>
          </a:xfrm>
        </p:spPr>
        <p:txBody>
          <a:bodyPr anchor="t" anchorCtr="0">
            <a:normAutofit/>
          </a:bodyPr>
          <a:lstStyle/>
          <a:p>
            <a:r>
              <a:rPr lang="en-GB" sz="3800" b="1" u="sng" dirty="0">
                <a:solidFill>
                  <a:schemeClr val="bg2">
                    <a:lumMod val="50000"/>
                  </a:schemeClr>
                </a:solidFill>
              </a:rPr>
              <a:t>SPL – Constant</a:t>
            </a: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Any </a:t>
            </a:r>
            <a:r>
              <a:rPr lang="en-US" sz="3800" b="1" dirty="0">
                <a:solidFill>
                  <a:schemeClr val="bg2">
                    <a:lumMod val="50000"/>
                  </a:schemeClr>
                </a:solidFill>
              </a:rPr>
              <a:t>noun</a:t>
            </a:r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 is a constant with the value </a:t>
            </a:r>
            <a:r>
              <a:rPr lang="en-US" sz="3800" b="1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 or </a:t>
            </a:r>
            <a:r>
              <a:rPr lang="en-US" sz="3800" b="1" dirty="0">
                <a:solidFill>
                  <a:schemeClr val="bg2">
                    <a:lumMod val="50000"/>
                  </a:schemeClr>
                </a:solidFill>
              </a:rPr>
              <a:t>-1</a:t>
            </a:r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, depending on whether the noun is </a:t>
            </a:r>
            <a:r>
              <a:rPr lang="en-US" sz="3800" b="1" dirty="0">
                <a:solidFill>
                  <a:schemeClr val="bg2">
                    <a:lumMod val="50000"/>
                  </a:schemeClr>
                </a:solidFill>
              </a:rPr>
              <a:t>nice</a:t>
            </a:r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 or </a:t>
            </a:r>
            <a:r>
              <a:rPr lang="en-US" sz="3800" b="1" dirty="0">
                <a:solidFill>
                  <a:schemeClr val="bg2">
                    <a:lumMod val="50000"/>
                  </a:schemeClr>
                </a:solidFill>
              </a:rPr>
              <a:t>not</a:t>
            </a:r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If the noun has an </a:t>
            </a:r>
            <a:r>
              <a:rPr lang="en-US" sz="3800" b="1" dirty="0">
                <a:solidFill>
                  <a:schemeClr val="bg2">
                    <a:lumMod val="50000"/>
                  </a:schemeClr>
                </a:solidFill>
              </a:rPr>
              <a:t>adjective</a:t>
            </a:r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, we multiply it by two (n</a:t>
            </a:r>
            <a:r>
              <a:rPr lang="en-US" sz="3800" baseline="30000" dirty="0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 power of 2). </a:t>
            </a:r>
          </a:p>
          <a:p>
            <a:r>
              <a:rPr lang="en-US" sz="3800" dirty="0">
                <a:solidFill>
                  <a:schemeClr val="bg2">
                    <a:lumMod val="50000"/>
                  </a:schemeClr>
                </a:solidFill>
              </a:rPr>
              <a:t>Possessive pronouns (my, your,…) are ignored</a:t>
            </a:r>
          </a:p>
          <a:p>
            <a:r>
              <a:rPr lang="en-GB" sz="3800" dirty="0">
                <a:solidFill>
                  <a:schemeClr val="bg2">
                    <a:lumMod val="50000"/>
                  </a:schemeClr>
                </a:solidFill>
              </a:rPr>
              <a:t>Your nice red flower </a:t>
            </a:r>
            <a:r>
              <a:rPr lang="en-GB" sz="38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2^2 *(1) = 4</a:t>
            </a:r>
          </a:p>
          <a:p>
            <a:r>
              <a:rPr lang="en-GB" sz="38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A pig  2^0 *(-1) = -1</a:t>
            </a:r>
          </a:p>
        </p:txBody>
      </p:sp>
    </p:spTree>
    <p:extLst>
      <p:ext uri="{BB962C8B-B14F-4D97-AF65-F5344CB8AC3E}">
        <p14:creationId xmlns:p14="http://schemas.microsoft.com/office/powerpoint/2010/main" val="2281981274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2. egyéni séma">
      <a:dk1>
        <a:srgbClr val="204932"/>
      </a:dk1>
      <a:lt1>
        <a:sysClr val="window" lastClr="FFFFFF"/>
      </a:lt1>
      <a:dk2>
        <a:srgbClr val="419464"/>
      </a:dk2>
      <a:lt2>
        <a:srgbClr val="8FCDAA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</TotalTime>
  <Words>1322</Words>
  <Application>Microsoft Office PowerPoint</Application>
  <PresentationFormat>Szélesvásznú</PresentationFormat>
  <Paragraphs>297</Paragraphs>
  <Slides>29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4" baseType="lpstr">
      <vt:lpstr>Century Gothic</vt:lpstr>
      <vt:lpstr>Times New Roman</vt:lpstr>
      <vt:lpstr>Wingdings</vt:lpstr>
      <vt:lpstr>Wingdings 3</vt:lpstr>
      <vt:lpstr>Szelet</vt:lpstr>
      <vt:lpstr> 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 we  there  yet?</dc:title>
  <dc:creator>Dell E6440</dc:creator>
  <cp:lastModifiedBy>Dell E6440</cp:lastModifiedBy>
  <cp:revision>194</cp:revision>
  <dcterms:created xsi:type="dcterms:W3CDTF">2017-09-08T13:08:24Z</dcterms:created>
  <dcterms:modified xsi:type="dcterms:W3CDTF">2017-10-25T09:30:15Z</dcterms:modified>
</cp:coreProperties>
</file>