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90" r:id="rId3"/>
    <p:sldId id="282" r:id="rId4"/>
    <p:sldId id="289" r:id="rId5"/>
    <p:sldId id="281" r:id="rId6"/>
    <p:sldId id="293" r:id="rId7"/>
    <p:sldId id="292" r:id="rId8"/>
    <p:sldId id="291" r:id="rId9"/>
    <p:sldId id="294" r:id="rId10"/>
    <p:sldId id="270" r:id="rId11"/>
    <p:sldId id="279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2017.11.24.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2017.11.24.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7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24.11.2017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</a:t>
            </a:r>
            <a:r>
              <a:rPr lang="hu-HU" sz="2800" b="1" dirty="0" err="1" smtClean="0">
                <a:solidFill>
                  <a:schemeClr val="bg1"/>
                </a:solidFill>
              </a:rPr>
              <a:t>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is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an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other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solution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C++ has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many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features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spend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time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to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discover</a:t>
            </a:r>
            <a:r>
              <a:rPr lang="hu-HU" sz="3600" b="1" smtClean="0">
                <a:latin typeface="+mj-lt"/>
                <a:cs typeface="Consolas" panose="020B0609020204030204" pitchFamily="49" charset="0"/>
              </a:rPr>
              <a:t> it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b="1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2" descr="Képtalálat a következőre: „take home messag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8173"/>
            <a:ext cx="3974579" cy="31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/>
              <a:t>pointer vs. </a:t>
            </a:r>
            <a:r>
              <a:rPr lang="hu-HU" sz="4400" b="1" dirty="0" err="1" smtClean="0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539552" y="2264189"/>
            <a:ext cx="8208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b="1" dirty="0" err="1" smtClean="0"/>
              <a:t>What</a:t>
            </a:r>
            <a:r>
              <a:rPr lang="hu-HU" sz="2800" b="1" dirty="0" smtClean="0"/>
              <a:t> is </a:t>
            </a:r>
            <a:r>
              <a:rPr lang="hu-HU" sz="2800" b="1" dirty="0" err="1" smtClean="0"/>
              <a:t>the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difference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between</a:t>
            </a:r>
            <a:r>
              <a:rPr lang="hu-HU" sz="2800" b="1" dirty="0" smtClean="0"/>
              <a:t> pointer and </a:t>
            </a:r>
            <a:r>
              <a:rPr lang="hu-HU" sz="2800" b="1" dirty="0" err="1" smtClean="0"/>
              <a:t>reference</a:t>
            </a:r>
            <a:r>
              <a:rPr lang="hu-HU" sz="2800" b="1" dirty="0" smtClean="0"/>
              <a:t> in C++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17165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p</a:t>
            </a:r>
            <a:r>
              <a:rPr lang="hu-HU" sz="2400" b="1" dirty="0" smtClean="0">
                <a:solidFill>
                  <a:schemeClr val="tx1"/>
                </a:solidFill>
              </a:rPr>
              <a:t>ointer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51520" y="1700808"/>
            <a:ext cx="8640960" cy="50405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*c);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(&amp;c);</a:t>
            </a: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*c);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*c = ’x’;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*(c + 1) = ’y’;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Ellipszis 1"/>
          <p:cNvSpPr/>
          <p:nvPr/>
        </p:nvSpPr>
        <p:spPr>
          <a:xfrm>
            <a:off x="2699792" y="1536930"/>
            <a:ext cx="1512168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568715" y="2689058"/>
            <a:ext cx="3024336" cy="108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568715" y="3677308"/>
            <a:ext cx="3024336" cy="108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827584" y="5480592"/>
            <a:ext cx="1512168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827583" y="5785402"/>
            <a:ext cx="2765467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251520" y="1700808"/>
            <a:ext cx="8640960" cy="50405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&amp;c);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&amp;c);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 = ’x’;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reference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2699792" y="1536930"/>
            <a:ext cx="1512168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827584" y="5480592"/>
            <a:ext cx="1512168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568715" y="2689058"/>
            <a:ext cx="3024336" cy="1080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323528" y="1929475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 </a:t>
            </a:r>
            <a:r>
              <a:rPr lang="en-US" sz="2400" b="1" dirty="0"/>
              <a:t>pointer can be re-assigned </a:t>
            </a:r>
            <a:r>
              <a:rPr lang="en-US" sz="2400" dirty="0"/>
              <a:t>any number of times while a reference cannot be re-seated after binding</a:t>
            </a:r>
            <a:r>
              <a:rPr lang="en-US" sz="2400" dirty="0" smtClean="0"/>
              <a:t>.</a:t>
            </a:r>
            <a:endParaRPr lang="hu-HU" sz="2400" dirty="0" smtClean="0"/>
          </a:p>
          <a:p>
            <a:pPr marL="342900" indent="-342900">
              <a:buFontTx/>
              <a:buAutoNum type="arabicPeriod"/>
            </a:pPr>
            <a:endParaRPr lang="hu-HU" b="1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 smtClean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What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are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the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differences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82963"/>
              </p:ext>
            </p:extLst>
          </p:nvPr>
        </p:nvGraphicFramePr>
        <p:xfrm>
          <a:off x="539552" y="3428998"/>
          <a:ext cx="792088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46426399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675754922"/>
                    </a:ext>
                  </a:extLst>
                </a:gridCol>
              </a:tblGrid>
              <a:tr h="504058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pointer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reference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17316"/>
                  </a:ext>
                </a:extLst>
              </a:tr>
              <a:tr h="2088346"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*d = ’y’;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d;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hu-H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*d = ’y’;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d;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hu-HU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323528" y="1929475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Pointers </a:t>
            </a:r>
            <a:r>
              <a:rPr lang="en-US" sz="2400" dirty="0"/>
              <a:t>can point nowhere (NULL), whereas </a:t>
            </a:r>
            <a:r>
              <a:rPr lang="en-US" sz="2400" b="1" dirty="0"/>
              <a:t>reference always refer to an object</a:t>
            </a:r>
            <a:r>
              <a:rPr lang="en-US" sz="2400" dirty="0" smtClean="0"/>
              <a:t>.</a:t>
            </a:r>
            <a:endParaRPr lang="hu-HU" sz="2400" dirty="0" smtClean="0"/>
          </a:p>
          <a:p>
            <a:pPr marL="342900" indent="-342900">
              <a:buFontTx/>
              <a:buAutoNum type="arabicPeriod" startAt="2"/>
            </a:pPr>
            <a:endParaRPr lang="hu-HU" b="1" dirty="0"/>
          </a:p>
          <a:p>
            <a:pPr marL="342900" indent="-342900">
              <a:buFontTx/>
              <a:buAutoNum type="arabicPeriod" startAt="2"/>
            </a:pPr>
            <a:endParaRPr lang="en-US" b="1" dirty="0"/>
          </a:p>
          <a:p>
            <a:pPr marL="342900" indent="-342900">
              <a:buFontTx/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endParaRPr lang="en-US" b="1" dirty="0" smtClean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What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are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the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differences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86814"/>
              </p:ext>
            </p:extLst>
          </p:nvPr>
        </p:nvGraphicFramePr>
        <p:xfrm>
          <a:off x="539552" y="3428998"/>
          <a:ext cx="7920880" cy="260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46426399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675754922"/>
                    </a:ext>
                  </a:extLst>
                </a:gridCol>
              </a:tblGrid>
              <a:tr h="504058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pointer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reference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17316"/>
                  </a:ext>
                </a:extLst>
              </a:tr>
              <a:tr h="2088346"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NULL;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hu-H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NULL;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hu-HU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0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323528" y="1929475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 smtClean="0"/>
              <a:t>You </a:t>
            </a:r>
            <a:r>
              <a:rPr lang="en-US" sz="2400" b="1" dirty="0"/>
              <a:t>can't take the address of a reference </a:t>
            </a:r>
            <a:r>
              <a:rPr lang="en-US" sz="2400" dirty="0"/>
              <a:t>like you can with pointers</a:t>
            </a:r>
            <a:r>
              <a:rPr lang="en-US" sz="2400" dirty="0" smtClean="0"/>
              <a:t>.</a:t>
            </a:r>
            <a:endParaRPr lang="hu-HU" sz="2400" dirty="0" smtClean="0"/>
          </a:p>
          <a:p>
            <a:pPr marL="342900" indent="-342900">
              <a:buFontTx/>
              <a:buAutoNum type="arabicPeriod" startAt="3"/>
            </a:pPr>
            <a:endParaRPr lang="hu-HU" b="1" dirty="0"/>
          </a:p>
          <a:p>
            <a:pPr marL="342900" indent="-342900">
              <a:buFontTx/>
              <a:buAutoNum type="arabicPeriod" startAt="3"/>
            </a:pPr>
            <a:endParaRPr lang="en-US" b="1" dirty="0"/>
          </a:p>
          <a:p>
            <a:pPr marL="342900" indent="-342900">
              <a:buFontTx/>
              <a:buAutoNum type="arabicPeriod" startAt="3"/>
            </a:pPr>
            <a:endParaRPr lang="en-US" b="1" dirty="0"/>
          </a:p>
          <a:p>
            <a:pPr marL="342900" indent="-342900">
              <a:buAutoNum type="arabicPeriod" startAt="3"/>
            </a:pPr>
            <a:endParaRPr lang="en-US" b="1" dirty="0" smtClean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What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are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the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differences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40054"/>
              </p:ext>
            </p:extLst>
          </p:nvPr>
        </p:nvGraphicFramePr>
        <p:xfrm>
          <a:off x="539552" y="3428998"/>
          <a:ext cx="792088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46426399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675754922"/>
                    </a:ext>
                  </a:extLst>
                </a:gridCol>
              </a:tblGrid>
              <a:tr h="504058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pointer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reference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17316"/>
                  </a:ext>
                </a:extLst>
              </a:tr>
              <a:tr h="2088346"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 = c;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hu-H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 = *c;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hu-HU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323528" y="1929475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/>
              <a:t>There's </a:t>
            </a:r>
            <a:r>
              <a:rPr lang="en-US" sz="2400" dirty="0"/>
              <a:t>no "reference </a:t>
            </a:r>
            <a:r>
              <a:rPr lang="en-US" sz="2400" dirty="0" err="1"/>
              <a:t>arithmetics</a:t>
            </a:r>
            <a:r>
              <a:rPr lang="en-US" sz="2400" dirty="0" smtClean="0"/>
              <a:t>"</a:t>
            </a:r>
            <a:endParaRPr lang="hu-HU" sz="2400" dirty="0" smtClean="0"/>
          </a:p>
          <a:p>
            <a:r>
              <a:rPr lang="hu-HU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but you can take the address of an object pointed by a </a:t>
            </a:r>
            <a:r>
              <a:rPr lang="hu-HU" sz="2400" dirty="0" smtClean="0"/>
              <a:t>	</a:t>
            </a:r>
            <a:r>
              <a:rPr lang="en-US" sz="2400" dirty="0" smtClean="0"/>
              <a:t>reference </a:t>
            </a:r>
            <a:r>
              <a:rPr lang="en-US" sz="2400" dirty="0"/>
              <a:t>and do pointer </a:t>
            </a:r>
            <a:r>
              <a:rPr lang="en-US" sz="2400" dirty="0" err="1"/>
              <a:t>arithmetics</a:t>
            </a:r>
            <a:r>
              <a:rPr lang="en-US" sz="2400" dirty="0"/>
              <a:t> on it as in &amp;</a:t>
            </a:r>
            <a:r>
              <a:rPr lang="en-US" sz="2400" dirty="0" err="1"/>
              <a:t>obj</a:t>
            </a:r>
            <a:r>
              <a:rPr lang="en-US" sz="2400" dirty="0"/>
              <a:t> + 5</a:t>
            </a:r>
            <a:r>
              <a:rPr lang="en-US" sz="2400" dirty="0" smtClean="0"/>
              <a:t>).</a:t>
            </a:r>
            <a:endParaRPr lang="hu-HU" sz="2400" dirty="0" smtClean="0"/>
          </a:p>
          <a:p>
            <a:pPr marL="342900" indent="-342900">
              <a:buFontTx/>
              <a:buAutoNum type="arabicPeriod" startAt="4"/>
            </a:pPr>
            <a:endParaRPr lang="hu-HU" b="1" dirty="0"/>
          </a:p>
          <a:p>
            <a:pPr marL="342900" indent="-342900">
              <a:buFontTx/>
              <a:buAutoNum type="arabicPeriod" startAt="4"/>
            </a:pPr>
            <a:endParaRPr lang="en-US" b="1" dirty="0"/>
          </a:p>
          <a:p>
            <a:pPr marL="342900" indent="-342900">
              <a:buFontTx/>
              <a:buAutoNum type="arabicPeriod" startAt="4"/>
            </a:pPr>
            <a:endParaRPr lang="en-US" b="1" dirty="0"/>
          </a:p>
          <a:p>
            <a:pPr marL="342900" indent="-342900">
              <a:buAutoNum type="arabicPeriod" startAt="4"/>
            </a:pPr>
            <a:endParaRPr lang="en-US" b="1" dirty="0" smtClean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What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are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the</a:t>
            </a:r>
            <a:r>
              <a:rPr lang="hu-HU" sz="2400" b="1" dirty="0" smtClean="0">
                <a:solidFill>
                  <a:schemeClr val="tx1"/>
                </a:solidFill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</a:rPr>
              <a:t>differences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68404"/>
              </p:ext>
            </p:extLst>
          </p:nvPr>
        </p:nvGraphicFramePr>
        <p:xfrm>
          <a:off x="539552" y="3428998"/>
          <a:ext cx="792088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46426399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675754922"/>
                    </a:ext>
                  </a:extLst>
                </a:gridCol>
              </a:tblGrid>
              <a:tr h="504058"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pointer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reference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317316"/>
                  </a:ext>
                </a:extLst>
              </a:tr>
              <a:tr h="2088346"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  <a:endParaRPr lang="hu-HU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 = c + 1;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b="1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hu-H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&amp;c)</a:t>
                      </a: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 = c + 1;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hu-HU" sz="5400" b="1" dirty="0" smtClean="0">
                        <a:solidFill>
                          <a:srgbClr val="FF0000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 = &amp;c + 1;</a:t>
                      </a:r>
                      <a:r>
                        <a:rPr lang="en-US" sz="18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5400" b="1" dirty="0" smtClean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hu-HU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u-H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hu-HU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5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251520" y="1700808"/>
            <a:ext cx="8640960" cy="504055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&amp;c);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c;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&amp;c);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*d = new char;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*d = 'y';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/>
              <a:t>pointer vs. </a:t>
            </a:r>
            <a:r>
              <a:rPr lang="hu-HU" sz="4400" b="1" dirty="0" err="1"/>
              <a:t>reference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Reference</a:t>
            </a:r>
            <a:r>
              <a:rPr lang="hu-HU" sz="2400" b="1" dirty="0" smtClean="0">
                <a:solidFill>
                  <a:schemeClr val="tx1"/>
                </a:solidFill>
              </a:rPr>
              <a:t> of a pointer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2699792" y="1536930"/>
            <a:ext cx="1944216" cy="739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1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453</Words>
  <Application>Microsoft Office PowerPoint</Application>
  <PresentationFormat>Diavetítés a képernyőre (4:3 oldalarány)</PresentationFormat>
  <Paragraphs>135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175</cp:revision>
  <dcterms:created xsi:type="dcterms:W3CDTF">2017-10-06T12:35:22Z</dcterms:created>
  <dcterms:modified xsi:type="dcterms:W3CDTF">2017-11-24T15:02:34Z</dcterms:modified>
</cp:coreProperties>
</file>