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3" r:id="rId3"/>
    <p:sldId id="264" r:id="rId4"/>
    <p:sldId id="272" r:id="rId5"/>
    <p:sldId id="273" r:id="rId6"/>
    <p:sldId id="271" r:id="rId7"/>
    <p:sldId id="274" r:id="rId8"/>
    <p:sldId id="278" r:id="rId9"/>
    <p:sldId id="270" r:id="rId10"/>
    <p:sldId id="279" r:id="rId11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F9B"/>
    <a:srgbClr val="57A7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2017.10.20.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2017.10.20.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2017.10.20.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F9662-45DB-4F6A-AF5D-1780AE16667B}" type="datetimeFigureOut">
              <a:rPr lang="hu-HU" smtClean="0"/>
              <a:pPr/>
              <a:t>2017.10.20.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ekerekített téglalap 8"/>
          <p:cNvSpPr/>
          <p:nvPr/>
        </p:nvSpPr>
        <p:spPr>
          <a:xfrm>
            <a:off x="539552" y="260648"/>
            <a:ext cx="8064896" cy="1440160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0" b="1" dirty="0" err="1" smtClean="0">
                <a:solidFill>
                  <a:srgbClr val="FFFF00"/>
                </a:solidFill>
              </a:rPr>
              <a:t>Demo</a:t>
            </a:r>
            <a:r>
              <a:rPr lang="hu-HU" sz="6000" b="1" dirty="0" smtClean="0">
                <a:solidFill>
                  <a:srgbClr val="FFFF00"/>
                </a:solidFill>
              </a:rPr>
              <a:t> – </a:t>
            </a:r>
            <a:r>
              <a:rPr lang="hu-HU" sz="6000" b="1" dirty="0" err="1" smtClean="0">
                <a:solidFill>
                  <a:srgbClr val="FFFF00"/>
                </a:solidFill>
              </a:rPr>
              <a:t>week</a:t>
            </a:r>
            <a:r>
              <a:rPr lang="hu-HU" sz="6000" b="1" dirty="0" smtClean="0">
                <a:solidFill>
                  <a:srgbClr val="FFFF00"/>
                </a:solidFill>
              </a:rPr>
              <a:t> 3</a:t>
            </a:r>
          </a:p>
        </p:txBody>
      </p:sp>
      <p:sp>
        <p:nvSpPr>
          <p:cNvPr id="4" name="Lekerekített téglalap 3"/>
          <p:cNvSpPr/>
          <p:nvPr/>
        </p:nvSpPr>
        <p:spPr>
          <a:xfrm>
            <a:off x="2519772" y="2888940"/>
            <a:ext cx="4104456" cy="1152128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 smtClean="0">
                <a:solidFill>
                  <a:srgbClr val="FFFF00"/>
                </a:solidFill>
              </a:rPr>
              <a:t>András Pásztor</a:t>
            </a:r>
          </a:p>
          <a:p>
            <a:pPr algn="ctr"/>
            <a:r>
              <a:rPr lang="hu-HU" sz="3200" b="1" dirty="0" smtClean="0">
                <a:solidFill>
                  <a:schemeClr val="bg1"/>
                </a:solidFill>
              </a:rPr>
              <a:t>20.10.2017</a:t>
            </a:r>
            <a:endParaRPr lang="hu-HU" sz="3200" b="1" dirty="0">
              <a:solidFill>
                <a:schemeClr val="bg1"/>
              </a:solidFill>
            </a:endParaRPr>
          </a:p>
        </p:txBody>
      </p:sp>
      <p:sp>
        <p:nvSpPr>
          <p:cNvPr id="6" name="Lekerekített téglalap 5"/>
          <p:cNvSpPr/>
          <p:nvPr/>
        </p:nvSpPr>
        <p:spPr>
          <a:xfrm>
            <a:off x="3275856" y="5229200"/>
            <a:ext cx="2592288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 err="1" smtClean="0"/>
              <a:t>Pallida</a:t>
            </a:r>
            <a:r>
              <a:rPr lang="hu-HU" sz="2800" b="1" dirty="0" smtClean="0"/>
              <a:t> </a:t>
            </a:r>
            <a:r>
              <a:rPr lang="hu-HU" sz="2800" b="1" dirty="0" err="1" smtClean="0"/>
              <a:t>Cohort</a:t>
            </a:r>
            <a:endParaRPr lang="hu-HU" sz="2800" b="1" dirty="0" smtClean="0"/>
          </a:p>
          <a:p>
            <a:pPr algn="ctr"/>
            <a:r>
              <a:rPr lang="hu-HU" sz="2800" b="1" dirty="0" err="1" smtClean="0">
                <a:solidFill>
                  <a:schemeClr val="bg1"/>
                </a:solidFill>
              </a:rPr>
              <a:t>Static</a:t>
            </a:r>
            <a:r>
              <a:rPr lang="hu-HU" sz="2800" b="1" dirty="0" smtClean="0">
                <a:solidFill>
                  <a:schemeClr val="bg1"/>
                </a:solidFill>
              </a:rPr>
              <a:t> </a:t>
            </a:r>
            <a:r>
              <a:rPr lang="hu-HU" sz="2800" b="1" dirty="0" err="1" smtClean="0">
                <a:solidFill>
                  <a:schemeClr val="bg1"/>
                </a:solidFill>
              </a:rPr>
              <a:t>class</a:t>
            </a:r>
            <a:endParaRPr lang="hu-HU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ekerekített téglalap 5"/>
          <p:cNvSpPr/>
          <p:nvPr/>
        </p:nvSpPr>
        <p:spPr>
          <a:xfrm>
            <a:off x="539552" y="2708920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Thank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you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for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your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attention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3" name="Lekerekített téglalap 2"/>
          <p:cNvSpPr/>
          <p:nvPr/>
        </p:nvSpPr>
        <p:spPr>
          <a:xfrm>
            <a:off x="2519772" y="5301208"/>
            <a:ext cx="4104456" cy="1152128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 smtClean="0">
                <a:solidFill>
                  <a:schemeClr val="bg1"/>
                </a:solidFill>
              </a:rPr>
              <a:t>András Pásztor</a:t>
            </a:r>
          </a:p>
          <a:p>
            <a:pPr algn="ctr"/>
            <a:r>
              <a:rPr lang="hu-HU" sz="3200" b="1" dirty="0" smtClean="0">
                <a:solidFill>
                  <a:schemeClr val="bg1"/>
                </a:solidFill>
              </a:rPr>
              <a:t>20.10.2017</a:t>
            </a:r>
            <a:endParaRPr lang="hu-HU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24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ekerekített téglalap 8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smtClean="0"/>
              <a:t>CLI </a:t>
            </a:r>
            <a:r>
              <a:rPr lang="hu-HU" sz="4400" b="1" dirty="0" err="1" smtClean="0"/>
              <a:t>Calculator</a:t>
            </a:r>
            <a:endParaRPr lang="hu-HU" sz="3600" b="1" dirty="0">
              <a:solidFill>
                <a:schemeClr val="bg1"/>
              </a:solidFill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"/>
                    </a14:imgEffect>
                  </a14:imgLayer>
                </a14:imgProps>
              </a:ext>
            </a:extLst>
          </a:blip>
          <a:srcRect l="1511" t="9632" r="46476" b="3830"/>
          <a:stretch/>
        </p:blipFill>
        <p:spPr>
          <a:xfrm>
            <a:off x="1475656" y="1403827"/>
            <a:ext cx="6264696" cy="52655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ekerekített téglalap 11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Command</a:t>
            </a:r>
            <a:r>
              <a:rPr lang="hu-HU" sz="4400" b="1" dirty="0" smtClean="0"/>
              <a:t> Line </a:t>
            </a:r>
            <a:r>
              <a:rPr lang="hu-HU" sz="4400" b="1" dirty="0" err="1" smtClean="0"/>
              <a:t>Evaulation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3347864" y="1700808"/>
            <a:ext cx="4176464" cy="27363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hu-HU" sz="3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13 + 17</a:t>
            </a:r>
          </a:p>
          <a:p>
            <a:r>
              <a:rPr lang="hu-HU" sz="3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10 </a:t>
            </a:r>
            <a:r>
              <a:rPr lang="hu-HU" sz="3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binto</a:t>
            </a:r>
            <a:r>
              <a:rPr lang="hu-HU" sz="3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10</a:t>
            </a:r>
          </a:p>
          <a:p>
            <a:r>
              <a:rPr lang="hu-HU" sz="3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B4 </a:t>
            </a:r>
            <a:r>
              <a:rPr lang="hu-HU" sz="3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hexto</a:t>
            </a:r>
            <a:r>
              <a:rPr lang="hu-HU" sz="3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r>
              <a:rPr lang="hu-HU" sz="3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help</a:t>
            </a:r>
            <a:endParaRPr lang="hu-HU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hu-HU" sz="3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hu-HU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hu-HU" sz="3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hu-HU" sz="3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Lekerekített téglalap 10"/>
          <p:cNvSpPr/>
          <p:nvPr/>
        </p:nvSpPr>
        <p:spPr>
          <a:xfrm>
            <a:off x="2843808" y="1052736"/>
            <a:ext cx="3672408" cy="4841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smtClean="0">
                <a:solidFill>
                  <a:schemeClr val="tx1"/>
                </a:solidFill>
              </a:rPr>
              <a:t>Input </a:t>
            </a:r>
            <a:r>
              <a:rPr lang="hu-HU" sz="2400" b="1" dirty="0" err="1" smtClean="0">
                <a:solidFill>
                  <a:schemeClr val="tx1"/>
                </a:solidFill>
              </a:rPr>
              <a:t>String</a:t>
            </a:r>
            <a:endParaRPr lang="hu-HU" sz="2400" b="1" dirty="0">
              <a:solidFill>
                <a:schemeClr val="tx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539552" y="4437112"/>
            <a:ext cx="806489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10 </a:t>
            </a:r>
            <a:r>
              <a:rPr lang="hu-HU" sz="6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binto</a:t>
            </a:r>
            <a:r>
              <a:rPr lang="hu-HU" sz="6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6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hu-HU" sz="6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Csoportba foglalás 5"/>
          <p:cNvGrpSpPr/>
          <p:nvPr/>
        </p:nvGrpSpPr>
        <p:grpSpPr>
          <a:xfrm>
            <a:off x="2195736" y="4600990"/>
            <a:ext cx="4752528" cy="772226"/>
            <a:chOff x="2195736" y="4600990"/>
            <a:chExt cx="4752528" cy="772226"/>
          </a:xfrm>
        </p:grpSpPr>
        <p:sp>
          <p:nvSpPr>
            <p:cNvPr id="3" name="Téglalap 2"/>
            <p:cNvSpPr/>
            <p:nvPr/>
          </p:nvSpPr>
          <p:spPr>
            <a:xfrm>
              <a:off x="2195736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" name="Téglalap 18"/>
            <p:cNvSpPr/>
            <p:nvPr/>
          </p:nvSpPr>
          <p:spPr>
            <a:xfrm>
              <a:off x="2627784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" name="Téglalap 19"/>
            <p:cNvSpPr/>
            <p:nvPr/>
          </p:nvSpPr>
          <p:spPr>
            <a:xfrm>
              <a:off x="3059832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Téglalap 20"/>
            <p:cNvSpPr/>
            <p:nvPr/>
          </p:nvSpPr>
          <p:spPr>
            <a:xfrm>
              <a:off x="3491880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" name="Téglalap 21"/>
            <p:cNvSpPr/>
            <p:nvPr/>
          </p:nvSpPr>
          <p:spPr>
            <a:xfrm>
              <a:off x="3923928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" name="Téglalap 22"/>
            <p:cNvSpPr/>
            <p:nvPr/>
          </p:nvSpPr>
          <p:spPr>
            <a:xfrm>
              <a:off x="4355976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" name="Téglalap 23"/>
            <p:cNvSpPr/>
            <p:nvPr/>
          </p:nvSpPr>
          <p:spPr>
            <a:xfrm>
              <a:off x="4788024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Téglalap 24"/>
            <p:cNvSpPr/>
            <p:nvPr/>
          </p:nvSpPr>
          <p:spPr>
            <a:xfrm>
              <a:off x="5220072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" name="Téglalap 25"/>
            <p:cNvSpPr/>
            <p:nvPr/>
          </p:nvSpPr>
          <p:spPr>
            <a:xfrm>
              <a:off x="5652120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" name="Téglalap 26"/>
            <p:cNvSpPr/>
            <p:nvPr/>
          </p:nvSpPr>
          <p:spPr>
            <a:xfrm>
              <a:off x="6084168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" name="Téglalap 27"/>
            <p:cNvSpPr/>
            <p:nvPr/>
          </p:nvSpPr>
          <p:spPr>
            <a:xfrm>
              <a:off x="6516216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9" name="Téglalap 28"/>
          <p:cNvSpPr/>
          <p:nvPr/>
        </p:nvSpPr>
        <p:spPr>
          <a:xfrm>
            <a:off x="3491880" y="4600990"/>
            <a:ext cx="2160240" cy="772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Téglalap 30"/>
          <p:cNvSpPr/>
          <p:nvPr/>
        </p:nvSpPr>
        <p:spPr>
          <a:xfrm>
            <a:off x="2195736" y="4600990"/>
            <a:ext cx="1296144" cy="772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Téglalap 31"/>
          <p:cNvSpPr/>
          <p:nvPr/>
        </p:nvSpPr>
        <p:spPr>
          <a:xfrm>
            <a:off x="5652120" y="4600990"/>
            <a:ext cx="1296144" cy="772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Szövegdoboz 32"/>
          <p:cNvSpPr txBox="1"/>
          <p:nvPr/>
        </p:nvSpPr>
        <p:spPr>
          <a:xfrm>
            <a:off x="539552" y="5381809"/>
            <a:ext cx="80648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hu-HU" sz="3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perand</a:t>
            </a:r>
            <a:r>
              <a:rPr lang="hu-HU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a			</a:t>
            </a:r>
            <a:r>
              <a:rPr lang="hu-HU" sz="3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operand</a:t>
            </a:r>
            <a:r>
              <a:rPr lang="hu-HU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b</a:t>
            </a:r>
          </a:p>
          <a:p>
            <a:pPr algn="ctr"/>
            <a:r>
              <a:rPr lang="hu-HU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endParaRPr lang="hu-HU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8748464" y="645333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/>
      <p:bldP spid="29" grpId="0" animBg="1"/>
      <p:bldP spid="31" grpId="0" animBg="1"/>
      <p:bldP spid="32" grpId="0" animBg="1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ekerekített téglalap 11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Command</a:t>
            </a:r>
            <a:r>
              <a:rPr lang="hu-HU" sz="4400" b="1" dirty="0" smtClean="0"/>
              <a:t> Line </a:t>
            </a:r>
            <a:r>
              <a:rPr lang="hu-HU" sz="4400" b="1" dirty="0" err="1" smtClean="0"/>
              <a:t>Evaulation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539552" y="4437112"/>
            <a:ext cx="806489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10 </a:t>
            </a:r>
            <a:r>
              <a:rPr lang="hu-HU" sz="6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binto</a:t>
            </a:r>
            <a:r>
              <a:rPr lang="hu-HU" sz="6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6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hu-HU" sz="6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Csoportba foglalás 5"/>
          <p:cNvGrpSpPr/>
          <p:nvPr/>
        </p:nvGrpSpPr>
        <p:grpSpPr>
          <a:xfrm>
            <a:off x="2195736" y="4600990"/>
            <a:ext cx="4752528" cy="772226"/>
            <a:chOff x="2195736" y="4600990"/>
            <a:chExt cx="4752528" cy="772226"/>
          </a:xfrm>
        </p:grpSpPr>
        <p:sp>
          <p:nvSpPr>
            <p:cNvPr id="3" name="Téglalap 2"/>
            <p:cNvSpPr/>
            <p:nvPr/>
          </p:nvSpPr>
          <p:spPr>
            <a:xfrm>
              <a:off x="2195736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" name="Téglalap 18"/>
            <p:cNvSpPr/>
            <p:nvPr/>
          </p:nvSpPr>
          <p:spPr>
            <a:xfrm>
              <a:off x="2627784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" name="Téglalap 19"/>
            <p:cNvSpPr/>
            <p:nvPr/>
          </p:nvSpPr>
          <p:spPr>
            <a:xfrm>
              <a:off x="3059832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Téglalap 20"/>
            <p:cNvSpPr/>
            <p:nvPr/>
          </p:nvSpPr>
          <p:spPr>
            <a:xfrm>
              <a:off x="3491880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" name="Téglalap 21"/>
            <p:cNvSpPr/>
            <p:nvPr/>
          </p:nvSpPr>
          <p:spPr>
            <a:xfrm>
              <a:off x="3923928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" name="Téglalap 22"/>
            <p:cNvSpPr/>
            <p:nvPr/>
          </p:nvSpPr>
          <p:spPr>
            <a:xfrm>
              <a:off x="4355976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" name="Téglalap 23"/>
            <p:cNvSpPr/>
            <p:nvPr/>
          </p:nvSpPr>
          <p:spPr>
            <a:xfrm>
              <a:off x="4788024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Téglalap 24"/>
            <p:cNvSpPr/>
            <p:nvPr/>
          </p:nvSpPr>
          <p:spPr>
            <a:xfrm>
              <a:off x="5220072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" name="Téglalap 25"/>
            <p:cNvSpPr/>
            <p:nvPr/>
          </p:nvSpPr>
          <p:spPr>
            <a:xfrm>
              <a:off x="5652120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" name="Téglalap 26"/>
            <p:cNvSpPr/>
            <p:nvPr/>
          </p:nvSpPr>
          <p:spPr>
            <a:xfrm>
              <a:off x="6084168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" name="Téglalap 27"/>
            <p:cNvSpPr/>
            <p:nvPr/>
          </p:nvSpPr>
          <p:spPr>
            <a:xfrm>
              <a:off x="6516216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9" name="Téglalap 28"/>
          <p:cNvSpPr/>
          <p:nvPr/>
        </p:nvSpPr>
        <p:spPr>
          <a:xfrm>
            <a:off x="3491880" y="4600990"/>
            <a:ext cx="2160240" cy="772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Téglalap 30"/>
          <p:cNvSpPr/>
          <p:nvPr/>
        </p:nvSpPr>
        <p:spPr>
          <a:xfrm>
            <a:off x="2195736" y="4600990"/>
            <a:ext cx="1296144" cy="772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Téglalap 31"/>
          <p:cNvSpPr/>
          <p:nvPr/>
        </p:nvSpPr>
        <p:spPr>
          <a:xfrm>
            <a:off x="5652120" y="4600990"/>
            <a:ext cx="1296144" cy="772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Szövegdoboz 32"/>
          <p:cNvSpPr txBox="1"/>
          <p:nvPr/>
        </p:nvSpPr>
        <p:spPr>
          <a:xfrm>
            <a:off x="539552" y="5381809"/>
            <a:ext cx="80648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hu-HU" sz="3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perand</a:t>
            </a:r>
            <a:r>
              <a:rPr lang="hu-HU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a			</a:t>
            </a:r>
            <a:r>
              <a:rPr lang="hu-HU" sz="3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operand</a:t>
            </a:r>
            <a:r>
              <a:rPr lang="hu-HU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b</a:t>
            </a:r>
          </a:p>
          <a:p>
            <a:pPr algn="ctr"/>
            <a:r>
              <a:rPr lang="hu-HU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endParaRPr lang="hu-HU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Szövegdoboz 29"/>
          <p:cNvSpPr txBox="1"/>
          <p:nvPr/>
        </p:nvSpPr>
        <p:spPr>
          <a:xfrm>
            <a:off x="539552" y="1590472"/>
            <a:ext cx="806489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10 </a:t>
            </a:r>
            <a:r>
              <a:rPr lang="hu-HU" sz="6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binto</a:t>
            </a:r>
            <a:r>
              <a:rPr lang="hu-HU" sz="6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10</a:t>
            </a:r>
          </a:p>
          <a:p>
            <a:pPr algn="ctr"/>
            <a:r>
              <a:rPr lang="hu-HU" sz="6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1+2</a:t>
            </a:r>
            <a:endParaRPr lang="hu-HU" sz="6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Csoportba foglalás 6"/>
          <p:cNvGrpSpPr/>
          <p:nvPr/>
        </p:nvGrpSpPr>
        <p:grpSpPr>
          <a:xfrm>
            <a:off x="2195736" y="1720670"/>
            <a:ext cx="5184576" cy="772226"/>
            <a:chOff x="2195736" y="1720670"/>
            <a:chExt cx="5184576" cy="772226"/>
          </a:xfrm>
        </p:grpSpPr>
        <p:sp>
          <p:nvSpPr>
            <p:cNvPr id="47" name="Téglalap 46"/>
            <p:cNvSpPr/>
            <p:nvPr/>
          </p:nvSpPr>
          <p:spPr>
            <a:xfrm>
              <a:off x="2195736" y="172067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" name="Téglalap 47"/>
            <p:cNvSpPr/>
            <p:nvPr/>
          </p:nvSpPr>
          <p:spPr>
            <a:xfrm>
              <a:off x="2627784" y="172067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" name="Téglalap 48"/>
            <p:cNvSpPr/>
            <p:nvPr/>
          </p:nvSpPr>
          <p:spPr>
            <a:xfrm>
              <a:off x="3059832" y="172067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" name="Téglalap 49"/>
            <p:cNvSpPr/>
            <p:nvPr/>
          </p:nvSpPr>
          <p:spPr>
            <a:xfrm>
              <a:off x="3491880" y="172067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" name="Téglalap 50"/>
            <p:cNvSpPr/>
            <p:nvPr/>
          </p:nvSpPr>
          <p:spPr>
            <a:xfrm>
              <a:off x="3923928" y="172067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" name="Téglalap 51"/>
            <p:cNvSpPr/>
            <p:nvPr/>
          </p:nvSpPr>
          <p:spPr>
            <a:xfrm>
              <a:off x="4355976" y="172067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" name="Téglalap 52"/>
            <p:cNvSpPr/>
            <p:nvPr/>
          </p:nvSpPr>
          <p:spPr>
            <a:xfrm>
              <a:off x="4788024" y="172067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" name="Téglalap 53"/>
            <p:cNvSpPr/>
            <p:nvPr/>
          </p:nvSpPr>
          <p:spPr>
            <a:xfrm>
              <a:off x="5220072" y="172067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" name="Téglalap 54"/>
            <p:cNvSpPr/>
            <p:nvPr/>
          </p:nvSpPr>
          <p:spPr>
            <a:xfrm>
              <a:off x="5652120" y="172067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" name="Téglalap 55"/>
            <p:cNvSpPr/>
            <p:nvPr/>
          </p:nvSpPr>
          <p:spPr>
            <a:xfrm>
              <a:off x="6084168" y="172067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" name="Téglalap 56"/>
            <p:cNvSpPr/>
            <p:nvPr/>
          </p:nvSpPr>
          <p:spPr>
            <a:xfrm>
              <a:off x="6516216" y="172067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" name="Téglalap 57"/>
            <p:cNvSpPr/>
            <p:nvPr/>
          </p:nvSpPr>
          <p:spPr>
            <a:xfrm>
              <a:off x="6948264" y="172067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" name="Csoportba foglalás 4"/>
          <p:cNvGrpSpPr/>
          <p:nvPr/>
        </p:nvGrpSpPr>
        <p:grpSpPr>
          <a:xfrm>
            <a:off x="3923928" y="2656774"/>
            <a:ext cx="1296144" cy="772226"/>
            <a:chOff x="3923928" y="2656774"/>
            <a:chExt cx="1296144" cy="772226"/>
          </a:xfrm>
        </p:grpSpPr>
        <p:sp>
          <p:nvSpPr>
            <p:cNvPr id="63" name="Téglalap 62"/>
            <p:cNvSpPr/>
            <p:nvPr/>
          </p:nvSpPr>
          <p:spPr>
            <a:xfrm>
              <a:off x="3923928" y="2656774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" name="Téglalap 63"/>
            <p:cNvSpPr/>
            <p:nvPr/>
          </p:nvSpPr>
          <p:spPr>
            <a:xfrm>
              <a:off x="4355976" y="2656774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" name="Téglalap 64"/>
            <p:cNvSpPr/>
            <p:nvPr/>
          </p:nvSpPr>
          <p:spPr>
            <a:xfrm>
              <a:off x="4788024" y="2656774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39" name="Szövegdoboz 38"/>
          <p:cNvSpPr txBox="1"/>
          <p:nvPr/>
        </p:nvSpPr>
        <p:spPr>
          <a:xfrm>
            <a:off x="539552" y="3657218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dirty="0" err="1" smtClean="0">
                <a:latin typeface="+mj-lt"/>
                <a:cs typeface="Consolas" panose="020B0609020204030204" pitchFamily="49" charset="0"/>
              </a:rPr>
              <a:t>eliminate</a:t>
            </a:r>
            <a:r>
              <a:rPr lang="hu-HU" sz="4000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hu-HU" sz="4000" dirty="0" err="1" smtClean="0">
                <a:latin typeface="+mj-lt"/>
                <a:cs typeface="Consolas" panose="020B0609020204030204" pitchFamily="49" charset="0"/>
              </a:rPr>
              <a:t>all</a:t>
            </a:r>
            <a:r>
              <a:rPr lang="hu-HU" sz="4000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hu-HU" sz="4000" dirty="0" err="1" smtClean="0">
                <a:latin typeface="+mj-lt"/>
                <a:cs typeface="Consolas" panose="020B0609020204030204" pitchFamily="49" charset="0"/>
              </a:rPr>
              <a:t>spaces</a:t>
            </a:r>
            <a:r>
              <a:rPr lang="hu-HU" sz="4000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hu-HU" sz="4000" dirty="0" err="1" smtClean="0">
                <a:latin typeface="+mj-lt"/>
                <a:cs typeface="Consolas" panose="020B0609020204030204" pitchFamily="49" charset="0"/>
              </a:rPr>
              <a:t>from</a:t>
            </a:r>
            <a:r>
              <a:rPr lang="hu-HU" sz="4000" dirty="0" smtClean="0">
                <a:latin typeface="+mj-lt"/>
                <a:cs typeface="Consolas" panose="020B0609020204030204" pitchFamily="49" charset="0"/>
              </a:rPr>
              <a:t> input </a:t>
            </a:r>
            <a:r>
              <a:rPr lang="hu-HU" sz="4000" dirty="0" err="1" smtClean="0">
                <a:latin typeface="+mj-lt"/>
                <a:cs typeface="Consolas" panose="020B0609020204030204" pitchFamily="49" charset="0"/>
              </a:rPr>
              <a:t>string</a:t>
            </a:r>
            <a:endParaRPr lang="hu-HU" sz="40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0" name="Lekerekített téglalap 39"/>
          <p:cNvSpPr/>
          <p:nvPr/>
        </p:nvSpPr>
        <p:spPr>
          <a:xfrm>
            <a:off x="2843808" y="1052736"/>
            <a:ext cx="3672408" cy="4841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smtClean="0">
                <a:solidFill>
                  <a:schemeClr val="tx1"/>
                </a:solidFill>
              </a:rPr>
              <a:t>Input </a:t>
            </a:r>
            <a:r>
              <a:rPr lang="hu-HU" sz="2400" b="1" dirty="0" err="1" smtClean="0">
                <a:solidFill>
                  <a:schemeClr val="tx1"/>
                </a:solidFill>
              </a:rPr>
              <a:t>String</a:t>
            </a:r>
            <a:endParaRPr lang="hu-HU" sz="2400" b="1" dirty="0">
              <a:solidFill>
                <a:schemeClr val="tx1"/>
              </a:solidFill>
            </a:endParaRPr>
          </a:p>
        </p:txBody>
      </p:sp>
      <p:sp>
        <p:nvSpPr>
          <p:cNvPr id="41" name="Szövegdoboz 40"/>
          <p:cNvSpPr txBox="1"/>
          <p:nvPr/>
        </p:nvSpPr>
        <p:spPr>
          <a:xfrm>
            <a:off x="8748464" y="645333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6132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ekerekített téglalap 11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Command</a:t>
            </a:r>
            <a:r>
              <a:rPr lang="hu-HU" sz="4400" b="1" dirty="0" smtClean="0"/>
              <a:t> Line </a:t>
            </a:r>
            <a:r>
              <a:rPr lang="hu-HU" sz="4400" b="1" dirty="0" err="1" smtClean="0"/>
              <a:t>Evaulation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539552" y="4437112"/>
            <a:ext cx="806489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10binto10</a:t>
            </a:r>
            <a:endParaRPr lang="hu-HU" sz="6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" name="Csoportba foglalás 1"/>
          <p:cNvGrpSpPr/>
          <p:nvPr/>
        </p:nvGrpSpPr>
        <p:grpSpPr>
          <a:xfrm>
            <a:off x="2627784" y="4600990"/>
            <a:ext cx="3888432" cy="772226"/>
            <a:chOff x="2627784" y="4600990"/>
            <a:chExt cx="3888432" cy="772226"/>
          </a:xfrm>
        </p:grpSpPr>
        <p:sp>
          <p:nvSpPr>
            <p:cNvPr id="19" name="Téglalap 18"/>
            <p:cNvSpPr/>
            <p:nvPr/>
          </p:nvSpPr>
          <p:spPr>
            <a:xfrm>
              <a:off x="2627784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" name="Téglalap 19"/>
            <p:cNvSpPr/>
            <p:nvPr/>
          </p:nvSpPr>
          <p:spPr>
            <a:xfrm>
              <a:off x="3059832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Téglalap 20"/>
            <p:cNvSpPr/>
            <p:nvPr/>
          </p:nvSpPr>
          <p:spPr>
            <a:xfrm>
              <a:off x="3491880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" name="Téglalap 21"/>
            <p:cNvSpPr/>
            <p:nvPr/>
          </p:nvSpPr>
          <p:spPr>
            <a:xfrm>
              <a:off x="3923928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" name="Téglalap 22"/>
            <p:cNvSpPr/>
            <p:nvPr/>
          </p:nvSpPr>
          <p:spPr>
            <a:xfrm>
              <a:off x="4355976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" name="Téglalap 23"/>
            <p:cNvSpPr/>
            <p:nvPr/>
          </p:nvSpPr>
          <p:spPr>
            <a:xfrm>
              <a:off x="4788024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Téglalap 24"/>
            <p:cNvSpPr/>
            <p:nvPr/>
          </p:nvSpPr>
          <p:spPr>
            <a:xfrm>
              <a:off x="5220072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" name="Téglalap 25"/>
            <p:cNvSpPr/>
            <p:nvPr/>
          </p:nvSpPr>
          <p:spPr>
            <a:xfrm>
              <a:off x="5652120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" name="Téglalap 26"/>
            <p:cNvSpPr/>
            <p:nvPr/>
          </p:nvSpPr>
          <p:spPr>
            <a:xfrm>
              <a:off x="6084168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9" name="Téglalap 28"/>
          <p:cNvSpPr/>
          <p:nvPr/>
        </p:nvSpPr>
        <p:spPr>
          <a:xfrm>
            <a:off x="3491880" y="4600990"/>
            <a:ext cx="2160240" cy="772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Téglalap 30"/>
          <p:cNvSpPr/>
          <p:nvPr/>
        </p:nvSpPr>
        <p:spPr>
          <a:xfrm>
            <a:off x="2627784" y="4600990"/>
            <a:ext cx="864096" cy="772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Téglalap 31"/>
          <p:cNvSpPr/>
          <p:nvPr/>
        </p:nvSpPr>
        <p:spPr>
          <a:xfrm>
            <a:off x="5652120" y="4600990"/>
            <a:ext cx="864096" cy="772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Szövegdoboz 32"/>
          <p:cNvSpPr txBox="1"/>
          <p:nvPr/>
        </p:nvSpPr>
        <p:spPr>
          <a:xfrm>
            <a:off x="539552" y="5381809"/>
            <a:ext cx="80648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hu-HU" sz="3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perand</a:t>
            </a:r>
            <a:r>
              <a:rPr lang="hu-HU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a		</a:t>
            </a:r>
            <a:r>
              <a:rPr lang="hu-HU" sz="3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operand</a:t>
            </a:r>
            <a:r>
              <a:rPr lang="hu-HU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b</a:t>
            </a:r>
          </a:p>
          <a:p>
            <a:pPr algn="ctr"/>
            <a:r>
              <a:rPr lang="hu-HU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endParaRPr lang="hu-HU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Szövegdoboz 29"/>
          <p:cNvSpPr txBox="1"/>
          <p:nvPr/>
        </p:nvSpPr>
        <p:spPr>
          <a:xfrm>
            <a:off x="539552" y="1590472"/>
            <a:ext cx="806489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10 </a:t>
            </a:r>
            <a:r>
              <a:rPr lang="hu-HU" sz="6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binto</a:t>
            </a:r>
            <a:r>
              <a:rPr lang="hu-HU" sz="6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10</a:t>
            </a:r>
          </a:p>
          <a:p>
            <a:pPr algn="ctr"/>
            <a:r>
              <a:rPr lang="hu-HU" sz="6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1+2</a:t>
            </a:r>
            <a:endParaRPr lang="hu-HU" sz="6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Csoportba foglalás 6"/>
          <p:cNvGrpSpPr/>
          <p:nvPr/>
        </p:nvGrpSpPr>
        <p:grpSpPr>
          <a:xfrm>
            <a:off x="2195736" y="1720670"/>
            <a:ext cx="5184576" cy="772226"/>
            <a:chOff x="2195736" y="1720670"/>
            <a:chExt cx="5184576" cy="772226"/>
          </a:xfrm>
        </p:grpSpPr>
        <p:sp>
          <p:nvSpPr>
            <p:cNvPr id="47" name="Téglalap 46"/>
            <p:cNvSpPr/>
            <p:nvPr/>
          </p:nvSpPr>
          <p:spPr>
            <a:xfrm>
              <a:off x="2195736" y="172067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" name="Téglalap 47"/>
            <p:cNvSpPr/>
            <p:nvPr/>
          </p:nvSpPr>
          <p:spPr>
            <a:xfrm>
              <a:off x="2627784" y="172067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" name="Téglalap 48"/>
            <p:cNvSpPr/>
            <p:nvPr/>
          </p:nvSpPr>
          <p:spPr>
            <a:xfrm>
              <a:off x="3059832" y="172067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" name="Téglalap 49"/>
            <p:cNvSpPr/>
            <p:nvPr/>
          </p:nvSpPr>
          <p:spPr>
            <a:xfrm>
              <a:off x="3491880" y="172067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" name="Téglalap 50"/>
            <p:cNvSpPr/>
            <p:nvPr/>
          </p:nvSpPr>
          <p:spPr>
            <a:xfrm>
              <a:off x="3923928" y="172067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" name="Téglalap 51"/>
            <p:cNvSpPr/>
            <p:nvPr/>
          </p:nvSpPr>
          <p:spPr>
            <a:xfrm>
              <a:off x="4355976" y="172067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" name="Téglalap 52"/>
            <p:cNvSpPr/>
            <p:nvPr/>
          </p:nvSpPr>
          <p:spPr>
            <a:xfrm>
              <a:off x="4788024" y="172067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" name="Téglalap 53"/>
            <p:cNvSpPr/>
            <p:nvPr/>
          </p:nvSpPr>
          <p:spPr>
            <a:xfrm>
              <a:off x="5220072" y="172067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" name="Téglalap 54"/>
            <p:cNvSpPr/>
            <p:nvPr/>
          </p:nvSpPr>
          <p:spPr>
            <a:xfrm>
              <a:off x="5652120" y="172067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" name="Téglalap 55"/>
            <p:cNvSpPr/>
            <p:nvPr/>
          </p:nvSpPr>
          <p:spPr>
            <a:xfrm>
              <a:off x="6084168" y="172067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" name="Téglalap 56"/>
            <p:cNvSpPr/>
            <p:nvPr/>
          </p:nvSpPr>
          <p:spPr>
            <a:xfrm>
              <a:off x="6516216" y="172067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" name="Téglalap 57"/>
            <p:cNvSpPr/>
            <p:nvPr/>
          </p:nvSpPr>
          <p:spPr>
            <a:xfrm>
              <a:off x="6948264" y="172067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" name="Csoportba foglalás 4"/>
          <p:cNvGrpSpPr/>
          <p:nvPr/>
        </p:nvGrpSpPr>
        <p:grpSpPr>
          <a:xfrm>
            <a:off x="3923928" y="2656774"/>
            <a:ext cx="1296144" cy="772226"/>
            <a:chOff x="3923928" y="2656774"/>
            <a:chExt cx="1296144" cy="772226"/>
          </a:xfrm>
        </p:grpSpPr>
        <p:sp>
          <p:nvSpPr>
            <p:cNvPr id="63" name="Téglalap 62"/>
            <p:cNvSpPr/>
            <p:nvPr/>
          </p:nvSpPr>
          <p:spPr>
            <a:xfrm>
              <a:off x="3923928" y="2656774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" name="Téglalap 63"/>
            <p:cNvSpPr/>
            <p:nvPr/>
          </p:nvSpPr>
          <p:spPr>
            <a:xfrm>
              <a:off x="4355976" y="2656774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" name="Téglalap 64"/>
            <p:cNvSpPr/>
            <p:nvPr/>
          </p:nvSpPr>
          <p:spPr>
            <a:xfrm>
              <a:off x="4788024" y="2656774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37" name="Szövegdoboz 36"/>
          <p:cNvSpPr txBox="1"/>
          <p:nvPr/>
        </p:nvSpPr>
        <p:spPr>
          <a:xfrm>
            <a:off x="539552" y="3657218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dirty="0" err="1" smtClean="0">
                <a:latin typeface="+mj-lt"/>
                <a:cs typeface="Consolas" panose="020B0609020204030204" pitchFamily="49" charset="0"/>
              </a:rPr>
              <a:t>eliminate</a:t>
            </a:r>
            <a:r>
              <a:rPr lang="hu-HU" sz="4000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hu-HU" sz="4000" dirty="0" err="1" smtClean="0">
                <a:latin typeface="+mj-lt"/>
                <a:cs typeface="Consolas" panose="020B0609020204030204" pitchFamily="49" charset="0"/>
              </a:rPr>
              <a:t>all</a:t>
            </a:r>
            <a:r>
              <a:rPr lang="hu-HU" sz="4000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hu-HU" sz="4000" dirty="0" err="1" smtClean="0">
                <a:latin typeface="+mj-lt"/>
                <a:cs typeface="Consolas" panose="020B0609020204030204" pitchFamily="49" charset="0"/>
              </a:rPr>
              <a:t>spaces</a:t>
            </a:r>
            <a:r>
              <a:rPr lang="hu-HU" sz="4000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hu-HU" sz="4000" dirty="0" err="1" smtClean="0">
                <a:latin typeface="+mj-lt"/>
                <a:cs typeface="Consolas" panose="020B0609020204030204" pitchFamily="49" charset="0"/>
              </a:rPr>
              <a:t>from</a:t>
            </a:r>
            <a:r>
              <a:rPr lang="hu-HU" sz="4000" dirty="0" smtClean="0">
                <a:latin typeface="+mj-lt"/>
                <a:cs typeface="Consolas" panose="020B0609020204030204" pitchFamily="49" charset="0"/>
              </a:rPr>
              <a:t> input </a:t>
            </a:r>
            <a:r>
              <a:rPr lang="hu-HU" sz="4000" dirty="0" err="1" smtClean="0">
                <a:latin typeface="+mj-lt"/>
                <a:cs typeface="Consolas" panose="020B0609020204030204" pitchFamily="49" charset="0"/>
              </a:rPr>
              <a:t>string</a:t>
            </a:r>
            <a:endParaRPr lang="hu-HU" sz="40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38" name="Lekerekített téglalap 37"/>
          <p:cNvSpPr/>
          <p:nvPr/>
        </p:nvSpPr>
        <p:spPr>
          <a:xfrm>
            <a:off x="2843808" y="1052736"/>
            <a:ext cx="3672408" cy="4841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smtClean="0">
                <a:solidFill>
                  <a:schemeClr val="tx1"/>
                </a:solidFill>
              </a:rPr>
              <a:t>Input </a:t>
            </a:r>
            <a:r>
              <a:rPr lang="hu-HU" sz="2400" b="1" dirty="0" err="1" smtClean="0">
                <a:solidFill>
                  <a:schemeClr val="tx1"/>
                </a:solidFill>
              </a:rPr>
              <a:t>String</a:t>
            </a:r>
            <a:endParaRPr lang="hu-HU" sz="2400" b="1" dirty="0">
              <a:solidFill>
                <a:schemeClr val="tx1"/>
              </a:solidFill>
            </a:endParaRPr>
          </a:p>
        </p:txBody>
      </p:sp>
      <p:sp>
        <p:nvSpPr>
          <p:cNvPr id="40" name="Szövegdoboz 39"/>
          <p:cNvSpPr txBox="1"/>
          <p:nvPr/>
        </p:nvSpPr>
        <p:spPr>
          <a:xfrm>
            <a:off x="8748464" y="645333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1785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ekerekített téglalap 11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Command</a:t>
            </a:r>
            <a:r>
              <a:rPr lang="hu-HU" sz="4400" b="1" dirty="0" smtClean="0"/>
              <a:t> Line </a:t>
            </a:r>
            <a:r>
              <a:rPr lang="hu-HU" sz="4400" b="1" dirty="0" err="1" smtClean="0"/>
              <a:t>Evaulation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4139952" y="1628800"/>
            <a:ext cx="4176464" cy="46805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hu-HU" sz="6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13+17</a:t>
            </a:r>
            <a:endParaRPr lang="hu-HU" sz="6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sz="6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D3hexto10</a:t>
            </a:r>
          </a:p>
          <a:p>
            <a:r>
              <a:rPr lang="hu-HU" sz="6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10binto10</a:t>
            </a:r>
          </a:p>
          <a:p>
            <a:r>
              <a:rPr lang="hu-HU" sz="6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-1.3+-1.7</a:t>
            </a:r>
          </a:p>
          <a:p>
            <a:pPr algn="ctr"/>
            <a:endParaRPr lang="hu-HU" sz="6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395536" y="2542252"/>
            <a:ext cx="1224136" cy="255454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hu-HU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0 5</a:t>
            </a:r>
          </a:p>
          <a:p>
            <a:r>
              <a:rPr lang="hu-HU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1 6</a:t>
            </a:r>
          </a:p>
          <a:p>
            <a:r>
              <a:rPr lang="hu-HU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2 7</a:t>
            </a:r>
          </a:p>
          <a:p>
            <a:r>
              <a:rPr lang="hu-HU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3 8</a:t>
            </a:r>
          </a:p>
          <a:p>
            <a:r>
              <a:rPr lang="hu-HU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4 9  </a:t>
            </a:r>
            <a:endParaRPr lang="hu-HU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Lekerekített téglalap 5"/>
          <p:cNvSpPr/>
          <p:nvPr/>
        </p:nvSpPr>
        <p:spPr>
          <a:xfrm>
            <a:off x="2843808" y="1052736"/>
            <a:ext cx="3672408" cy="4841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err="1" smtClean="0">
                <a:solidFill>
                  <a:schemeClr val="tx1"/>
                </a:solidFill>
              </a:rPr>
              <a:t>Operands</a:t>
            </a:r>
            <a:endParaRPr lang="hu-HU" sz="2400" b="1" dirty="0">
              <a:solidFill>
                <a:schemeClr val="tx1"/>
              </a:solidFill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1763688" y="2542252"/>
            <a:ext cx="1512168" cy="3046988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 5 A </a:t>
            </a:r>
          </a:p>
          <a:p>
            <a:pPr algn="ctr"/>
            <a:r>
              <a:rPr lang="hu-HU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 6 B</a:t>
            </a:r>
          </a:p>
          <a:p>
            <a:pPr algn="ctr"/>
            <a:r>
              <a:rPr lang="hu-HU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 7 C</a:t>
            </a:r>
          </a:p>
          <a:p>
            <a:pPr algn="ctr"/>
            <a:r>
              <a:rPr lang="hu-HU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 8 D</a:t>
            </a:r>
          </a:p>
          <a:p>
            <a:pPr algn="ctr"/>
            <a:r>
              <a:rPr lang="hu-HU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4 9 E</a:t>
            </a:r>
          </a:p>
          <a:p>
            <a:pPr algn="ctr"/>
            <a:r>
              <a:rPr lang="hu-HU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</a:t>
            </a:r>
            <a:endParaRPr lang="hu-HU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3412557" y="2542252"/>
            <a:ext cx="564410" cy="1077218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 </a:t>
            </a:r>
          </a:p>
          <a:p>
            <a:pPr algn="ctr"/>
            <a:r>
              <a:rPr lang="hu-HU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395536" y="1844824"/>
            <a:ext cx="1212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dirty="0" err="1" smtClean="0">
                <a:latin typeface="+mj-lt"/>
                <a:cs typeface="Consolas" panose="020B0609020204030204" pitchFamily="49" charset="0"/>
              </a:rPr>
              <a:t>dec</a:t>
            </a:r>
            <a:endParaRPr lang="hu-HU" sz="40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13" name="Szövegdoboz 12"/>
          <p:cNvSpPr txBox="1"/>
          <p:nvPr/>
        </p:nvSpPr>
        <p:spPr>
          <a:xfrm>
            <a:off x="1763688" y="1834366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dirty="0" err="1" smtClean="0">
                <a:latin typeface="+mj-lt"/>
                <a:cs typeface="Consolas" panose="020B0609020204030204" pitchFamily="49" charset="0"/>
              </a:rPr>
              <a:t>hex</a:t>
            </a:r>
            <a:endParaRPr lang="hu-HU" sz="40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2987824" y="1890873"/>
            <a:ext cx="144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dirty="0" smtClean="0">
                <a:latin typeface="+mj-lt"/>
                <a:cs typeface="Consolas" panose="020B0609020204030204" pitchFamily="49" charset="0"/>
              </a:rPr>
              <a:t>bin</a:t>
            </a:r>
            <a:endParaRPr lang="hu-HU" sz="40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15" name="Téglalap 14"/>
          <p:cNvSpPr/>
          <p:nvPr/>
        </p:nvSpPr>
        <p:spPr>
          <a:xfrm>
            <a:off x="5076056" y="1795580"/>
            <a:ext cx="468052" cy="772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 16"/>
          <p:cNvSpPr/>
          <p:nvPr/>
        </p:nvSpPr>
        <p:spPr>
          <a:xfrm>
            <a:off x="5076056" y="3645024"/>
            <a:ext cx="2202160" cy="772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églalap 17"/>
          <p:cNvSpPr/>
          <p:nvPr/>
        </p:nvSpPr>
        <p:spPr>
          <a:xfrm>
            <a:off x="5076056" y="2708920"/>
            <a:ext cx="2202160" cy="772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Szövegdoboz 18"/>
          <p:cNvSpPr txBox="1"/>
          <p:nvPr/>
        </p:nvSpPr>
        <p:spPr>
          <a:xfrm>
            <a:off x="395536" y="5004465"/>
            <a:ext cx="1224136" cy="58477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>
            <a:defPPr>
              <a:defRPr lang="hu-HU"/>
            </a:defPPr>
            <a:lvl1pPr>
              <a:defRPr sz="32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hu-HU" dirty="0" smtClean="0">
                <a:solidFill>
                  <a:srgbClr val="FF0000"/>
                </a:solidFill>
              </a:rPr>
              <a:t> . </a:t>
            </a:r>
            <a:r>
              <a:rPr lang="hu-HU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1" name="Téglalap 20"/>
          <p:cNvSpPr/>
          <p:nvPr/>
        </p:nvSpPr>
        <p:spPr>
          <a:xfrm>
            <a:off x="4211960" y="4581128"/>
            <a:ext cx="468052" cy="772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Szövegdoboz 21"/>
          <p:cNvSpPr txBox="1"/>
          <p:nvPr/>
        </p:nvSpPr>
        <p:spPr>
          <a:xfrm>
            <a:off x="8748464" y="645333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6953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7" grpId="0" animBg="1"/>
      <p:bldP spid="8" grpId="0" animBg="1"/>
      <p:bldP spid="9" grpId="0"/>
      <p:bldP spid="13" grpId="0"/>
      <p:bldP spid="14" grpId="0"/>
      <p:bldP spid="15" grpId="0" animBg="1"/>
      <p:bldP spid="17" grpId="0" animBg="1"/>
      <p:bldP spid="18" grpId="0" animBg="1"/>
      <p:bldP spid="19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ekerekített téglalap 11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Command</a:t>
            </a:r>
            <a:r>
              <a:rPr lang="hu-HU" sz="4400" b="1" dirty="0" smtClean="0"/>
              <a:t> Line </a:t>
            </a:r>
            <a:r>
              <a:rPr lang="hu-HU" sz="4400" b="1" dirty="0" err="1" smtClean="0"/>
              <a:t>Evaulation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6" name="Lekerekített téglalap 5"/>
          <p:cNvSpPr/>
          <p:nvPr/>
        </p:nvSpPr>
        <p:spPr>
          <a:xfrm>
            <a:off x="2843808" y="1052736"/>
            <a:ext cx="3672408" cy="4841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smtClean="0">
                <a:solidFill>
                  <a:schemeClr val="tx1"/>
                </a:solidFill>
              </a:rPr>
              <a:t>Operator</a:t>
            </a:r>
            <a:endParaRPr lang="hu-HU" sz="2400" b="1" dirty="0">
              <a:solidFill>
                <a:schemeClr val="tx1"/>
              </a:solidFill>
            </a:endParaRPr>
          </a:p>
        </p:txBody>
      </p:sp>
      <p:grpSp>
        <p:nvGrpSpPr>
          <p:cNvPr id="54" name="Csoportba foglalás 53"/>
          <p:cNvGrpSpPr/>
          <p:nvPr/>
        </p:nvGrpSpPr>
        <p:grpSpPr>
          <a:xfrm>
            <a:off x="179512" y="1628800"/>
            <a:ext cx="7272808" cy="4553713"/>
            <a:chOff x="179512" y="1628800"/>
            <a:chExt cx="7272808" cy="4553713"/>
          </a:xfrm>
        </p:grpSpPr>
        <p:pic>
          <p:nvPicPr>
            <p:cNvPr id="4" name="Kép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512" y="1963986"/>
              <a:ext cx="4251103" cy="4218527"/>
            </a:xfrm>
            <a:prstGeom prst="rect">
              <a:avLst/>
            </a:prstGeom>
          </p:spPr>
        </p:pic>
        <p:pic>
          <p:nvPicPr>
            <p:cNvPr id="8" name="Kép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847" y="1628800"/>
              <a:ext cx="7215473" cy="407194"/>
            </a:xfrm>
            <a:prstGeom prst="rect">
              <a:avLst/>
            </a:prstGeom>
          </p:spPr>
        </p:pic>
      </p:grpSp>
      <p:sp>
        <p:nvSpPr>
          <p:cNvPr id="24" name="Jobbra nyíl 23"/>
          <p:cNvSpPr/>
          <p:nvPr/>
        </p:nvSpPr>
        <p:spPr>
          <a:xfrm>
            <a:off x="308760" y="2276872"/>
            <a:ext cx="434679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5" name="Csoportba foglalás 24"/>
          <p:cNvGrpSpPr/>
          <p:nvPr/>
        </p:nvGrpSpPr>
        <p:grpSpPr>
          <a:xfrm>
            <a:off x="2051720" y="2564904"/>
            <a:ext cx="6650957" cy="2592288"/>
            <a:chOff x="1115616" y="2612058"/>
            <a:chExt cx="6552728" cy="2497050"/>
          </a:xfrm>
        </p:grpSpPr>
        <p:sp>
          <p:nvSpPr>
            <p:cNvPr id="26" name="Lekerekített téglalap 25"/>
            <p:cNvSpPr/>
            <p:nvPr/>
          </p:nvSpPr>
          <p:spPr>
            <a:xfrm>
              <a:off x="1115616" y="2612058"/>
              <a:ext cx="6552728" cy="24970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127000" dist="127000" dir="5520000" sx="104000" sy="104000" algn="tl" rotWithShape="0">
                <a:prstClr val="black">
                  <a:alpha val="21000"/>
                </a:prstClr>
              </a:outerShdw>
            </a:effectLst>
          </p:spPr>
          <p:txBody>
            <a:bodyPr wrap="square" rtlCol="0">
              <a:noAutofit/>
            </a:bodyPr>
            <a:lstStyle/>
            <a:p>
              <a:pPr algn="ctr"/>
              <a:endParaRPr lang="hu-HU" sz="32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27" name="Csoportba foglalás 26"/>
            <p:cNvGrpSpPr/>
            <p:nvPr/>
          </p:nvGrpSpPr>
          <p:grpSpPr>
            <a:xfrm>
              <a:off x="1541283" y="2780928"/>
              <a:ext cx="5745201" cy="2216702"/>
              <a:chOff x="1541283" y="2828082"/>
              <a:chExt cx="5745201" cy="2216702"/>
            </a:xfrm>
          </p:grpSpPr>
          <p:pic>
            <p:nvPicPr>
              <p:cNvPr id="28" name="Kép 2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1283" y="4393274"/>
                <a:ext cx="2035969" cy="651510"/>
              </a:xfrm>
              <a:prstGeom prst="rect">
                <a:avLst/>
              </a:prstGeom>
            </p:spPr>
          </p:pic>
          <p:sp>
            <p:nvSpPr>
              <p:cNvPr id="29" name="Téglalap 28"/>
              <p:cNvSpPr/>
              <p:nvPr/>
            </p:nvSpPr>
            <p:spPr>
              <a:xfrm>
                <a:off x="2591180" y="4061363"/>
                <a:ext cx="173637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hu-HU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… more </a:t>
                </a:r>
                <a:r>
                  <a:rPr lang="hu-HU" sz="20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code</a:t>
                </a:r>
                <a:endParaRPr lang="hu-HU" sz="2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pic>
            <p:nvPicPr>
              <p:cNvPr id="30" name="Kép 2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69484" y="2828082"/>
                <a:ext cx="5717000" cy="1221581"/>
              </a:xfrm>
              <a:prstGeom prst="rect">
                <a:avLst/>
              </a:prstGeom>
            </p:spPr>
          </p:pic>
        </p:grpSp>
      </p:grpSp>
      <p:grpSp>
        <p:nvGrpSpPr>
          <p:cNvPr id="69" name="Csoportba foglalás 68"/>
          <p:cNvGrpSpPr/>
          <p:nvPr/>
        </p:nvGrpSpPr>
        <p:grpSpPr>
          <a:xfrm>
            <a:off x="3905139" y="4110752"/>
            <a:ext cx="4123245" cy="1046440"/>
            <a:chOff x="3905139" y="4110752"/>
            <a:chExt cx="4123245" cy="1046440"/>
          </a:xfrm>
        </p:grpSpPr>
        <p:grpSp>
          <p:nvGrpSpPr>
            <p:cNvPr id="58" name="Csoportba foglalás 57"/>
            <p:cNvGrpSpPr/>
            <p:nvPr/>
          </p:nvGrpSpPr>
          <p:grpSpPr>
            <a:xfrm>
              <a:off x="3995936" y="4293096"/>
              <a:ext cx="3888432" cy="772226"/>
              <a:chOff x="2627784" y="4600990"/>
              <a:chExt cx="3888432" cy="772226"/>
            </a:xfrm>
          </p:grpSpPr>
          <p:sp>
            <p:nvSpPr>
              <p:cNvPr id="59" name="Téglalap 58"/>
              <p:cNvSpPr/>
              <p:nvPr/>
            </p:nvSpPr>
            <p:spPr>
              <a:xfrm>
                <a:off x="2627784" y="4600990"/>
                <a:ext cx="432048" cy="772226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0" name="Téglalap 59"/>
              <p:cNvSpPr/>
              <p:nvPr/>
            </p:nvSpPr>
            <p:spPr>
              <a:xfrm>
                <a:off x="3059832" y="4600990"/>
                <a:ext cx="432048" cy="772226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1" name="Téglalap 60"/>
              <p:cNvSpPr/>
              <p:nvPr/>
            </p:nvSpPr>
            <p:spPr>
              <a:xfrm>
                <a:off x="3491880" y="4600990"/>
                <a:ext cx="432048" cy="772226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2" name="Téglalap 61"/>
              <p:cNvSpPr/>
              <p:nvPr/>
            </p:nvSpPr>
            <p:spPr>
              <a:xfrm>
                <a:off x="3923928" y="4600990"/>
                <a:ext cx="432048" cy="772226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3" name="Téglalap 62"/>
              <p:cNvSpPr/>
              <p:nvPr/>
            </p:nvSpPr>
            <p:spPr>
              <a:xfrm>
                <a:off x="4355976" y="4600990"/>
                <a:ext cx="432048" cy="772226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4" name="Téglalap 63"/>
              <p:cNvSpPr/>
              <p:nvPr/>
            </p:nvSpPr>
            <p:spPr>
              <a:xfrm>
                <a:off x="4788024" y="4600990"/>
                <a:ext cx="432048" cy="772226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5" name="Téglalap 64"/>
              <p:cNvSpPr/>
              <p:nvPr/>
            </p:nvSpPr>
            <p:spPr>
              <a:xfrm>
                <a:off x="5220072" y="4600990"/>
                <a:ext cx="432048" cy="772226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6" name="Téglalap 65"/>
              <p:cNvSpPr/>
              <p:nvPr/>
            </p:nvSpPr>
            <p:spPr>
              <a:xfrm>
                <a:off x="5652120" y="4600990"/>
                <a:ext cx="432048" cy="772226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7" name="Téglalap 66"/>
              <p:cNvSpPr/>
              <p:nvPr/>
            </p:nvSpPr>
            <p:spPr>
              <a:xfrm>
                <a:off x="6084168" y="4600990"/>
                <a:ext cx="432048" cy="772226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56" name="Téglalap 55"/>
            <p:cNvSpPr/>
            <p:nvPr/>
          </p:nvSpPr>
          <p:spPr>
            <a:xfrm>
              <a:off x="3905139" y="4110752"/>
              <a:ext cx="4123245" cy="10464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hu-HU" sz="62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1+yhelp42</a:t>
              </a:r>
              <a:endParaRPr lang="hu-HU" sz="62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5" name="Téglalap 54"/>
          <p:cNvSpPr/>
          <p:nvPr/>
        </p:nvSpPr>
        <p:spPr>
          <a:xfrm>
            <a:off x="611560" y="5753118"/>
            <a:ext cx="1094887" cy="4121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Jobbra nyíl 69"/>
          <p:cNvSpPr/>
          <p:nvPr/>
        </p:nvSpPr>
        <p:spPr>
          <a:xfrm>
            <a:off x="323528" y="2276872"/>
            <a:ext cx="434679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Téglalap 67"/>
          <p:cNvSpPr/>
          <p:nvPr/>
        </p:nvSpPr>
        <p:spPr>
          <a:xfrm>
            <a:off x="5292080" y="4293096"/>
            <a:ext cx="1728192" cy="772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44" name="Csoportba foglalás 43"/>
          <p:cNvGrpSpPr/>
          <p:nvPr/>
        </p:nvGrpSpPr>
        <p:grpSpPr>
          <a:xfrm>
            <a:off x="3974090" y="5503414"/>
            <a:ext cx="3888432" cy="772226"/>
            <a:chOff x="2627784" y="4600990"/>
            <a:chExt cx="3888432" cy="772226"/>
          </a:xfrm>
        </p:grpSpPr>
        <p:sp>
          <p:nvSpPr>
            <p:cNvPr id="45" name="Téglalap 44"/>
            <p:cNvSpPr/>
            <p:nvPr/>
          </p:nvSpPr>
          <p:spPr>
            <a:xfrm>
              <a:off x="2627784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" name="Téglalap 45"/>
            <p:cNvSpPr/>
            <p:nvPr/>
          </p:nvSpPr>
          <p:spPr>
            <a:xfrm>
              <a:off x="3059832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" name="Téglalap 46"/>
            <p:cNvSpPr/>
            <p:nvPr/>
          </p:nvSpPr>
          <p:spPr>
            <a:xfrm>
              <a:off x="3491880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" name="Téglalap 47"/>
            <p:cNvSpPr/>
            <p:nvPr/>
          </p:nvSpPr>
          <p:spPr>
            <a:xfrm>
              <a:off x="3923928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" name="Téglalap 48"/>
            <p:cNvSpPr/>
            <p:nvPr/>
          </p:nvSpPr>
          <p:spPr>
            <a:xfrm>
              <a:off x="4355976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" name="Téglalap 49"/>
            <p:cNvSpPr/>
            <p:nvPr/>
          </p:nvSpPr>
          <p:spPr>
            <a:xfrm>
              <a:off x="4788024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" name="Téglalap 50"/>
            <p:cNvSpPr/>
            <p:nvPr/>
          </p:nvSpPr>
          <p:spPr>
            <a:xfrm>
              <a:off x="5220072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" name="Téglalap 51"/>
            <p:cNvSpPr/>
            <p:nvPr/>
          </p:nvSpPr>
          <p:spPr>
            <a:xfrm>
              <a:off x="5652120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" name="Téglalap 52"/>
            <p:cNvSpPr/>
            <p:nvPr/>
          </p:nvSpPr>
          <p:spPr>
            <a:xfrm>
              <a:off x="6084168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32" name="Téglalap 31"/>
          <p:cNvSpPr/>
          <p:nvPr/>
        </p:nvSpPr>
        <p:spPr>
          <a:xfrm>
            <a:off x="5708440" y="5503414"/>
            <a:ext cx="425889" cy="772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Téglalap 42"/>
          <p:cNvSpPr/>
          <p:nvPr/>
        </p:nvSpPr>
        <p:spPr>
          <a:xfrm>
            <a:off x="3851920" y="5373216"/>
            <a:ext cx="4123245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6200" b="1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hu-HU" sz="6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1.3+-</a:t>
            </a:r>
            <a:r>
              <a:rPr lang="hu-HU" sz="6200" b="1" dirty="0">
                <a:latin typeface="Consolas" panose="020B0609020204030204" pitchFamily="49" charset="0"/>
                <a:cs typeface="Consolas" panose="020B0609020204030204" pitchFamily="49" charset="0"/>
              </a:rPr>
              <a:t>1.7</a:t>
            </a:r>
          </a:p>
        </p:txBody>
      </p:sp>
      <p:sp>
        <p:nvSpPr>
          <p:cNvPr id="71" name="Szövegdoboz 70"/>
          <p:cNvSpPr txBox="1"/>
          <p:nvPr/>
        </p:nvSpPr>
        <p:spPr>
          <a:xfrm>
            <a:off x="8748464" y="645333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pic>
        <p:nvPicPr>
          <p:cNvPr id="2050" name="Picture 2" descr="Képtalálat a következőre: „smiling fox”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50"/>
          <a:stretch/>
        </p:blipFill>
        <p:spPr bwMode="auto">
          <a:xfrm>
            <a:off x="4860032" y="1628800"/>
            <a:ext cx="261186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27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7.40741E-7 L 4.72222E-6 0.1155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4" grpId="2" animBg="1"/>
      <p:bldP spid="55" grpId="0" animBg="1"/>
      <p:bldP spid="55" grpId="1" animBg="1"/>
      <p:bldP spid="70" grpId="0" animBg="1"/>
      <p:bldP spid="68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ekerekített téglalap 11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Command</a:t>
            </a:r>
            <a:r>
              <a:rPr lang="hu-HU" sz="4400" b="1" dirty="0" smtClean="0"/>
              <a:t> Line </a:t>
            </a:r>
            <a:r>
              <a:rPr lang="hu-HU" sz="4400" b="1" dirty="0" err="1" smtClean="0"/>
              <a:t>Evaulation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6" name="Lekerekített téglalap 5"/>
          <p:cNvSpPr/>
          <p:nvPr/>
        </p:nvSpPr>
        <p:spPr>
          <a:xfrm>
            <a:off x="2843808" y="1052736"/>
            <a:ext cx="3672408" cy="4841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smtClean="0">
                <a:solidFill>
                  <a:schemeClr val="tx1"/>
                </a:solidFill>
              </a:rPr>
              <a:t>Operator</a:t>
            </a:r>
            <a:endParaRPr lang="hu-HU" sz="2400" b="1" dirty="0">
              <a:solidFill>
                <a:schemeClr val="tx1"/>
              </a:solidFill>
            </a:endParaRPr>
          </a:p>
        </p:txBody>
      </p:sp>
      <p:grpSp>
        <p:nvGrpSpPr>
          <p:cNvPr id="54" name="Csoportba foglalás 53"/>
          <p:cNvGrpSpPr/>
          <p:nvPr/>
        </p:nvGrpSpPr>
        <p:grpSpPr>
          <a:xfrm>
            <a:off x="179512" y="1628800"/>
            <a:ext cx="7272808" cy="4553713"/>
            <a:chOff x="179512" y="1628800"/>
            <a:chExt cx="7272808" cy="4553713"/>
          </a:xfrm>
        </p:grpSpPr>
        <p:pic>
          <p:nvPicPr>
            <p:cNvPr id="4" name="Kép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512" y="1963986"/>
              <a:ext cx="4251103" cy="4218527"/>
            </a:xfrm>
            <a:prstGeom prst="rect">
              <a:avLst/>
            </a:prstGeom>
          </p:spPr>
        </p:pic>
        <p:pic>
          <p:nvPicPr>
            <p:cNvPr id="8" name="Kép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847" y="1628800"/>
              <a:ext cx="7215473" cy="407194"/>
            </a:xfrm>
            <a:prstGeom prst="rect">
              <a:avLst/>
            </a:prstGeom>
          </p:spPr>
        </p:pic>
      </p:grpSp>
      <p:sp>
        <p:nvSpPr>
          <p:cNvPr id="24" name="Jobbra nyíl 23"/>
          <p:cNvSpPr/>
          <p:nvPr/>
        </p:nvSpPr>
        <p:spPr>
          <a:xfrm>
            <a:off x="308760" y="2276872"/>
            <a:ext cx="434679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3" name="Csoportba foglalás 2"/>
          <p:cNvGrpSpPr/>
          <p:nvPr/>
        </p:nvGrpSpPr>
        <p:grpSpPr>
          <a:xfrm>
            <a:off x="179513" y="2420888"/>
            <a:ext cx="8533572" cy="2715185"/>
            <a:chOff x="179513" y="2564903"/>
            <a:chExt cx="8533572" cy="2715185"/>
          </a:xfrm>
        </p:grpSpPr>
        <p:sp>
          <p:nvSpPr>
            <p:cNvPr id="42" name="Lekerekített téglalap 41"/>
            <p:cNvSpPr/>
            <p:nvPr/>
          </p:nvSpPr>
          <p:spPr>
            <a:xfrm>
              <a:off x="179513" y="2564903"/>
              <a:ext cx="8533572" cy="271518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127000" dist="127000" dir="5520000" sx="104000" sy="104000" algn="tl" rotWithShape="0">
                <a:prstClr val="black">
                  <a:alpha val="21000"/>
                </a:prstClr>
              </a:outerShdw>
            </a:effectLst>
          </p:spPr>
          <p:txBody>
            <a:bodyPr wrap="square" rtlCol="0">
              <a:noAutofit/>
            </a:bodyPr>
            <a:lstStyle/>
            <a:p>
              <a:pPr algn="ctr"/>
              <a:endParaRPr lang="hu-HU" sz="32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2" name="Kép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1520" y="2814330"/>
              <a:ext cx="8355616" cy="2198846"/>
            </a:xfrm>
            <a:prstGeom prst="rect">
              <a:avLst/>
            </a:prstGeom>
          </p:spPr>
        </p:pic>
      </p:grpSp>
      <p:sp>
        <p:nvSpPr>
          <p:cNvPr id="5" name="Szövegdoboz 4"/>
          <p:cNvSpPr txBox="1"/>
          <p:nvPr/>
        </p:nvSpPr>
        <p:spPr>
          <a:xfrm>
            <a:off x="3410265" y="3542836"/>
            <a:ext cx="5040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smtClean="0"/>
              <a:t>Is it a </a:t>
            </a:r>
            <a:r>
              <a:rPr lang="hu-HU" sz="2400" dirty="0"/>
              <a:t>’</a:t>
            </a:r>
            <a:r>
              <a:rPr lang="hu-HU" sz="2400" dirty="0" smtClean="0"/>
              <a:t>-’ </a:t>
            </a:r>
            <a:r>
              <a:rPr lang="hu-HU" sz="2400" dirty="0" err="1" smtClean="0"/>
              <a:t>character</a:t>
            </a:r>
            <a:r>
              <a:rPr lang="hu-HU" sz="2400" dirty="0" smtClean="0"/>
              <a:t>?, 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smtClean="0"/>
              <a:t>Is it </a:t>
            </a:r>
            <a:r>
              <a:rPr lang="hu-HU" sz="2400" dirty="0" err="1" smtClean="0"/>
              <a:t>the</a:t>
            </a:r>
            <a:r>
              <a:rPr lang="hu-HU" sz="2400" dirty="0" smtClean="0"/>
              <a:t> </a:t>
            </a:r>
            <a:r>
              <a:rPr lang="hu-HU" sz="2400" dirty="0" err="1" smtClean="0"/>
              <a:t>first</a:t>
            </a:r>
            <a:r>
              <a:rPr lang="hu-HU" sz="2400" dirty="0" smtClean="0"/>
              <a:t> </a:t>
            </a:r>
            <a:r>
              <a:rPr lang="hu-HU" sz="2400" dirty="0" err="1" smtClean="0"/>
              <a:t>character</a:t>
            </a:r>
            <a:r>
              <a:rPr lang="hu-HU" sz="2400" dirty="0" smtClean="0"/>
              <a:t> in </a:t>
            </a:r>
            <a:r>
              <a:rPr lang="hu-HU" sz="2400" dirty="0" err="1" smtClean="0"/>
              <a:t>the</a:t>
            </a:r>
            <a:r>
              <a:rPr lang="hu-HU" sz="2400" dirty="0" smtClean="0"/>
              <a:t> </a:t>
            </a:r>
            <a:r>
              <a:rPr lang="hu-HU" sz="2400" dirty="0" err="1" smtClean="0"/>
              <a:t>string</a:t>
            </a:r>
            <a:r>
              <a:rPr lang="hu-HU" sz="2400" dirty="0" smtClean="0"/>
              <a:t>?</a:t>
            </a:r>
          </a:p>
          <a:p>
            <a:pPr algn="ctr"/>
            <a:endParaRPr lang="hu-HU" sz="2400" b="1" dirty="0" smtClean="0"/>
          </a:p>
          <a:p>
            <a:pPr algn="ctr"/>
            <a:r>
              <a:rPr lang="hu-HU" sz="2400" b="1" dirty="0" err="1" smtClean="0"/>
              <a:t>then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skip</a:t>
            </a:r>
            <a:r>
              <a:rPr lang="hu-HU" sz="2400" b="1" dirty="0" smtClean="0"/>
              <a:t> it!</a:t>
            </a:r>
            <a:endParaRPr lang="hu-HU" sz="2400" b="1" dirty="0"/>
          </a:p>
        </p:txBody>
      </p:sp>
      <p:sp>
        <p:nvSpPr>
          <p:cNvPr id="57" name="Szövegdoboz 56"/>
          <p:cNvSpPr txBox="1"/>
          <p:nvPr/>
        </p:nvSpPr>
        <p:spPr>
          <a:xfrm>
            <a:off x="8748464" y="645333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grpSp>
        <p:nvGrpSpPr>
          <p:cNvPr id="25" name="Csoportba foglalás 24"/>
          <p:cNvGrpSpPr/>
          <p:nvPr/>
        </p:nvGrpSpPr>
        <p:grpSpPr>
          <a:xfrm>
            <a:off x="3974090" y="5503414"/>
            <a:ext cx="3888432" cy="772226"/>
            <a:chOff x="2627784" y="4600990"/>
            <a:chExt cx="3888432" cy="772226"/>
          </a:xfrm>
        </p:grpSpPr>
        <p:sp>
          <p:nvSpPr>
            <p:cNvPr id="26" name="Téglalap 25"/>
            <p:cNvSpPr/>
            <p:nvPr/>
          </p:nvSpPr>
          <p:spPr>
            <a:xfrm>
              <a:off x="2627784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" name="Téglalap 26"/>
            <p:cNvSpPr/>
            <p:nvPr/>
          </p:nvSpPr>
          <p:spPr>
            <a:xfrm>
              <a:off x="3059832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" name="Téglalap 27"/>
            <p:cNvSpPr/>
            <p:nvPr/>
          </p:nvSpPr>
          <p:spPr>
            <a:xfrm>
              <a:off x="3491880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" name="Téglalap 28"/>
            <p:cNvSpPr/>
            <p:nvPr/>
          </p:nvSpPr>
          <p:spPr>
            <a:xfrm>
              <a:off x="3923928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" name="Téglalap 29"/>
            <p:cNvSpPr/>
            <p:nvPr/>
          </p:nvSpPr>
          <p:spPr>
            <a:xfrm>
              <a:off x="4355976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1" name="Téglalap 30"/>
            <p:cNvSpPr/>
            <p:nvPr/>
          </p:nvSpPr>
          <p:spPr>
            <a:xfrm>
              <a:off x="4788024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3" name="Téglalap 32"/>
            <p:cNvSpPr/>
            <p:nvPr/>
          </p:nvSpPr>
          <p:spPr>
            <a:xfrm>
              <a:off x="5220072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4" name="Téglalap 33"/>
            <p:cNvSpPr/>
            <p:nvPr/>
          </p:nvSpPr>
          <p:spPr>
            <a:xfrm>
              <a:off x="5652120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5" name="Téglalap 34"/>
            <p:cNvSpPr/>
            <p:nvPr/>
          </p:nvSpPr>
          <p:spPr>
            <a:xfrm>
              <a:off x="6084168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37" name="Téglalap 36"/>
          <p:cNvSpPr/>
          <p:nvPr/>
        </p:nvSpPr>
        <p:spPr>
          <a:xfrm>
            <a:off x="3851920" y="5373216"/>
            <a:ext cx="4123245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6200" b="1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hu-HU" sz="6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1.3--</a:t>
            </a:r>
            <a:r>
              <a:rPr lang="hu-HU" sz="6200" b="1" dirty="0">
                <a:latin typeface="Consolas" panose="020B0609020204030204" pitchFamily="49" charset="0"/>
                <a:cs typeface="Consolas" panose="020B0609020204030204" pitchFamily="49" charset="0"/>
              </a:rPr>
              <a:t>1.7</a:t>
            </a:r>
          </a:p>
        </p:txBody>
      </p:sp>
      <p:sp>
        <p:nvSpPr>
          <p:cNvPr id="32" name="Téglalap 31"/>
          <p:cNvSpPr/>
          <p:nvPr/>
        </p:nvSpPr>
        <p:spPr>
          <a:xfrm>
            <a:off x="3985906" y="5510323"/>
            <a:ext cx="410202" cy="772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205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7.40741E-7 L 0.00156 0.5145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2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-2.22222E-6 L 0.19132 -0.0027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97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32" grpId="0" animBg="1"/>
      <p:bldP spid="3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kerekített téglalap 2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Take</a:t>
            </a:r>
            <a:r>
              <a:rPr lang="hu-HU" sz="4400" b="1" dirty="0" smtClean="0"/>
              <a:t> Home </a:t>
            </a:r>
            <a:r>
              <a:rPr lang="hu-HU" sz="4400" b="1" dirty="0" err="1" smtClean="0"/>
              <a:t>Message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539552" y="1628800"/>
            <a:ext cx="8064896" cy="27363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Plan</a:t>
            </a:r>
            <a:r>
              <a:rPr lang="hu-HU" sz="3600" b="1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before</a:t>
            </a:r>
            <a:r>
              <a:rPr lang="hu-HU" sz="3600" b="1" dirty="0" smtClean="0">
                <a:latin typeface="+mj-lt"/>
                <a:cs typeface="Consolas" panose="020B0609020204030204" pitchFamily="49" charset="0"/>
              </a:rPr>
              <a:t> start </a:t>
            </a: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programming</a:t>
            </a:r>
            <a:endParaRPr lang="hu-HU" sz="3600" b="1" dirty="0">
              <a:latin typeface="+mj-lt"/>
              <a:cs typeface="Consolas" panose="020B060902020403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Change</a:t>
            </a:r>
            <a:r>
              <a:rPr lang="hu-HU" sz="3600" b="1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the</a:t>
            </a:r>
            <a:r>
              <a:rPr lang="hu-HU" sz="3600" b="1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plan</a:t>
            </a:r>
            <a:endParaRPr lang="hu-HU" sz="3600" b="1" dirty="0" smtClean="0">
              <a:latin typeface="+mj-lt"/>
              <a:cs typeface="Consolas" panose="020B0609020204030204" pitchFamily="49" charset="0"/>
            </a:endParaRPr>
          </a:p>
          <a:p>
            <a:endParaRPr lang="hu-HU" sz="3600" b="1" dirty="0" smtClean="0">
              <a:latin typeface="+mj-lt"/>
              <a:cs typeface="Consolas" panose="020B0609020204030204" pitchFamily="49" charset="0"/>
            </a:endParaRPr>
          </a:p>
          <a:p>
            <a:r>
              <a:rPr lang="hu-HU" sz="3600" b="1" dirty="0" smtClean="0">
                <a:latin typeface="+mj-lt"/>
                <a:cs typeface="Consolas" panose="020B0609020204030204" pitchFamily="49" charset="0"/>
              </a:rPr>
              <a:t>	  </a:t>
            </a:r>
            <a:r>
              <a:rPr lang="hu-HU" sz="4400" b="1" dirty="0" smtClean="0">
                <a:latin typeface="+mj-lt"/>
                <a:cs typeface="Consolas" panose="020B0609020204030204" pitchFamily="49" charset="0"/>
              </a:rPr>
              <a:t>DFTCTP</a:t>
            </a:r>
            <a:endParaRPr lang="hu-HU" sz="4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hu-HU" sz="3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 descr="cool story bro house - ONE DOES NOT SIMPLY GO HOME WITHOUT A TAKE HOME MESS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408282"/>
            <a:ext cx="3539421" cy="404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188</Words>
  <Application>Microsoft Office PowerPoint</Application>
  <PresentationFormat>Diavetítés a képernyőre (4:3 oldalarány)</PresentationFormat>
  <Paragraphs>82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Consolas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monster</dc:title>
  <dc:creator>Andris</dc:creator>
  <cp:lastModifiedBy>Andris</cp:lastModifiedBy>
  <cp:revision>112</cp:revision>
  <dcterms:created xsi:type="dcterms:W3CDTF">2017-10-06T12:35:22Z</dcterms:created>
  <dcterms:modified xsi:type="dcterms:W3CDTF">2017-10-20T12:29:35Z</dcterms:modified>
</cp:coreProperties>
</file>