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4" r:id="rId9"/>
    <p:sldId id="265" r:id="rId10"/>
    <p:sldId id="266" r:id="rId11"/>
    <p:sldId id="287" r:id="rId12"/>
    <p:sldId id="267" r:id="rId13"/>
    <p:sldId id="268" r:id="rId14"/>
    <p:sldId id="269" r:id="rId15"/>
    <p:sldId id="273" r:id="rId16"/>
    <p:sldId id="270" r:id="rId17"/>
    <p:sldId id="288" r:id="rId18"/>
    <p:sldId id="294" r:id="rId19"/>
    <p:sldId id="281" r:id="rId20"/>
    <p:sldId id="272" r:id="rId21"/>
    <p:sldId id="271" r:id="rId22"/>
    <p:sldId id="286" r:id="rId23"/>
    <p:sldId id="28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2" r:id="rId32"/>
    <p:sldId id="285" r:id="rId33"/>
    <p:sldId id="290" r:id="rId34"/>
    <p:sldId id="289" r:id="rId35"/>
    <p:sldId id="291" r:id="rId36"/>
    <p:sldId id="292" r:id="rId37"/>
    <p:sldId id="293" r:id="rId38"/>
    <p:sldId id="284" r:id="rId3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E8AB-A2A9-47EF-84ED-26677EA777B5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16C8-1B52-4D6E-87F6-DC03BD9FA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7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E8AB-A2A9-47EF-84ED-26677EA777B5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16C8-1B52-4D6E-87F6-DC03BD9FA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3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E8AB-A2A9-47EF-84ED-26677EA777B5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16C8-1B52-4D6E-87F6-DC03BD9FA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14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E8AB-A2A9-47EF-84ED-26677EA777B5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16C8-1B52-4D6E-87F6-DC03BD9FA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8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E8AB-A2A9-47EF-84ED-26677EA777B5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16C8-1B52-4D6E-87F6-DC03BD9FA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3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E8AB-A2A9-47EF-84ED-26677EA777B5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16C8-1B52-4D6E-87F6-DC03BD9FA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70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E8AB-A2A9-47EF-84ED-26677EA777B5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16C8-1B52-4D6E-87F6-DC03BD9FA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7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E8AB-A2A9-47EF-84ED-26677EA777B5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16C8-1B52-4D6E-87F6-DC03BD9FA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97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E8AB-A2A9-47EF-84ED-26677EA777B5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16C8-1B52-4D6E-87F6-DC03BD9FA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23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E8AB-A2A9-47EF-84ED-26677EA777B5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16C8-1B52-4D6E-87F6-DC03BD9FA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10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E8AB-A2A9-47EF-84ED-26677EA777B5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16C8-1B52-4D6E-87F6-DC03BD9FA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264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E8AB-A2A9-47EF-84ED-26677EA777B5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216C8-1B52-4D6E-87F6-DC03BD9FA5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187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Vízkezelés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Otthon, budapesti </a:t>
            </a:r>
            <a:r>
              <a:rPr lang="hu-HU" dirty="0" smtClean="0"/>
              <a:t>vezetékes víz esetén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535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dirty="0" smtClean="0"/>
              <a:t>Vízminőség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3659" y="1982633"/>
            <a:ext cx="3950079" cy="361000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9" y="1982633"/>
            <a:ext cx="3936999" cy="361000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851" y="969600"/>
            <a:ext cx="3626377" cy="5215464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711200" y="3253862"/>
            <a:ext cx="2757714" cy="232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8322510" y="2386372"/>
            <a:ext cx="3593717" cy="377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4767939" y="3261118"/>
            <a:ext cx="2757714" cy="232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838200" y="5807631"/>
            <a:ext cx="1362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vizmuvek.hu</a:t>
            </a:r>
          </a:p>
        </p:txBody>
      </p:sp>
    </p:spTree>
    <p:extLst>
      <p:ext uri="{BB962C8B-B14F-4D97-AF65-F5344CB8AC3E}">
        <p14:creationId xmlns:p14="http://schemas.microsoft.com/office/powerpoint/2010/main" val="12977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Vízminőség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</a:t>
            </a:r>
            <a:r>
              <a:rPr lang="hu-HU" dirty="0" smtClean="0"/>
              <a:t>yógyszermaradványok</a:t>
            </a:r>
          </a:p>
          <a:p>
            <a:pPr lvl="1"/>
            <a:r>
              <a:rPr lang="hu-HU" dirty="0" smtClean="0"/>
              <a:t>Magyarországon ivóvizünk </a:t>
            </a:r>
            <a:r>
              <a:rPr lang="hu-HU" b="1" dirty="0"/>
              <a:t>95 százaléka felszín alatti vizekből</a:t>
            </a:r>
            <a:r>
              <a:rPr lang="hu-HU" dirty="0"/>
              <a:t> származik, melyek minősége lényegesen jobb , mint a szennyezésnek sokkal jobban kitett felszíni vizeké. </a:t>
            </a:r>
          </a:p>
          <a:p>
            <a:pPr lvl="1"/>
            <a:r>
              <a:rPr lang="hu-HU" dirty="0" smtClean="0"/>
              <a:t>Egyedül </a:t>
            </a:r>
            <a:r>
              <a:rPr lang="hu-HU" dirty="0"/>
              <a:t>a Duna-menti, úgynevezett parti szűrésű vízbázis esetében merülhetne fel az esetleges gyógyszermaradványok jelenlétének a lehetősége. </a:t>
            </a:r>
            <a:endParaRPr lang="hu-HU" dirty="0" smtClean="0"/>
          </a:p>
          <a:p>
            <a:pPr lvl="1"/>
            <a:r>
              <a:rPr lang="hu-HU" dirty="0"/>
              <a:t>A jelenleg rendelkezésre álló nagy érzékenységű mérési technikákkal az ivóvízben </a:t>
            </a:r>
            <a:r>
              <a:rPr lang="hu-HU" b="1" dirty="0"/>
              <a:t>nem találtunk kimutatható mennyiségben </a:t>
            </a:r>
            <a:r>
              <a:rPr lang="hu-HU" dirty="0"/>
              <a:t>gyógyszermaradványt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200" y="5807631"/>
            <a:ext cx="1362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vizmuvek.hu</a:t>
            </a:r>
          </a:p>
        </p:txBody>
      </p:sp>
    </p:spTree>
    <p:extLst>
      <p:ext uri="{BB962C8B-B14F-4D97-AF65-F5344CB8AC3E}">
        <p14:creationId xmlns:p14="http://schemas.microsoft.com/office/powerpoint/2010/main" val="327244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Vízkeménység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Vízkeménységet a vízben oldott kalcium- és magnéziumsók adják. </a:t>
            </a:r>
          </a:p>
          <a:p>
            <a:r>
              <a:rPr lang="hu-HU" dirty="0" smtClean="0"/>
              <a:t>A </a:t>
            </a:r>
            <a:r>
              <a:rPr lang="hu-HU" b="1" dirty="0" smtClean="0"/>
              <a:t>változó keménységet </a:t>
            </a:r>
            <a:r>
              <a:rPr lang="hu-HU" dirty="0" smtClean="0"/>
              <a:t>(karbonátkeménység) a kalcium-hidrogén-karbonát (</a:t>
            </a:r>
            <a:r>
              <a:rPr lang="hu-HU" dirty="0" err="1" smtClean="0"/>
              <a:t>Ca</a:t>
            </a:r>
            <a:r>
              <a:rPr lang="hu-HU" dirty="0" smtClean="0"/>
              <a:t>(HCO</a:t>
            </a:r>
            <a:r>
              <a:rPr lang="hu-HU" baseline="-25000" dirty="0" smtClean="0"/>
              <a:t>3</a:t>
            </a:r>
            <a:r>
              <a:rPr lang="hu-HU" dirty="0" smtClean="0"/>
              <a:t>)</a:t>
            </a:r>
            <a:r>
              <a:rPr lang="hu-HU" baseline="-25000" dirty="0" smtClean="0"/>
              <a:t>2</a:t>
            </a:r>
            <a:r>
              <a:rPr lang="hu-HU" dirty="0" smtClean="0"/>
              <a:t>), illetve a magnézium-hidrogén-karbonát (Mg(HCO</a:t>
            </a:r>
            <a:r>
              <a:rPr lang="hu-HU" baseline="-25000" dirty="0" smtClean="0"/>
              <a:t>3</a:t>
            </a:r>
            <a:r>
              <a:rPr lang="hu-HU" dirty="0" smtClean="0"/>
              <a:t>)</a:t>
            </a:r>
            <a:r>
              <a:rPr lang="hu-HU" baseline="-25000" dirty="0" smtClean="0"/>
              <a:t>2</a:t>
            </a:r>
            <a:r>
              <a:rPr lang="hu-HU" dirty="0" smtClean="0"/>
              <a:t>) mennyisége okozza. Ezek mennyisége forralással csökkenthető, mivel ilyenkor vízben oldhatatlan karbonátok formájában </a:t>
            </a:r>
            <a:r>
              <a:rPr lang="hu-HU" dirty="0"/>
              <a:t>(</a:t>
            </a:r>
            <a:r>
              <a:rPr lang="hu-HU" dirty="0" err="1" smtClean="0"/>
              <a:t>Ca</a:t>
            </a:r>
            <a:r>
              <a:rPr lang="hu-HU" dirty="0" smtClean="0"/>
              <a:t>(HCO</a:t>
            </a:r>
            <a:r>
              <a:rPr lang="hu-HU" baseline="-25000" dirty="0" smtClean="0"/>
              <a:t>3</a:t>
            </a:r>
            <a:r>
              <a:rPr lang="hu-HU" dirty="0" smtClean="0"/>
              <a:t>)</a:t>
            </a:r>
            <a:r>
              <a:rPr lang="hu-HU" baseline="-25000" dirty="0" smtClean="0"/>
              <a:t>2</a:t>
            </a:r>
            <a:r>
              <a:rPr lang="hu-HU" dirty="0" smtClean="0"/>
              <a:t> = CaCO</a:t>
            </a:r>
            <a:r>
              <a:rPr lang="hu-HU" baseline="-25000" dirty="0" smtClean="0"/>
              <a:t>3 </a:t>
            </a:r>
            <a:r>
              <a:rPr lang="hu-HU" dirty="0" smtClean="0"/>
              <a:t>+ </a:t>
            </a:r>
            <a:r>
              <a:rPr lang="hu-HU" b="1" dirty="0" smtClean="0"/>
              <a:t>CO</a:t>
            </a:r>
            <a:r>
              <a:rPr lang="hu-HU" b="1" baseline="-25000" dirty="0" smtClean="0"/>
              <a:t>2</a:t>
            </a:r>
            <a:r>
              <a:rPr lang="hu-HU" dirty="0" smtClean="0"/>
              <a:t> + H</a:t>
            </a:r>
            <a:r>
              <a:rPr lang="hu-HU" baseline="-25000" dirty="0" smtClean="0"/>
              <a:t>2</a:t>
            </a:r>
            <a:r>
              <a:rPr lang="hu-HU" dirty="0" smtClean="0"/>
              <a:t>O) kiválnak.</a:t>
            </a:r>
          </a:p>
          <a:p>
            <a:r>
              <a:rPr lang="hu-HU" dirty="0" smtClean="0"/>
              <a:t>Az </a:t>
            </a:r>
            <a:r>
              <a:rPr lang="hu-HU" b="1" dirty="0" smtClean="0"/>
              <a:t>állandó keménységet </a:t>
            </a:r>
            <a:r>
              <a:rPr lang="hu-HU" dirty="0" smtClean="0"/>
              <a:t>a szulfátok, kloridok okozzák (kénsavas és sósavas sók, mint kalcium-szulfát, kalcium-klorid, magnézium-szulfát stb.) melyek hő hatására sem válnak ki.</a:t>
            </a:r>
          </a:p>
          <a:p>
            <a:r>
              <a:rPr lang="hu-HU" dirty="0" smtClean="0"/>
              <a:t>A két keménység együttesen adja meg a víz </a:t>
            </a:r>
            <a:r>
              <a:rPr lang="hu-HU" b="1" dirty="0" err="1" smtClean="0"/>
              <a:t>összkeménységét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Vízkeménység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214257" cy="4351338"/>
          </a:xfrm>
        </p:spPr>
        <p:txBody>
          <a:bodyPr/>
          <a:lstStyle/>
          <a:p>
            <a:r>
              <a:rPr lang="hu-HU" dirty="0" smtClean="0"/>
              <a:t>Kemény víz hatásai: vízkőképződés, mosószerek hatása gyengébb, a hüvelyesek nehezebben puhulnak meg, ha kemény vízben főzzük őket.</a:t>
            </a:r>
          </a:p>
          <a:p>
            <a:r>
              <a:rPr lang="hu-HU" dirty="0" smtClean="0"/>
              <a:t>Minél keményebb a víz, annál jobb ízű</a:t>
            </a:r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7924799" y="3614057"/>
            <a:ext cx="203200" cy="238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7924799" y="2452914"/>
            <a:ext cx="203200" cy="1161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5859434" y="2421374"/>
            <a:ext cx="198554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változó (karbonát) </a:t>
            </a:r>
          </a:p>
          <a:p>
            <a:r>
              <a:rPr lang="hu-HU" b="1" dirty="0"/>
              <a:t>k</a:t>
            </a:r>
            <a:r>
              <a:rPr lang="hu-HU" b="1" dirty="0" smtClean="0"/>
              <a:t>eménység</a:t>
            </a:r>
          </a:p>
          <a:p>
            <a:r>
              <a:rPr lang="hu-HU" dirty="0" err="1" smtClean="0"/>
              <a:t>Ca</a:t>
            </a:r>
            <a:r>
              <a:rPr lang="hu-HU" dirty="0" smtClean="0"/>
              <a:t>(HCO</a:t>
            </a:r>
            <a:r>
              <a:rPr lang="hu-HU" baseline="-25000" dirty="0" smtClean="0"/>
              <a:t>3</a:t>
            </a:r>
            <a:r>
              <a:rPr lang="hu-HU" dirty="0" smtClean="0"/>
              <a:t>)</a:t>
            </a:r>
            <a:r>
              <a:rPr lang="hu-HU" baseline="-25000" dirty="0" smtClean="0"/>
              <a:t>2</a:t>
            </a:r>
          </a:p>
          <a:p>
            <a:r>
              <a:rPr lang="hu-HU" dirty="0" smtClean="0"/>
              <a:t>Mg(HCO</a:t>
            </a:r>
            <a:r>
              <a:rPr lang="hu-HU" baseline="-25000" dirty="0" smtClean="0"/>
              <a:t>3</a:t>
            </a:r>
            <a:r>
              <a:rPr lang="hu-HU" dirty="0" smtClean="0"/>
              <a:t>)</a:t>
            </a:r>
            <a:r>
              <a:rPr lang="hu-HU" baseline="-25000" dirty="0" smtClean="0"/>
              <a:t>2</a:t>
            </a:r>
          </a:p>
          <a:p>
            <a:endParaRPr lang="hu-HU" baseline="-25000" dirty="0"/>
          </a:p>
        </p:txBody>
      </p:sp>
      <p:sp>
        <p:nvSpPr>
          <p:cNvPr id="7" name="Téglalap 6"/>
          <p:cNvSpPr/>
          <p:nvPr/>
        </p:nvSpPr>
        <p:spPr>
          <a:xfrm>
            <a:off x="5859433" y="4141761"/>
            <a:ext cx="20383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á</a:t>
            </a:r>
            <a:r>
              <a:rPr lang="hu-HU" b="1" dirty="0" smtClean="0"/>
              <a:t>llandó keménység</a:t>
            </a:r>
          </a:p>
          <a:p>
            <a:r>
              <a:rPr lang="hu-HU" dirty="0" smtClean="0"/>
              <a:t>SO</a:t>
            </a:r>
            <a:r>
              <a:rPr lang="hu-HU" baseline="-25000" dirty="0" smtClean="0"/>
              <a:t>4</a:t>
            </a:r>
            <a:r>
              <a:rPr lang="hu-HU" dirty="0" smtClean="0"/>
              <a:t>, Cl</a:t>
            </a:r>
            <a:r>
              <a:rPr lang="hu-HU" baseline="-25000" dirty="0" smtClean="0"/>
              <a:t>2</a:t>
            </a:r>
          </a:p>
          <a:p>
            <a:r>
              <a:rPr lang="hu-HU" dirty="0" smtClean="0"/>
              <a:t>(szulfátok, kloridok)</a:t>
            </a:r>
          </a:p>
          <a:p>
            <a:r>
              <a:rPr lang="hu-HU" dirty="0"/>
              <a:t>p</a:t>
            </a:r>
            <a:r>
              <a:rPr lang="hu-HU" dirty="0" smtClean="0"/>
              <a:t>l.: kalcium-szulfát, </a:t>
            </a:r>
          </a:p>
          <a:p>
            <a:r>
              <a:rPr lang="hu-HU" dirty="0" smtClean="0"/>
              <a:t>kalcium-klorid, </a:t>
            </a:r>
          </a:p>
          <a:p>
            <a:r>
              <a:rPr lang="hu-HU" dirty="0" smtClean="0"/>
              <a:t>magnézium-szulfát</a:t>
            </a:r>
            <a:endParaRPr lang="hu-HU" dirty="0"/>
          </a:p>
        </p:txBody>
      </p:sp>
      <p:sp>
        <p:nvSpPr>
          <p:cNvPr id="8" name="Jobb oldali kapcsos zárójel 7"/>
          <p:cNvSpPr/>
          <p:nvPr/>
        </p:nvSpPr>
        <p:spPr>
          <a:xfrm>
            <a:off x="8360229" y="2452915"/>
            <a:ext cx="449942" cy="3541485"/>
          </a:xfrm>
          <a:prstGeom prst="rightBrace">
            <a:avLst>
              <a:gd name="adj1" fmla="val 7284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Jobb oldali kapcsos zárójel 8"/>
          <p:cNvSpPr/>
          <p:nvPr/>
        </p:nvSpPr>
        <p:spPr>
          <a:xfrm>
            <a:off x="9259964" y="1117601"/>
            <a:ext cx="449942" cy="4869546"/>
          </a:xfrm>
          <a:prstGeom prst="rightBrace">
            <a:avLst>
              <a:gd name="adj1" fmla="val 7284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Egyenes összekötő 10"/>
          <p:cNvCxnSpPr/>
          <p:nvPr/>
        </p:nvCxnSpPr>
        <p:spPr>
          <a:xfrm flipV="1">
            <a:off x="8026397" y="1088572"/>
            <a:ext cx="0" cy="13643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églalap 12"/>
          <p:cNvSpPr/>
          <p:nvPr/>
        </p:nvSpPr>
        <p:spPr>
          <a:xfrm>
            <a:off x="8131641" y="2848819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KH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8853740" y="4030322"/>
            <a:ext cx="2458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GH</a:t>
            </a:r>
          </a:p>
          <a:p>
            <a:r>
              <a:rPr lang="hu-HU" dirty="0" smtClean="0"/>
              <a:t>Teljes (</a:t>
            </a:r>
            <a:r>
              <a:rPr lang="hu-HU" dirty="0" err="1" smtClean="0"/>
              <a:t>össz</a:t>
            </a:r>
            <a:r>
              <a:rPr lang="hu-HU" dirty="0" smtClean="0"/>
              <a:t>-) keménység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9744554" y="3372003"/>
            <a:ext cx="2447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smtClean="0"/>
              <a:t>TDS</a:t>
            </a:r>
          </a:p>
          <a:p>
            <a:r>
              <a:rPr lang="hu-HU" dirty="0" smtClean="0"/>
              <a:t>(Total </a:t>
            </a:r>
            <a:r>
              <a:rPr lang="hu-HU" dirty="0" err="1" smtClean="0"/>
              <a:t>Dissolved</a:t>
            </a:r>
            <a:r>
              <a:rPr lang="hu-HU" dirty="0" smtClean="0"/>
              <a:t> </a:t>
            </a:r>
            <a:r>
              <a:rPr lang="hu-HU" dirty="0" err="1" smtClean="0"/>
              <a:t>Solids</a:t>
            </a:r>
            <a:r>
              <a:rPr lang="hu-HU" dirty="0"/>
              <a:t>)</a:t>
            </a:r>
          </a:p>
        </p:txBody>
      </p:sp>
      <p:sp>
        <p:nvSpPr>
          <p:cNvPr id="17" name="Téglalap 16"/>
          <p:cNvSpPr/>
          <p:nvPr/>
        </p:nvSpPr>
        <p:spPr>
          <a:xfrm>
            <a:off x="5895720" y="1256045"/>
            <a:ext cx="18737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egyéb sók, </a:t>
            </a:r>
          </a:p>
          <a:p>
            <a:r>
              <a:rPr lang="hu-HU" b="1" dirty="0" smtClean="0"/>
              <a:t>szervesanyagok</a:t>
            </a:r>
          </a:p>
          <a:p>
            <a:r>
              <a:rPr lang="hu-HU" dirty="0" smtClean="0"/>
              <a:t>pl.: </a:t>
            </a:r>
            <a:r>
              <a:rPr lang="hu-HU" dirty="0" err="1" smtClean="0"/>
              <a:t>NaCl</a:t>
            </a:r>
            <a:r>
              <a:rPr lang="hu-HU" dirty="0" smtClean="0"/>
              <a:t>, NaHCO</a:t>
            </a:r>
            <a:r>
              <a:rPr lang="hu-HU" baseline="-25000" dirty="0" smtClean="0"/>
              <a:t>3</a:t>
            </a:r>
            <a:endParaRPr lang="hu-HU" baseline="-25000" dirty="0"/>
          </a:p>
        </p:txBody>
      </p:sp>
    </p:spTree>
    <p:extLst>
      <p:ext uri="{BB962C8B-B14F-4D97-AF65-F5344CB8AC3E}">
        <p14:creationId xmlns:p14="http://schemas.microsoft.com/office/powerpoint/2010/main" val="16444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Vízkezelés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Milyen a csapvíz minősége?</a:t>
            </a:r>
          </a:p>
          <a:p>
            <a:r>
              <a:rPr lang="hu-HU" dirty="0" smtClean="0"/>
              <a:t>Mire szeretnénk felhasználni?</a:t>
            </a:r>
          </a:p>
          <a:p>
            <a:pPr lvl="1"/>
            <a:r>
              <a:rPr lang="hu-HU" dirty="0" smtClean="0"/>
              <a:t>Mennyire kell tisztítani? (mit kell a vízből kivonni?)</a:t>
            </a:r>
          </a:p>
          <a:p>
            <a:pPr lvl="1"/>
            <a:r>
              <a:rPr lang="hu-HU" dirty="0" smtClean="0"/>
              <a:t>Kell-e lágyítani?</a:t>
            </a:r>
          </a:p>
          <a:p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5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Víztisztítás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Mechanikai szűrés</a:t>
            </a:r>
          </a:p>
          <a:p>
            <a:pPr lvl="1"/>
            <a:r>
              <a:rPr lang="hu-HU" dirty="0" smtClean="0"/>
              <a:t>Fordított </a:t>
            </a:r>
            <a:r>
              <a:rPr lang="hu-HU" dirty="0"/>
              <a:t>ozmózis (RO – </a:t>
            </a: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Osmosis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Kapilláris ultraszűrő</a:t>
            </a:r>
            <a:endParaRPr lang="hu-HU" dirty="0"/>
          </a:p>
          <a:p>
            <a:pPr lvl="1"/>
            <a:r>
              <a:rPr lang="hu-HU" dirty="0" smtClean="0"/>
              <a:t>Mechanikai szűrő</a:t>
            </a:r>
          </a:p>
          <a:p>
            <a:pPr lvl="1"/>
            <a:r>
              <a:rPr lang="hu-HU" dirty="0" smtClean="0"/>
              <a:t>Aktívszenes szűrő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Kémiai tisztítás</a:t>
            </a:r>
          </a:p>
          <a:p>
            <a:pPr lvl="1"/>
            <a:r>
              <a:rPr lang="hu-HU" dirty="0" smtClean="0"/>
              <a:t>KDF</a:t>
            </a:r>
          </a:p>
        </p:txBody>
      </p:sp>
    </p:spTree>
    <p:extLst>
      <p:ext uri="{BB962C8B-B14F-4D97-AF65-F5344CB8AC3E}">
        <p14:creationId xmlns:p14="http://schemas.microsoft.com/office/powerpoint/2010/main" val="5454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éptalálat a következőre: „reverse osmosis”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5"/>
          <a:stretch/>
        </p:blipFill>
        <p:spPr bwMode="auto">
          <a:xfrm>
            <a:off x="7300684" y="3338284"/>
            <a:ext cx="4238171" cy="344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Fordított ozmózis (RO – </a:t>
            </a: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Osmosis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5039"/>
          </a:xfrm>
        </p:spPr>
        <p:txBody>
          <a:bodyPr>
            <a:normAutofit/>
          </a:bodyPr>
          <a:lstStyle/>
          <a:p>
            <a:pPr lvl="1"/>
            <a:r>
              <a:rPr lang="hu-HU" dirty="0" smtClean="0"/>
              <a:t>Ozmózis-elv: a hígabb oldatból a sűrűbb felé igyekszik a folyadék a féligáteresztő membránon (sejtfalon) keresztül. </a:t>
            </a:r>
          </a:p>
          <a:p>
            <a:pPr lvl="1"/>
            <a:r>
              <a:rPr lang="hu-HU" dirty="0" smtClean="0"/>
              <a:t>A folyamat nyomás hatására megfordul (=fordított ozmózis), és létrehozhatjuk vele a “hígabb”, tisztább oldatot: a tisztított vizet.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 smtClean="0"/>
              <a:t>Mi szükséges hozzá? </a:t>
            </a:r>
          </a:p>
          <a:p>
            <a:pPr lvl="1">
              <a:buFontTx/>
              <a:buChar char="-"/>
            </a:pPr>
            <a:r>
              <a:rPr lang="hu-HU" dirty="0" smtClean="0"/>
              <a:t>Nyomás</a:t>
            </a:r>
          </a:p>
          <a:p>
            <a:pPr lvl="1">
              <a:buFontTx/>
              <a:buChar char="-"/>
            </a:pPr>
            <a:r>
              <a:rPr lang="hu-HU" dirty="0" smtClean="0"/>
              <a:t>Tároló tartály</a:t>
            </a:r>
          </a:p>
          <a:p>
            <a:pPr lvl="1">
              <a:buFontTx/>
              <a:buChar char="-"/>
            </a:pPr>
            <a:r>
              <a:rPr lang="hu-HU" dirty="0" smtClean="0"/>
              <a:t>Visszasózás (?)</a:t>
            </a:r>
          </a:p>
        </p:txBody>
      </p:sp>
    </p:spTree>
    <p:extLst>
      <p:ext uri="{BB962C8B-B14F-4D97-AF65-F5344CB8AC3E}">
        <p14:creationId xmlns:p14="http://schemas.microsoft.com/office/powerpoint/2010/main" val="22081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Fordított ozmózis (RO – </a:t>
            </a: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Osmosis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5039"/>
          </a:xfrm>
        </p:spPr>
        <p:txBody>
          <a:bodyPr>
            <a:normAutofit/>
          </a:bodyPr>
          <a:lstStyle/>
          <a:p>
            <a:pPr lvl="1"/>
            <a:r>
              <a:rPr lang="hu-HU" dirty="0"/>
              <a:t>szűrési méret: 0,0001 </a:t>
            </a:r>
            <a:r>
              <a:rPr lang="hu-HU" dirty="0" smtClean="0"/>
              <a:t>mikron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az </a:t>
            </a:r>
            <a:r>
              <a:rPr lang="hu-HU" dirty="0"/>
              <a:t>egyik leghatékonyabb víztisztítási </a:t>
            </a:r>
            <a:r>
              <a:rPr lang="hu-HU" dirty="0" smtClean="0"/>
              <a:t>technológia</a:t>
            </a:r>
          </a:p>
          <a:p>
            <a:pPr lvl="1"/>
            <a:r>
              <a:rPr lang="hu-HU" dirty="0"/>
              <a:t>eltávolítja a baktériumoknál ezerszer kisebb szennyeződéseket is az ivóvízből és gyakorlatilag csak a vízmolekulákat engedi </a:t>
            </a:r>
            <a:r>
              <a:rPr lang="hu-HU" dirty="0" smtClean="0"/>
              <a:t>át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kivonja az </a:t>
            </a:r>
            <a:r>
              <a:rPr lang="hu-HU" dirty="0" smtClean="0"/>
              <a:t>összes ásványi anyagot is (0 </a:t>
            </a:r>
            <a:r>
              <a:rPr lang="hu-HU" dirty="0" err="1" smtClean="0"/>
              <a:t>nk</a:t>
            </a:r>
            <a:r>
              <a:rPr lang="hu-HU" dirty="0" smtClean="0"/>
              <a:t>°)</a:t>
            </a:r>
          </a:p>
          <a:p>
            <a:pPr lvl="1"/>
            <a:r>
              <a:rPr lang="hu-HU" dirty="0"/>
              <a:t>d</a:t>
            </a:r>
            <a:r>
              <a:rPr lang="hu-HU" dirty="0" smtClean="0"/>
              <a:t>rága</a:t>
            </a:r>
          </a:p>
          <a:p>
            <a:pPr lvl="1"/>
            <a:r>
              <a:rPr lang="hu-HU" dirty="0"/>
              <a:t>n</a:t>
            </a:r>
            <a:r>
              <a:rPr lang="hu-HU" dirty="0" smtClean="0"/>
              <a:t>agy helyigény</a:t>
            </a:r>
          </a:p>
          <a:p>
            <a:pPr lvl="1"/>
            <a:r>
              <a:rPr lang="hu-HU" dirty="0" smtClean="0"/>
              <a:t>1 </a:t>
            </a:r>
            <a:r>
              <a:rPr lang="hu-HU" dirty="0"/>
              <a:t>liter tiszta víz előállítása 2-4 liter szennyvízzel jár együtt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97" y="4952262"/>
            <a:ext cx="257175" cy="2762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49" y="5361473"/>
            <a:ext cx="257175" cy="2762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49" y="3083606"/>
            <a:ext cx="257175" cy="2667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48" y="3463481"/>
            <a:ext cx="257175" cy="2667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01" y="5744926"/>
            <a:ext cx="257175" cy="27622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21" y="4572397"/>
            <a:ext cx="2571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Mikronok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1000 mikron 	- 1 mm</a:t>
            </a:r>
          </a:p>
          <a:p>
            <a:r>
              <a:rPr lang="hu-HU" dirty="0" smtClean="0"/>
              <a:t>60 mikron		- legkisebb </a:t>
            </a:r>
            <a:r>
              <a:rPr lang="hu-HU" dirty="0"/>
              <a:t>h</a:t>
            </a:r>
            <a:r>
              <a:rPr lang="hu-HU" dirty="0" smtClean="0"/>
              <a:t>omokszemcse méret</a:t>
            </a:r>
          </a:p>
          <a:p>
            <a:r>
              <a:rPr lang="hu-HU" dirty="0" smtClean="0"/>
              <a:t>2-60 mikron	- iszap</a:t>
            </a:r>
          </a:p>
          <a:p>
            <a:r>
              <a:rPr lang="hu-HU" dirty="0" smtClean="0"/>
              <a:t>2 mikron		- agyag</a:t>
            </a:r>
          </a:p>
          <a:p>
            <a:r>
              <a:rPr lang="hu-HU" dirty="0" smtClean="0"/>
              <a:t>1 mikron		- tipikus baktérium méret</a:t>
            </a:r>
          </a:p>
          <a:p>
            <a:r>
              <a:rPr lang="hu-HU" dirty="0" smtClean="0"/>
              <a:t>0,2			- legkisebb baktérium</a:t>
            </a:r>
          </a:p>
          <a:p>
            <a:r>
              <a:rPr lang="hu-HU" dirty="0" smtClean="0"/>
              <a:t>0,075		- tipikus vírusméret</a:t>
            </a:r>
          </a:p>
          <a:p>
            <a:r>
              <a:rPr lang="hu-HU" dirty="0">
                <a:solidFill>
                  <a:srgbClr val="FF0000"/>
                </a:solidFill>
              </a:rPr>
              <a:t>0,000278</a:t>
            </a:r>
            <a:r>
              <a:rPr lang="hu-HU" dirty="0"/>
              <a:t>		- vízmolekula </a:t>
            </a:r>
            <a:r>
              <a:rPr lang="hu-HU" i="1" dirty="0"/>
              <a:t>(0,29 nm)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0,000100</a:t>
            </a:r>
            <a:r>
              <a:rPr lang="hu-HU" dirty="0" smtClean="0"/>
              <a:t>		- RO szűrési mérete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25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Fordított ozmózis (RO – </a:t>
            </a: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Osmosis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414" y="2187060"/>
            <a:ext cx="58197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Honnan kapjuk a vizet?</a:t>
            </a:r>
            <a:endParaRPr lang="hu-HU" dirty="0"/>
          </a:p>
        </p:txBody>
      </p:sp>
      <p:pic>
        <p:nvPicPr>
          <p:cNvPr id="3074" name="Picture 2" descr="Képtalálat a következőre: „csapvíz”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72494"/>
            <a:ext cx="5715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5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Káros-e a kemény víz?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b="10293"/>
          <a:stretch/>
        </p:blipFill>
        <p:spPr>
          <a:xfrm>
            <a:off x="684703" y="1812564"/>
            <a:ext cx="3936999" cy="3238402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1181813" y="4259447"/>
            <a:ext cx="2925729" cy="239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4976036" y="181256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u="sng" dirty="0" err="1" smtClean="0">
                <a:effectLst/>
                <a:latin typeface="times new roman" panose="02020603050405020304" pitchFamily="18" charset="0"/>
              </a:rPr>
              <a:t>Teodora</a:t>
            </a:r>
            <a:r>
              <a:rPr lang="hu-HU" u="sng" dirty="0" smtClean="0">
                <a:effectLst/>
                <a:latin typeface="times new roman" panose="02020603050405020304" pitchFamily="18" charset="0"/>
              </a:rPr>
              <a:t> Kékkúti</a:t>
            </a:r>
          </a:p>
          <a:p>
            <a:r>
              <a:rPr lang="hu-HU" u="sng" dirty="0" smtClean="0">
                <a:effectLst/>
                <a:latin typeface="times new roman" panose="02020603050405020304" pitchFamily="18" charset="0"/>
              </a:rPr>
              <a:t>A teljes ásványianyag-tartalma: 1600 mg/liter.  </a:t>
            </a:r>
            <a:r>
              <a:rPr lang="hu-HU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Kálcium</a:t>
            </a:r>
            <a:r>
              <a:rPr lang="hu-HU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-ion: 280 mg/liter; Magnézium-ion: 57,0 mg/liter</a:t>
            </a:r>
            <a:r>
              <a:rPr lang="hu-HU" dirty="0" smtClean="0">
                <a:effectLst/>
                <a:latin typeface="times new roman" panose="02020603050405020304" pitchFamily="18" charset="0"/>
              </a:rPr>
              <a:t>; Kálium:12,9 mg/liter; Hidrogénkarbonát: 1110 mg/liter; Nátrium-ion: 37 mg/liter; Fluor: 0,8 mg/l;  Nitritet és nitrátot nem tartalmaz.</a:t>
            </a:r>
          </a:p>
          <a:p>
            <a:endParaRPr lang="hu-HU" dirty="0">
              <a:latin typeface="times new roman" panose="02020603050405020304" pitchFamily="18" charset="0"/>
            </a:endParaRPr>
          </a:p>
          <a:p>
            <a:r>
              <a:rPr lang="hu-HU" dirty="0" smtClean="0"/>
              <a:t>56mg </a:t>
            </a:r>
            <a:r>
              <a:rPr lang="hu-HU" dirty="0" err="1" smtClean="0"/>
              <a:t>CaO</a:t>
            </a:r>
            <a:r>
              <a:rPr lang="hu-HU" dirty="0" smtClean="0"/>
              <a:t> 111 mg CaCl2-el egyenértékű</a:t>
            </a:r>
            <a:endParaRPr lang="hu-HU" dirty="0"/>
          </a:p>
          <a:p>
            <a:r>
              <a:rPr lang="hu-HU" dirty="0" smtClean="0"/>
              <a:t>56mg </a:t>
            </a:r>
            <a:r>
              <a:rPr lang="hu-HU" dirty="0" err="1" smtClean="0"/>
              <a:t>CaO</a:t>
            </a:r>
            <a:r>
              <a:rPr lang="hu-HU" dirty="0" smtClean="0"/>
              <a:t> 146mg Mg(HCO3)2-tal egyenértékű</a:t>
            </a:r>
          </a:p>
          <a:p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4976036" y="4681634"/>
            <a:ext cx="4679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Szerves vagy szervetlen formában vannak jelen?</a:t>
            </a:r>
          </a:p>
        </p:txBody>
      </p:sp>
    </p:spTree>
    <p:extLst>
      <p:ext uri="{BB962C8B-B14F-4D97-AF65-F5344CB8AC3E}">
        <p14:creationId xmlns:p14="http://schemas.microsoft.com/office/powerpoint/2010/main" val="316364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Káros-e a kemény víz?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5486"/>
            <a:ext cx="10649653" cy="38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Káros-e a kemény víz?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368" y="1838403"/>
            <a:ext cx="6000947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11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i="1" dirty="0" smtClean="0"/>
              <a:t>"</a:t>
            </a:r>
            <a:r>
              <a:rPr lang="hu-HU" i="1" dirty="0"/>
              <a:t>Az ozmózis a féligáteresztő tulajdonságú biológiai membránokon keresztül is fellép, és alapvető szerepe van a sejtek víztartalmának alakulásában. A sejtek környezetükből vizet vesznek fel, ha sejtplazmájuk ozmózisnyomása nagyobb, mint a környező folyadéktereké és fordítva. A vörösvérsejtek a sejtplazmájukkal megegyező ozmózisnyomású, 0,9%- </a:t>
            </a:r>
            <a:r>
              <a:rPr lang="hu-HU" i="1" dirty="0" err="1"/>
              <a:t>os</a:t>
            </a:r>
            <a:r>
              <a:rPr lang="hu-HU" i="1" dirty="0"/>
              <a:t> </a:t>
            </a:r>
            <a:r>
              <a:rPr lang="hu-HU" i="1" dirty="0" err="1"/>
              <a:t>NaCl</a:t>
            </a:r>
            <a:r>
              <a:rPr lang="hu-HU" i="1" dirty="0"/>
              <a:t>-oldatban ugyanannyi vizet vesznek föl, mint amennyit leadnak. Alakjuk szabályos. </a:t>
            </a:r>
            <a:r>
              <a:rPr lang="hu-HU" b="1" i="1" dirty="0"/>
              <a:t>A kisebb ozmózisnyomású, 0,01%-</a:t>
            </a:r>
            <a:r>
              <a:rPr lang="hu-HU" b="1" i="1" dirty="0" err="1"/>
              <a:t>os</a:t>
            </a:r>
            <a:r>
              <a:rPr lang="hu-HU" b="1" i="1" dirty="0"/>
              <a:t> </a:t>
            </a:r>
            <a:r>
              <a:rPr lang="hu-HU" b="1" i="1" dirty="0" err="1"/>
              <a:t>NaCl</a:t>
            </a:r>
            <a:r>
              <a:rPr lang="hu-HU" b="1" i="1" dirty="0"/>
              <a:t>-oldatban a vörösvértestek vizet vesznek föl</a:t>
            </a:r>
            <a:r>
              <a:rPr lang="hu-HU" i="1" dirty="0"/>
              <a:t>, kigömbölyödnek. Egy idő után a megnövekedett hidrosztatikai nyomás miatt a sejthártya szétrepedhet, és a sejt elpusztul (ez a jelenség a </a:t>
            </a:r>
            <a:r>
              <a:rPr lang="hu-HU" i="1" dirty="0" err="1"/>
              <a:t>hemolízis</a:t>
            </a:r>
            <a:r>
              <a:rPr lang="hu-HU" i="1" dirty="0" smtClean="0"/>
              <a:t>).</a:t>
            </a:r>
            <a:r>
              <a:rPr lang="hu-HU" i="1" dirty="0"/>
              <a:t> </a:t>
            </a:r>
            <a:r>
              <a:rPr lang="hu-HU" b="1" i="1" dirty="0" smtClean="0"/>
              <a:t>A </a:t>
            </a:r>
            <a:r>
              <a:rPr lang="hu-HU" b="1" i="1" dirty="0"/>
              <a:t>nagyobb ozmózisnyomású, 10%-</a:t>
            </a:r>
            <a:r>
              <a:rPr lang="hu-HU" b="1" i="1" dirty="0" err="1"/>
              <a:t>os</a:t>
            </a:r>
            <a:r>
              <a:rPr lang="hu-HU" b="1" i="1" dirty="0"/>
              <a:t> </a:t>
            </a:r>
            <a:r>
              <a:rPr lang="hu-HU" b="1" i="1" dirty="0" err="1"/>
              <a:t>NaCl</a:t>
            </a:r>
            <a:r>
              <a:rPr lang="hu-HU" b="1" i="1" dirty="0"/>
              <a:t>-oldatban a sejtek vizet veszítenek, </a:t>
            </a:r>
            <a:r>
              <a:rPr lang="hu-HU" b="1" i="1" dirty="0" smtClean="0"/>
              <a:t>összezsugorodnak</a:t>
            </a:r>
            <a:r>
              <a:rPr lang="hu-HU" i="1" dirty="0" smtClean="0"/>
              <a:t>„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600" dirty="0">
                <a:latin typeface="Arial" panose="020B0604020202020204" pitchFamily="34" charset="0"/>
              </a:rPr>
              <a:t>http://akvakertesz.hu/threads/szikes-viz-tisztitasa.4067/page-2 </a:t>
            </a:r>
            <a:endParaRPr lang="hu-HU" altLang="hu-HU" sz="1600" dirty="0" smtClean="0">
              <a:latin typeface="Arial" panose="020B0604020202020204" pitchFamily="34" charset="0"/>
            </a:endParaRPr>
          </a:p>
        </p:txBody>
      </p:sp>
      <p:pic>
        <p:nvPicPr>
          <p:cNvPr id="1030" name="Picture 6" descr=":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757383" y="1986904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592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csapnak be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https://www.vizbaratok.hu/elhallgatott-igazsagok</a:t>
            </a:r>
          </a:p>
        </p:txBody>
      </p:sp>
      <p:pic>
        <p:nvPicPr>
          <p:cNvPr id="1028" name="Picture 4" descr="fordított ozmózis tesz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993" y="3007471"/>
            <a:ext cx="4102526" cy="301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4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Kapilláris ultraszűrő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dirty="0"/>
              <a:t>Szűrési méret: 0.02 </a:t>
            </a:r>
            <a:r>
              <a:rPr lang="hu-HU" dirty="0" smtClean="0"/>
              <a:t>mikron</a:t>
            </a:r>
          </a:p>
          <a:p>
            <a:pPr lvl="1"/>
            <a:endParaRPr lang="hu-HU" dirty="0"/>
          </a:p>
          <a:p>
            <a:pPr lvl="1"/>
            <a:r>
              <a:rPr lang="hu-HU" b="1" dirty="0" smtClean="0"/>
              <a:t>Eltávolítja az üledékeket </a:t>
            </a:r>
            <a:r>
              <a:rPr lang="hu-HU" dirty="0" smtClean="0"/>
              <a:t>(homok, iszap, rozsda és egyéb mechanikai szennyeződések, bizonyos baktériumok és vírusok)</a:t>
            </a:r>
          </a:p>
          <a:p>
            <a:pPr lvl="1"/>
            <a:r>
              <a:rPr lang="hu-HU" b="1" dirty="0"/>
              <a:t>Nem távolítja el a vízben található ásványi anyagokat</a:t>
            </a:r>
            <a:r>
              <a:rPr lang="hu-HU" dirty="0"/>
              <a:t>.</a:t>
            </a:r>
          </a:p>
          <a:p>
            <a:pPr lvl="1"/>
            <a:r>
              <a:rPr lang="hu-HU" dirty="0" smtClean="0"/>
              <a:t>Összehasonlítva a fordított ozmózis (RO) membránokkal, a kapilláris membrán vesztesége nulla, ami gyorsabb és hatékonyabb víztisztítást tesz lehetővé.</a:t>
            </a:r>
          </a:p>
          <a:p>
            <a:pPr lvl="1"/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55" y="2675629"/>
            <a:ext cx="257175" cy="2667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78" y="3381820"/>
            <a:ext cx="257175" cy="2667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77" y="3783457"/>
            <a:ext cx="2571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Mechanikai szűrő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Préselt polipropilénből a vízben lévő lebegőanyagok szűrésére</a:t>
            </a:r>
          </a:p>
          <a:p>
            <a:pPr lvl="1"/>
            <a:r>
              <a:rPr lang="hu-HU" dirty="0"/>
              <a:t>s</a:t>
            </a:r>
            <a:r>
              <a:rPr lang="hu-HU" dirty="0" smtClean="0"/>
              <a:t>zűrési méret: 1, 2, 5, 10, 20 mikronos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74" y="3033145"/>
            <a:ext cx="2931900" cy="321604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574" y="2525571"/>
            <a:ext cx="1962150" cy="40767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4"/>
          <a:srcRect b="1627"/>
          <a:stretch/>
        </p:blipFill>
        <p:spPr>
          <a:xfrm>
            <a:off x="9491013" y="2549526"/>
            <a:ext cx="1533525" cy="37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Aktívszenes szűrés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7884886" cy="4351338"/>
          </a:xfrm>
        </p:spPr>
        <p:txBody>
          <a:bodyPr/>
          <a:lstStyle/>
          <a:p>
            <a:r>
              <a:rPr lang="hu-HU" dirty="0"/>
              <a:t>Javítja a víz ízét és illatát, eltávolítja a szabad klór 99%-át</a:t>
            </a:r>
            <a:r>
              <a:rPr lang="hu-HU" dirty="0" smtClean="0"/>
              <a:t>, egyes </a:t>
            </a:r>
            <a:r>
              <a:rPr lang="hu-HU" dirty="0"/>
              <a:t>növényvédő szerek 85%-át, oldószereket, aromás szénhidrogéneket, fenolt, benzolt és egyéb szerves vegyületeket</a:t>
            </a:r>
            <a:r>
              <a:rPr lang="hu-HU" dirty="0" smtClean="0"/>
              <a:t>.</a:t>
            </a:r>
          </a:p>
          <a:p>
            <a:r>
              <a:rPr lang="hu-HU" dirty="0" smtClean="0"/>
              <a:t>Miből állítják elő?</a:t>
            </a:r>
          </a:p>
          <a:p>
            <a:pPr lvl="1"/>
            <a:r>
              <a:rPr lang="hu-HU" dirty="0" smtClean="0"/>
              <a:t>pl.: kókuszhéj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2044700"/>
            <a:ext cx="30765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Aktívszenes szűrés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7493000" cy="4351338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Az előkészített faszenet 800-1000 </a:t>
            </a:r>
            <a:r>
              <a:rPr lang="hu-HU" sz="2400" dirty="0"/>
              <a:t>C fok hőmérsékleten vízzel reagáltatva a széntartalom egy része szén-monoxiddá és hidrogéngázzá alakulva távozik: így keletkeznek a lyukacsos szerkezetet adó pórusok.</a:t>
            </a:r>
            <a:endParaRPr lang="hu-HU" sz="2400" dirty="0" smtClean="0"/>
          </a:p>
          <a:p>
            <a:r>
              <a:rPr lang="hu-HU" sz="2400" dirty="0"/>
              <a:t>Az aktívszenet az eljárás hatására kialakult igen hatalmas porózussága miatt hívják aktív 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szénnek</a:t>
            </a:r>
            <a:r>
              <a:rPr lang="hu-HU" sz="2400" dirty="0"/>
              <a:t>.</a:t>
            </a:r>
            <a:endParaRPr lang="hu-HU" sz="2000" dirty="0" smtClean="0"/>
          </a:p>
          <a:p>
            <a:r>
              <a:rPr lang="hu-HU" sz="2400" dirty="0" smtClean="0"/>
              <a:t>Az </a:t>
            </a:r>
            <a:r>
              <a:rPr lang="hu-HU" sz="2400" dirty="0"/>
              <a:t>eltávolított </a:t>
            </a:r>
            <a:r>
              <a:rPr lang="hu-HU" sz="2400" dirty="0" smtClean="0"/>
              <a:t>anyagok </a:t>
            </a:r>
            <a:br>
              <a:rPr lang="hu-HU" sz="2400" dirty="0" smtClean="0"/>
            </a:br>
            <a:r>
              <a:rPr lang="hu-HU" sz="2400" dirty="0" smtClean="0"/>
              <a:t>a </a:t>
            </a:r>
            <a:r>
              <a:rPr lang="hu-HU" sz="2400" dirty="0"/>
              <a:t>szén felületén megrekednek.</a:t>
            </a:r>
          </a:p>
        </p:txBody>
      </p:sp>
      <p:pic>
        <p:nvPicPr>
          <p:cNvPr id="6146" name="Picture 2" descr="Activated-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89" y="3730217"/>
            <a:ext cx="3309850" cy="25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ctivatedcarbo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853" y="1714211"/>
            <a:ext cx="3555546" cy="45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KDF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dirty="0" smtClean="0"/>
              <a:t>Mi a KDF?</a:t>
            </a:r>
          </a:p>
          <a:p>
            <a:pPr marL="0" indent="0">
              <a:buNone/>
            </a:pPr>
            <a:r>
              <a:rPr lang="hu-HU" dirty="0" smtClean="0"/>
              <a:t>A KDF tulajdon képen egy mozaikszó, az angol "</a:t>
            </a:r>
            <a:r>
              <a:rPr lang="hu-HU" b="1" dirty="0" err="1" smtClean="0"/>
              <a:t>Kinetic</a:t>
            </a:r>
            <a:r>
              <a:rPr lang="hu-HU" b="1" dirty="0" smtClean="0"/>
              <a:t> </a:t>
            </a:r>
            <a:r>
              <a:rPr lang="hu-HU" b="1" dirty="0" err="1" smtClean="0"/>
              <a:t>Degradation</a:t>
            </a:r>
            <a:r>
              <a:rPr lang="hu-HU" b="1" dirty="0" smtClean="0"/>
              <a:t> </a:t>
            </a:r>
            <a:r>
              <a:rPr lang="hu-HU" b="1" dirty="0" err="1" smtClean="0"/>
              <a:t>Fluxion</a:t>
            </a:r>
            <a:r>
              <a:rPr lang="hu-HU" dirty="0" smtClean="0"/>
              <a:t>" kifejezésből, magyarra fordítva: a Kinetikai (mozgási) Degradációs (lebontás, szétbontás a kémiában) Folyamat rövidítése.</a:t>
            </a:r>
          </a:p>
          <a:p>
            <a:pPr marL="0" indent="0">
              <a:buNone/>
            </a:pPr>
            <a:r>
              <a:rPr lang="hu-HU" dirty="0" smtClean="0"/>
              <a:t>Egyrészt beszélhetünk KDF technológiáról, másrészt KDF töltetről. A KDF-technológia egy folyadékkezelési eljárás és a KDF töltet pedig egy szabadalmaztatott vízkezelési anyag a víz és szennyvízkezeléshez. A KDF, mint anyag </a:t>
            </a:r>
            <a:r>
              <a:rPr lang="hu-HU" b="1" dirty="0" smtClean="0"/>
              <a:t>egy nagy tisztaságú réz-cink ötvözet</a:t>
            </a:r>
            <a:r>
              <a:rPr lang="hu-HU" dirty="0" smtClean="0"/>
              <a:t>. Színe miatt gyakran nevezik "</a:t>
            </a:r>
            <a:r>
              <a:rPr lang="hu-HU" dirty="0" err="1" smtClean="0"/>
              <a:t>gold</a:t>
            </a:r>
            <a:r>
              <a:rPr lang="hu-HU" dirty="0" smtClean="0"/>
              <a:t> </a:t>
            </a:r>
            <a:r>
              <a:rPr lang="hu-HU" dirty="0" err="1" smtClean="0"/>
              <a:t>sand</a:t>
            </a:r>
            <a:r>
              <a:rPr lang="hu-HU" dirty="0" smtClean="0"/>
              <a:t>", azaz "arany homok"-</a:t>
            </a:r>
            <a:r>
              <a:rPr lang="hu-HU" dirty="0" err="1" smtClean="0"/>
              <a:t>nak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 smtClean="0"/>
              <a:t>A KDF-</a:t>
            </a:r>
            <a:r>
              <a:rPr lang="hu-HU" dirty="0" err="1" smtClean="0"/>
              <a:t>víztiszítás</a:t>
            </a:r>
            <a:r>
              <a:rPr lang="hu-HU" dirty="0" smtClean="0"/>
              <a:t> a </a:t>
            </a:r>
            <a:r>
              <a:rPr lang="hu-HU" dirty="0" err="1" smtClean="0"/>
              <a:t>redox</a:t>
            </a:r>
            <a:r>
              <a:rPr lang="hu-HU" dirty="0" smtClean="0"/>
              <a:t> (redukció-oxidáció) kémiai folyamaton alapszik. A redukció-oxidációban a réz katódként, a cink anódként működik. A KDF formula részecskéi felületén oxidáció illetve redukció megy végbe. Az oxidáció elektron leadást, a redukció elektron felvételt jelent. E kémiai folyamat </a:t>
            </a:r>
            <a:r>
              <a:rPr lang="hu-HU" b="1" dirty="0" smtClean="0"/>
              <a:t>felhasználásával szűrik ki a vízből az egészségre ártalmas klórt és a vízben oldott nehézfémeket</a:t>
            </a:r>
            <a:r>
              <a:rPr lang="hu-HU" dirty="0" smtClean="0"/>
              <a:t>. A KDF vízszűrő </a:t>
            </a:r>
            <a:r>
              <a:rPr lang="hu-HU" b="1" dirty="0" smtClean="0"/>
              <a:t>töltet oly módon távolítja el a klórt, hogy azokból elektron átadásával ártalmatlan klorid ionokat, illetve kősót hoz létre </a:t>
            </a:r>
            <a:r>
              <a:rPr lang="hu-HU" dirty="0" smtClean="0"/>
              <a:t>(pl. például a cink és a klór reakciójából ártalmatlan cink-klorid keletkezik). A nehézfém kationok pedig elemi fématomokat alkotva a KDF formula réz-cink ötvözetéhez tapadnak, és ezáltal a szűrő töltetben maradnak.</a:t>
            </a:r>
          </a:p>
          <a:p>
            <a:pPr marL="0" indent="0">
              <a:buNone/>
            </a:pPr>
            <a:r>
              <a:rPr lang="hu-HU" dirty="0" smtClean="0"/>
              <a:t>A KDF formula eltávolítja a klórt és klórszármazékokat (THM-vegyületek),a szerves anyagokat (</a:t>
            </a:r>
            <a:r>
              <a:rPr lang="hu-HU" dirty="0" err="1" smtClean="0"/>
              <a:t>peszticidek</a:t>
            </a:r>
            <a:r>
              <a:rPr lang="hu-HU" dirty="0" smtClean="0"/>
              <a:t>, herbicidek), fémeket (nehézfémek, vas, arzén). Továbbá enyhén antibakteriális hatású is: kiveszi a mikroszervezeteket (baktériumok, gombák, algák). A KDF-formula úgy akadályozza meg a baktériumok, gombák és algák elszaporodását, hogy a redukció-oxidáció folyamat által létrejövő elektrolit elviselhetetlen közeget teremt ezen mikroorganizmusok számára. </a:t>
            </a:r>
            <a:r>
              <a:rPr lang="hu-HU" b="1" dirty="0" smtClean="0"/>
              <a:t>Csökkenti a keménységet okozó kalcium és magnézium vegyületek számát, azaz a vízkőlerakódást</a:t>
            </a:r>
            <a:endParaRPr lang="hu-HU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37" y="2616119"/>
            <a:ext cx="10595351" cy="12419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228600" dir="2520000" algn="ctr" rotWithShape="0">
              <a:schemeClr val="tx1">
                <a:alpha val="31000"/>
              </a:scheme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3207224" y="4164011"/>
            <a:ext cx="3388448" cy="517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KDF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KDF formulát általában a </a:t>
            </a:r>
            <a:r>
              <a:rPr lang="hu-HU" b="1" dirty="0"/>
              <a:t>szénszűrő kiváltására</a:t>
            </a:r>
            <a:r>
              <a:rPr lang="hu-HU" dirty="0"/>
              <a:t>, illetve annak kiegészítőjeként használják</a:t>
            </a:r>
            <a:r>
              <a:rPr lang="hu-HU" dirty="0" smtClean="0"/>
              <a:t>. (?)</a:t>
            </a:r>
          </a:p>
          <a:p>
            <a:r>
              <a:rPr lang="hu-HU" dirty="0"/>
              <a:t>Magasabb hőmérsékletű és gyorsabb átfolyású víz megszűrésekor is kiválóan </a:t>
            </a:r>
            <a:r>
              <a:rPr lang="hu-HU" dirty="0" smtClean="0"/>
              <a:t>működik. (zuhanyzás)</a:t>
            </a:r>
          </a:p>
          <a:p>
            <a:r>
              <a:rPr lang="hu-HU" b="1" dirty="0" smtClean="0"/>
              <a:t>Negatív </a:t>
            </a:r>
            <a:r>
              <a:rPr lang="hu-HU" b="1" dirty="0"/>
              <a:t>ionokat </a:t>
            </a:r>
            <a:r>
              <a:rPr lang="hu-HU" dirty="0"/>
              <a:t>juttat a vízbe, mellyel élénkítő, frissítő hatást ad a víznek</a:t>
            </a:r>
            <a:r>
              <a:rPr lang="hu-HU" dirty="0" smtClean="0"/>
              <a:t>. (?)</a:t>
            </a:r>
          </a:p>
          <a:p>
            <a:r>
              <a:rPr lang="hu-HU" b="1" dirty="0" smtClean="0"/>
              <a:t>Csökkenti a keménységet </a:t>
            </a:r>
            <a:r>
              <a:rPr lang="hu-HU" dirty="0" smtClean="0"/>
              <a:t>okozó kalcium és magnézium vegyületek számát, azaz a vízkőlerakódást (?)</a:t>
            </a:r>
          </a:p>
          <a:p>
            <a:r>
              <a:rPr lang="hu-HU" dirty="0" smtClean="0"/>
              <a:t>Eltávolítja a </a:t>
            </a:r>
            <a:r>
              <a:rPr lang="hu-HU" b="1" dirty="0" smtClean="0"/>
              <a:t>klórt</a:t>
            </a:r>
            <a:r>
              <a:rPr lang="hu-HU" b="1" dirty="0"/>
              <a:t>, vasat, hidrogén szulfidot, nehézfémeket és baktériumokat</a:t>
            </a:r>
            <a:endParaRPr lang="hu-HU" b="1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9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714" y="414392"/>
            <a:ext cx="4107542" cy="62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Kombinált szűrőbetétek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</a:t>
            </a:r>
            <a:r>
              <a:rPr lang="hu-HU" dirty="0" smtClean="0"/>
              <a:t>l.: KDF + aktívszén + PP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27" y="1773429"/>
            <a:ext cx="5399314" cy="486050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994" y="2177143"/>
            <a:ext cx="1567034" cy="428443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" y="3093958"/>
            <a:ext cx="3135201" cy="31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Vízlágyítás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ioncserélő </a:t>
            </a:r>
            <a:r>
              <a:rPr lang="hu-HU" dirty="0" smtClean="0"/>
              <a:t>gyanta</a:t>
            </a:r>
          </a:p>
          <a:p>
            <a:r>
              <a:rPr lang="hu-HU" dirty="0" err="1" smtClean="0"/>
              <a:t>Polifoszfátos</a:t>
            </a:r>
            <a:r>
              <a:rPr lang="hu-HU" dirty="0" smtClean="0"/>
              <a:t> „vízlágyító”</a:t>
            </a:r>
          </a:p>
          <a:p>
            <a:r>
              <a:rPr lang="hu-HU" dirty="0" smtClean="0"/>
              <a:t>Elektromos „vízlágyító” vízkőmentesítő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46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Ioncserélő gyanta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Nátriumfázisú kationcserélő gyanta</a:t>
            </a:r>
          </a:p>
          <a:p>
            <a:pPr marL="457200" lvl="1" indent="0">
              <a:buNone/>
              <a:tabLst>
                <a:tab pos="1882775" algn="l"/>
                <a:tab pos="4040188" algn="l"/>
              </a:tabLst>
            </a:pPr>
            <a:r>
              <a:rPr lang="pt-BR" b="1" dirty="0" smtClean="0"/>
              <a:t>Ca</a:t>
            </a:r>
            <a:r>
              <a:rPr lang="pt-BR" dirty="0" smtClean="0"/>
              <a:t>(HCO</a:t>
            </a:r>
            <a:r>
              <a:rPr lang="pt-BR" baseline="-25000" dirty="0" smtClean="0"/>
              <a:t>3</a:t>
            </a:r>
            <a:r>
              <a:rPr lang="pt-BR" dirty="0" smtClean="0"/>
              <a:t>)</a:t>
            </a:r>
            <a:r>
              <a:rPr lang="pt-BR" baseline="-25000" dirty="0" smtClean="0"/>
              <a:t>2</a:t>
            </a:r>
            <a:r>
              <a:rPr lang="hu-HU" baseline="-25000" dirty="0" smtClean="0"/>
              <a:t> 	</a:t>
            </a:r>
            <a:r>
              <a:rPr lang="pt-BR" dirty="0" smtClean="0"/>
              <a:t>+</a:t>
            </a:r>
            <a:r>
              <a:rPr lang="hu-HU" dirty="0" smtClean="0"/>
              <a:t> </a:t>
            </a:r>
            <a:r>
              <a:rPr lang="pt-BR" dirty="0" smtClean="0"/>
              <a:t>2Na-R </a:t>
            </a:r>
            <a:r>
              <a:rPr lang="pt-BR" dirty="0"/>
              <a:t>= </a:t>
            </a:r>
            <a:r>
              <a:rPr lang="pt-BR" dirty="0" smtClean="0"/>
              <a:t>Ca-R2</a:t>
            </a:r>
            <a:r>
              <a:rPr lang="hu-HU" dirty="0" smtClean="0"/>
              <a:t> 	</a:t>
            </a:r>
            <a:r>
              <a:rPr lang="pt-BR" dirty="0" smtClean="0"/>
              <a:t>+</a:t>
            </a:r>
            <a:r>
              <a:rPr lang="hu-HU" dirty="0" smtClean="0"/>
              <a:t> </a:t>
            </a:r>
            <a:r>
              <a:rPr lang="pt-BR" dirty="0" smtClean="0"/>
              <a:t>2</a:t>
            </a:r>
            <a:r>
              <a:rPr lang="pt-BR" b="1" dirty="0" smtClean="0"/>
              <a:t>Na</a:t>
            </a:r>
            <a:r>
              <a:rPr lang="pt-BR" dirty="0" smtClean="0"/>
              <a:t>HCO</a:t>
            </a:r>
            <a:r>
              <a:rPr lang="pt-BR" baseline="-25000" dirty="0" smtClean="0"/>
              <a:t>3</a:t>
            </a:r>
            <a:r>
              <a:rPr lang="pt-BR" dirty="0"/>
              <a:t> </a:t>
            </a:r>
            <a:br>
              <a:rPr lang="pt-BR" dirty="0"/>
            </a:br>
            <a:r>
              <a:rPr lang="pt-BR" b="1" dirty="0" smtClean="0"/>
              <a:t>Mg</a:t>
            </a:r>
            <a:r>
              <a:rPr lang="pt-BR" dirty="0" smtClean="0"/>
              <a:t>(HCO</a:t>
            </a:r>
            <a:r>
              <a:rPr lang="pt-BR" baseline="-25000" dirty="0" smtClean="0"/>
              <a:t>3</a:t>
            </a:r>
            <a:r>
              <a:rPr lang="pt-BR" dirty="0" smtClean="0"/>
              <a:t>)</a:t>
            </a:r>
            <a:r>
              <a:rPr lang="pt-BR" baseline="-25000" dirty="0" smtClean="0"/>
              <a:t>2</a:t>
            </a:r>
            <a:r>
              <a:rPr lang="hu-HU" baseline="-25000" dirty="0" smtClean="0"/>
              <a:t> 	</a:t>
            </a:r>
            <a:r>
              <a:rPr lang="pt-BR" dirty="0" smtClean="0"/>
              <a:t>+</a:t>
            </a:r>
            <a:r>
              <a:rPr lang="hu-HU" dirty="0" smtClean="0"/>
              <a:t> </a:t>
            </a:r>
            <a:r>
              <a:rPr lang="pt-BR" dirty="0" smtClean="0"/>
              <a:t>2Na-R </a:t>
            </a:r>
            <a:r>
              <a:rPr lang="pt-BR" dirty="0"/>
              <a:t>= </a:t>
            </a:r>
            <a:r>
              <a:rPr lang="pt-BR" dirty="0" smtClean="0"/>
              <a:t>Mg-R2</a:t>
            </a:r>
            <a:r>
              <a:rPr lang="hu-HU" dirty="0" smtClean="0"/>
              <a:t> 	</a:t>
            </a:r>
            <a:r>
              <a:rPr lang="pt-BR" dirty="0" smtClean="0"/>
              <a:t>+</a:t>
            </a:r>
            <a:r>
              <a:rPr lang="hu-HU" dirty="0" smtClean="0"/>
              <a:t> </a:t>
            </a:r>
            <a:r>
              <a:rPr lang="pt-BR" dirty="0" smtClean="0"/>
              <a:t>2</a:t>
            </a:r>
            <a:r>
              <a:rPr lang="pt-BR" b="1" dirty="0" smtClean="0"/>
              <a:t>Na</a:t>
            </a:r>
            <a:r>
              <a:rPr lang="pt-BR" dirty="0" smtClean="0"/>
              <a:t>HCO</a:t>
            </a:r>
            <a:r>
              <a:rPr lang="pt-BR" baseline="-25000" dirty="0" smtClean="0"/>
              <a:t>3</a:t>
            </a:r>
            <a:endParaRPr lang="hu-HU" dirty="0" smtClean="0"/>
          </a:p>
          <a:p>
            <a:pPr marL="457200" lvl="1" indent="0">
              <a:buNone/>
              <a:tabLst>
                <a:tab pos="1882775" algn="l"/>
                <a:tab pos="4040188" algn="l"/>
              </a:tabLst>
            </a:pPr>
            <a:r>
              <a:rPr lang="pt-BR" dirty="0"/>
              <a:t> </a:t>
            </a:r>
            <a:br>
              <a:rPr lang="pt-BR" dirty="0"/>
            </a:br>
            <a:r>
              <a:rPr lang="pt-BR" dirty="0" smtClean="0"/>
              <a:t>CaSO</a:t>
            </a:r>
            <a:r>
              <a:rPr lang="hu-HU" baseline="-25000" dirty="0" smtClean="0"/>
              <a:t>4 	</a:t>
            </a:r>
            <a:r>
              <a:rPr lang="pt-BR" dirty="0" smtClean="0"/>
              <a:t>+</a:t>
            </a:r>
            <a:r>
              <a:rPr lang="hu-HU" dirty="0" smtClean="0"/>
              <a:t> </a:t>
            </a:r>
            <a:r>
              <a:rPr lang="pt-BR" dirty="0" smtClean="0"/>
              <a:t>2Na-R </a:t>
            </a:r>
            <a:r>
              <a:rPr lang="pt-BR" dirty="0"/>
              <a:t>= </a:t>
            </a:r>
            <a:r>
              <a:rPr lang="pt-BR" dirty="0" smtClean="0"/>
              <a:t>Ca-R2</a:t>
            </a:r>
            <a:r>
              <a:rPr lang="hu-HU" dirty="0" smtClean="0"/>
              <a:t> 	</a:t>
            </a:r>
            <a:r>
              <a:rPr lang="pt-BR" dirty="0" smtClean="0"/>
              <a:t>+</a:t>
            </a:r>
            <a:r>
              <a:rPr lang="hu-HU" dirty="0" smtClean="0"/>
              <a:t> </a:t>
            </a:r>
            <a:r>
              <a:rPr lang="pt-BR" dirty="0" smtClean="0"/>
              <a:t>Na</a:t>
            </a:r>
            <a:r>
              <a:rPr lang="pt-BR" baseline="-25000" dirty="0" smtClean="0"/>
              <a:t>2</a:t>
            </a:r>
            <a:r>
              <a:rPr lang="pt-BR" dirty="0" smtClean="0"/>
              <a:t>SO</a:t>
            </a:r>
            <a:r>
              <a:rPr lang="hu-HU" baseline="-25000" dirty="0" smtClean="0"/>
              <a:t> </a:t>
            </a:r>
            <a:r>
              <a:rPr lang="hu-HU" baseline="-25000" dirty="0"/>
              <a:t>4 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 smtClean="0"/>
              <a:t>MgSO</a:t>
            </a:r>
            <a:r>
              <a:rPr lang="hu-HU" baseline="-25000" dirty="0" smtClean="0"/>
              <a:t>4  	</a:t>
            </a:r>
            <a:r>
              <a:rPr lang="pt-BR" dirty="0" smtClean="0"/>
              <a:t>+</a:t>
            </a:r>
            <a:r>
              <a:rPr lang="hu-HU" dirty="0" smtClean="0"/>
              <a:t> </a:t>
            </a:r>
            <a:r>
              <a:rPr lang="pt-BR" dirty="0" smtClean="0"/>
              <a:t>2Na-R</a:t>
            </a:r>
            <a:r>
              <a:rPr lang="pt-BR" dirty="0"/>
              <a:t> = </a:t>
            </a:r>
            <a:r>
              <a:rPr lang="pt-BR" dirty="0" smtClean="0"/>
              <a:t>Mg-R2</a:t>
            </a:r>
            <a:r>
              <a:rPr lang="hu-HU" dirty="0" smtClean="0"/>
              <a:t> 	</a:t>
            </a:r>
            <a:r>
              <a:rPr lang="pt-BR" dirty="0" smtClean="0"/>
              <a:t>+</a:t>
            </a:r>
            <a:r>
              <a:rPr lang="hu-HU" dirty="0" smtClean="0"/>
              <a:t> </a:t>
            </a:r>
            <a:r>
              <a:rPr lang="pt-BR" dirty="0" smtClean="0"/>
              <a:t>Na</a:t>
            </a:r>
            <a:r>
              <a:rPr lang="pt-BR" baseline="-25000" dirty="0" smtClean="0"/>
              <a:t>2</a:t>
            </a:r>
            <a:r>
              <a:rPr lang="pt-BR" dirty="0" smtClean="0"/>
              <a:t>2SO</a:t>
            </a:r>
            <a:r>
              <a:rPr lang="hu-HU" baseline="-25000" dirty="0" smtClean="0"/>
              <a:t> </a:t>
            </a:r>
            <a:r>
              <a:rPr lang="hu-HU" baseline="-25000" dirty="0"/>
              <a:t>4 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 smtClean="0"/>
              <a:t>CaCl</a:t>
            </a:r>
            <a:r>
              <a:rPr lang="pt-BR" baseline="-25000" dirty="0" smtClean="0"/>
              <a:t>2</a:t>
            </a:r>
            <a:r>
              <a:rPr lang="hu-HU" baseline="-25000" dirty="0" smtClean="0"/>
              <a:t> 	</a:t>
            </a:r>
            <a:r>
              <a:rPr lang="pt-BR" dirty="0" smtClean="0"/>
              <a:t>+</a:t>
            </a:r>
            <a:r>
              <a:rPr lang="hu-HU" dirty="0" smtClean="0"/>
              <a:t> </a:t>
            </a:r>
            <a:r>
              <a:rPr lang="pt-BR" dirty="0" smtClean="0"/>
              <a:t>2Na-R </a:t>
            </a:r>
            <a:r>
              <a:rPr lang="pt-BR" dirty="0"/>
              <a:t>= </a:t>
            </a:r>
            <a:r>
              <a:rPr lang="pt-BR" dirty="0" smtClean="0"/>
              <a:t>Ca-R2</a:t>
            </a:r>
            <a:r>
              <a:rPr lang="hu-HU" dirty="0" smtClean="0"/>
              <a:t> 	</a:t>
            </a:r>
            <a:r>
              <a:rPr lang="pt-BR" dirty="0" smtClean="0"/>
              <a:t>+</a:t>
            </a:r>
            <a:r>
              <a:rPr lang="hu-HU" dirty="0" smtClean="0"/>
              <a:t> </a:t>
            </a:r>
            <a:r>
              <a:rPr lang="pt-BR" b="1" dirty="0" smtClean="0"/>
              <a:t>2NaCl</a:t>
            </a:r>
            <a:r>
              <a:rPr lang="pt-BR" b="1" dirty="0"/>
              <a:t> 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MgCl</a:t>
            </a:r>
            <a:r>
              <a:rPr lang="pt-BR" baseline="-25000" dirty="0" smtClean="0"/>
              <a:t>2</a:t>
            </a:r>
            <a:r>
              <a:rPr lang="hu-HU" baseline="-25000" dirty="0" smtClean="0"/>
              <a:t> 	</a:t>
            </a:r>
            <a:r>
              <a:rPr lang="pt-BR" dirty="0" smtClean="0"/>
              <a:t>+</a:t>
            </a:r>
            <a:r>
              <a:rPr lang="hu-HU" dirty="0" smtClean="0"/>
              <a:t> </a:t>
            </a:r>
            <a:r>
              <a:rPr lang="pt-BR" dirty="0" smtClean="0"/>
              <a:t>2Na-R</a:t>
            </a:r>
            <a:r>
              <a:rPr lang="hu-HU" dirty="0" smtClean="0"/>
              <a:t> </a:t>
            </a:r>
            <a:r>
              <a:rPr lang="pt-BR" dirty="0" smtClean="0"/>
              <a:t>=</a:t>
            </a:r>
            <a:r>
              <a:rPr lang="hu-HU" dirty="0" smtClean="0"/>
              <a:t> </a:t>
            </a:r>
            <a:r>
              <a:rPr lang="pt-BR" dirty="0" smtClean="0"/>
              <a:t>Mg-R2</a:t>
            </a:r>
            <a:r>
              <a:rPr lang="hu-HU" dirty="0" smtClean="0"/>
              <a:t> 	</a:t>
            </a:r>
            <a:r>
              <a:rPr lang="pt-BR" dirty="0" smtClean="0"/>
              <a:t>+</a:t>
            </a:r>
            <a:r>
              <a:rPr lang="hu-HU" dirty="0" smtClean="0"/>
              <a:t> </a:t>
            </a:r>
            <a:r>
              <a:rPr lang="pt-BR" b="1" dirty="0" smtClean="0"/>
              <a:t>2NaCl</a:t>
            </a:r>
            <a:endParaRPr lang="pt-BR" b="1" dirty="0"/>
          </a:p>
          <a:p>
            <a:endParaRPr lang="hu-HU" dirty="0"/>
          </a:p>
          <a:p>
            <a:r>
              <a:rPr lang="hu-HU" dirty="0" smtClean="0"/>
              <a:t>Kevertágyas gyanta</a:t>
            </a:r>
          </a:p>
          <a:p>
            <a:pPr lvl="1"/>
            <a:r>
              <a:rPr lang="hu-HU" dirty="0" smtClean="0"/>
              <a:t>Lényegében teljesen sómentes vizet ad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737" y="601324"/>
            <a:ext cx="3676650" cy="36766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737" y="4412910"/>
            <a:ext cx="3676650" cy="22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Ioncserélő gyanta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u-HU" dirty="0" smtClean="0"/>
              <a:t>vagy </a:t>
            </a:r>
            <a:r>
              <a:rPr lang="hu-HU" dirty="0" err="1"/>
              <a:t>savasít</a:t>
            </a:r>
            <a:r>
              <a:rPr lang="hu-HU" dirty="0"/>
              <a:t> vagy </a:t>
            </a:r>
            <a:r>
              <a:rPr lang="hu-HU" dirty="0" err="1"/>
              <a:t>lúgosít</a:t>
            </a:r>
            <a:r>
              <a:rPr lang="hu-HU" dirty="0"/>
              <a:t> attól függően milyen típusú a </a:t>
            </a:r>
            <a:r>
              <a:rPr lang="hu-HU" dirty="0" smtClean="0"/>
              <a:t>gyanta</a:t>
            </a:r>
          </a:p>
          <a:p>
            <a:pPr marL="457200" lvl="1" indent="0">
              <a:buNone/>
            </a:pPr>
            <a:r>
              <a:rPr lang="hu-HU" sz="2000" dirty="0" smtClean="0"/>
              <a:t>	(a karbonátkeménység stabilizálja a pH-t)</a:t>
            </a:r>
          </a:p>
          <a:p>
            <a:pPr marL="900113" lvl="1" indent="0">
              <a:buNone/>
            </a:pPr>
            <a:r>
              <a:rPr lang="hu-HU" sz="2000" dirty="0" smtClean="0"/>
              <a:t>magas </a:t>
            </a:r>
            <a:r>
              <a:rPr lang="hu-HU" sz="2000" dirty="0"/>
              <a:t>pH = nátriumos ioncserélő gyantával lágyított </a:t>
            </a:r>
            <a:r>
              <a:rPr lang="hu-HU" sz="2000" dirty="0" smtClean="0"/>
              <a:t>víz</a:t>
            </a:r>
          </a:p>
          <a:p>
            <a:pPr marL="900113" lvl="1" indent="0">
              <a:buNone/>
            </a:pPr>
            <a:r>
              <a:rPr lang="hu-HU" sz="2000" dirty="0" smtClean="0"/>
              <a:t>	Az </a:t>
            </a:r>
            <a:r>
              <a:rPr lang="hu-HU" sz="2000" dirty="0" err="1"/>
              <a:t>összkeménységnél</a:t>
            </a:r>
            <a:r>
              <a:rPr lang="hu-HU" sz="2000" dirty="0"/>
              <a:t> magasabb karbonátkeménység (lehetséges ilyet mérni, a teszt becsapható) = szikes víz </a:t>
            </a:r>
            <a:r>
              <a:rPr lang="hu-HU" sz="2000" dirty="0" smtClean="0"/>
              <a:t> (a teszt a karbonátot méri, NaHCO</a:t>
            </a:r>
            <a:r>
              <a:rPr lang="hu-HU" sz="2000" baseline="-25000" dirty="0" smtClean="0"/>
              <a:t>3</a:t>
            </a:r>
            <a:r>
              <a:rPr lang="hu-HU" sz="2000" dirty="0" smtClean="0"/>
              <a:t> nem okoz keménységet, de a teszt kimutatja)</a:t>
            </a:r>
          </a:p>
          <a:p>
            <a:pPr marL="457200" lvl="1" indent="0">
              <a:buNone/>
            </a:pPr>
            <a:r>
              <a:rPr lang="hu-HU" dirty="0"/>
              <a:t>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gyanta kimerüléséig teljesen lágy vizet ad, utána regenerálni kell</a:t>
            </a:r>
          </a:p>
          <a:p>
            <a:pPr lvl="1"/>
            <a:endParaRPr lang="hu-HU" dirty="0"/>
          </a:p>
          <a:p>
            <a:pPr lvl="1"/>
            <a:r>
              <a:rPr lang="hu-HU" dirty="0" smtClean="0"/>
              <a:t>A kevertágyas gyanta regenerálása otthoni </a:t>
            </a:r>
            <a:r>
              <a:rPr lang="hu-HU" dirty="0"/>
              <a:t>körülmények között körülményes </a:t>
            </a:r>
            <a:r>
              <a:rPr lang="hu-HU" dirty="0" smtClean="0"/>
              <a:t>(</a:t>
            </a:r>
            <a:r>
              <a:rPr lang="hu-HU" dirty="0"/>
              <a:t>válogatás, sósav, trisó</a:t>
            </a:r>
            <a:r>
              <a:rPr lang="hu-HU" dirty="0" smtClean="0"/>
              <a:t>)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24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Polifoszfátos</a:t>
            </a:r>
            <a:r>
              <a:rPr lang="hu-HU" dirty="0" smtClean="0"/>
              <a:t> „vízlágyító”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feloldódott </a:t>
            </a:r>
            <a:r>
              <a:rPr lang="hu-HU" dirty="0" err="1"/>
              <a:t>polifoszfát</a:t>
            </a:r>
            <a:r>
              <a:rPr lang="hu-HU" dirty="0"/>
              <a:t> kristály </a:t>
            </a:r>
            <a:r>
              <a:rPr lang="hu-HU" b="1" dirty="0"/>
              <a:t>burkot képez a keménységet okozó </a:t>
            </a:r>
            <a:r>
              <a:rPr lang="hu-HU" b="1" dirty="0" err="1"/>
              <a:t>kálcium</a:t>
            </a:r>
            <a:r>
              <a:rPr lang="hu-HU" b="1" dirty="0"/>
              <a:t>- és magnézium ionok köré</a:t>
            </a:r>
            <a:r>
              <a:rPr lang="hu-HU" dirty="0"/>
              <a:t>, ezáltal oldatban tartja őket és megakadályozza azok vízkő formában történő </a:t>
            </a:r>
            <a:r>
              <a:rPr lang="hu-HU" dirty="0" smtClean="0"/>
              <a:t>lerakódását</a:t>
            </a:r>
          </a:p>
          <a:p>
            <a:r>
              <a:rPr lang="hu-HU" b="1" dirty="0"/>
              <a:t>Az így lágyított víz nem fogyasztható</a:t>
            </a:r>
            <a:r>
              <a:rPr lang="hu-HU" dirty="0"/>
              <a:t>, utána központilag vagy a konyhai vízvételi helyre mindenképp valamilyen háztartási víztisztító berendezés </a:t>
            </a:r>
            <a:r>
              <a:rPr lang="hu-HU" dirty="0" smtClean="0"/>
              <a:t>szükséges</a:t>
            </a:r>
          </a:p>
          <a:p>
            <a:r>
              <a:rPr lang="hu-HU" dirty="0" smtClean="0"/>
              <a:t>Mosógépekhez ajánlják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215" y="3885156"/>
            <a:ext cx="2400157" cy="2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Elektromos „vízlágyító</a:t>
            </a:r>
            <a:r>
              <a:rPr lang="hu-HU" dirty="0" smtClean="0"/>
              <a:t>”, vízkőmentesítő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többé nem kell vízkőoldó vegyszereket használnia és egy csapásra megszűnnek </a:t>
            </a:r>
            <a:r>
              <a:rPr lang="hu-HU" b="1" dirty="0"/>
              <a:t>vízkő</a:t>
            </a:r>
            <a:r>
              <a:rPr lang="hu-HU" dirty="0"/>
              <a:t> </a:t>
            </a:r>
            <a:r>
              <a:rPr lang="hu-HU" dirty="0" smtClean="0"/>
              <a:t>gondjai</a:t>
            </a:r>
          </a:p>
          <a:p>
            <a:r>
              <a:rPr lang="hu-HU" dirty="0"/>
              <a:t>az elektromágneses hullámok kívülről gyakorolnak hatást a vízben lévő </a:t>
            </a:r>
            <a:r>
              <a:rPr lang="hu-HU" b="1" dirty="0"/>
              <a:t>kalcium-karbonát</a:t>
            </a:r>
            <a:r>
              <a:rPr lang="hu-HU" dirty="0"/>
              <a:t> </a:t>
            </a:r>
            <a:r>
              <a:rPr lang="hu-HU" dirty="0" smtClean="0"/>
              <a:t>(CaCO</a:t>
            </a:r>
            <a:r>
              <a:rPr lang="hu-HU" baseline="-25000" dirty="0" smtClean="0"/>
              <a:t>3</a:t>
            </a:r>
            <a:r>
              <a:rPr lang="hu-HU" dirty="0" smtClean="0"/>
              <a:t>) részecskékre</a:t>
            </a:r>
          </a:p>
          <a:p>
            <a:r>
              <a:rPr lang="pt-BR" dirty="0" smtClean="0"/>
              <a:t>1,2W-os </a:t>
            </a:r>
            <a:r>
              <a:rPr lang="pt-BR" dirty="0"/>
              <a:t>energia </a:t>
            </a:r>
            <a:r>
              <a:rPr lang="pt-BR" dirty="0" smtClean="0"/>
              <a:t>fogyasztás</a:t>
            </a:r>
            <a:endParaRPr lang="hu-HU" dirty="0" smtClean="0"/>
          </a:p>
          <a:p>
            <a:r>
              <a:rPr lang="hu-HU" dirty="0"/>
              <a:t>a készülék használatával a víz keménységi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foka </a:t>
            </a:r>
            <a:r>
              <a:rPr lang="hu-HU" dirty="0"/>
              <a:t>ténylegesen nem változik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975" y="3194312"/>
            <a:ext cx="3925860" cy="32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Elektromos „vízlágyító”, vízkőmentesítő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850"/>
          </a:xfrm>
        </p:spPr>
        <p:txBody>
          <a:bodyPr/>
          <a:lstStyle/>
          <a:p>
            <a:pPr marL="0" indent="0">
              <a:buNone/>
            </a:pPr>
            <a:r>
              <a:rPr lang="hu-HU" i="1" dirty="0" smtClean="0"/>
              <a:t>„A </a:t>
            </a:r>
            <a:r>
              <a:rPr lang="hu-HU" i="1" dirty="0"/>
              <a:t>12 évi kutató munka eredménye a III.-ik évezredi </a:t>
            </a:r>
            <a:r>
              <a:rPr lang="hu-HU" i="1" dirty="0" smtClean="0"/>
              <a:t>csúcstechnológia!”</a:t>
            </a:r>
          </a:p>
          <a:p>
            <a:pPr marL="0" indent="0">
              <a:buNone/>
            </a:pPr>
            <a:r>
              <a:rPr lang="hu-HU" i="1" dirty="0" smtClean="0"/>
              <a:t>„a </a:t>
            </a:r>
            <a:r>
              <a:rPr lang="hu-HU" i="1" dirty="0"/>
              <a:t>hópihe formájú karbonátmolekulák hasáb formára </a:t>
            </a:r>
            <a:r>
              <a:rPr lang="hu-HU" i="1" dirty="0" smtClean="0"/>
              <a:t>rendeződnek”</a:t>
            </a:r>
            <a:endParaRPr lang="hu-HU" i="1" dirty="0"/>
          </a:p>
          <a:p>
            <a:endParaRPr lang="hu-HU" dirty="0"/>
          </a:p>
        </p:txBody>
      </p:sp>
      <p:pic>
        <p:nvPicPr>
          <p:cNvPr id="1026" name="Picture 2" descr="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04" y="3550915"/>
            <a:ext cx="4083836" cy="246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869" y="3550914"/>
            <a:ext cx="3921489" cy="246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Elektromos „vízlágyító”, vízkőmentesítő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i="1" dirty="0" smtClean="0"/>
              <a:t>„Nem </a:t>
            </a:r>
            <a:r>
              <a:rPr lang="hu-HU" i="1" dirty="0"/>
              <a:t>tudom, mi van a </a:t>
            </a:r>
            <a:r>
              <a:rPr lang="hu-HU" i="1" dirty="0" smtClean="0"/>
              <a:t>képen</a:t>
            </a:r>
            <a:r>
              <a:rPr lang="hu-HU" i="1" dirty="0"/>
              <a:t>, de nem a </a:t>
            </a:r>
            <a:r>
              <a:rPr lang="hu-HU" i="1" dirty="0" smtClean="0"/>
              <a:t>csapvízben lévő kristályok </a:t>
            </a:r>
            <a:r>
              <a:rPr lang="hu-HU" i="1" dirty="0"/>
              <a:t>az biztos. Ha ennyi </a:t>
            </a:r>
            <a:r>
              <a:rPr lang="hu-HU" i="1" dirty="0" smtClean="0"/>
              <a:t>kristály </a:t>
            </a:r>
            <a:r>
              <a:rPr lang="hu-HU" i="1" dirty="0"/>
              <a:t>lenne a </a:t>
            </a:r>
            <a:r>
              <a:rPr lang="hu-HU" i="1" dirty="0" smtClean="0"/>
              <a:t>csapvízben</a:t>
            </a:r>
            <a:r>
              <a:rPr lang="hu-HU" i="1" dirty="0"/>
              <a:t>, </a:t>
            </a:r>
            <a:r>
              <a:rPr lang="hu-HU" i="1" dirty="0" smtClean="0"/>
              <a:t>akkor </a:t>
            </a:r>
            <a:r>
              <a:rPr lang="hu-HU" i="1" dirty="0"/>
              <a:t>az zavaros </a:t>
            </a:r>
            <a:r>
              <a:rPr lang="hu-HU" i="1" dirty="0" smtClean="0"/>
              <a:t>átlátszatlan </a:t>
            </a:r>
            <a:r>
              <a:rPr lang="hu-HU" i="1" dirty="0"/>
              <a:t>massza </a:t>
            </a:r>
            <a:r>
              <a:rPr lang="hu-HU" i="1" dirty="0" smtClean="0"/>
              <a:t>lenne.”</a:t>
            </a:r>
          </a:p>
          <a:p>
            <a:r>
              <a:rPr lang="hu-HU" dirty="0" smtClean="0"/>
              <a:t>2 </a:t>
            </a:r>
            <a:r>
              <a:rPr lang="hu-HU" dirty="0"/>
              <a:t>és 30 ezer </a:t>
            </a:r>
            <a:r>
              <a:rPr lang="hu-HU" b="1" dirty="0" err="1"/>
              <a:t>Herz</a:t>
            </a:r>
            <a:r>
              <a:rPr lang="hu-HU" dirty="0"/>
              <a:t> közötti </a:t>
            </a:r>
            <a:r>
              <a:rPr lang="hu-HU" b="1" dirty="0" smtClean="0"/>
              <a:t>teljesítmény</a:t>
            </a:r>
          </a:p>
          <a:p>
            <a:r>
              <a:rPr lang="hu-HU" dirty="0"/>
              <a:t>módosul a </a:t>
            </a:r>
            <a:r>
              <a:rPr lang="hu-HU" b="1" dirty="0"/>
              <a:t>kalciumkarbonát</a:t>
            </a:r>
            <a:r>
              <a:rPr lang="hu-HU" dirty="0"/>
              <a:t> kristály szerkezete, így az már nem tud vízkővé alakulni, mellette a már lerakodott vízkövet is folyamatosan oldja</a:t>
            </a:r>
            <a:r>
              <a:rPr lang="hu-HU" dirty="0" smtClean="0"/>
              <a:t>!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i="1" dirty="0" smtClean="0"/>
              <a:t>„Ha </a:t>
            </a:r>
            <a:r>
              <a:rPr lang="hu-HU" i="1" dirty="0"/>
              <a:t>valaki ennyit sem tud, akkor </a:t>
            </a:r>
            <a:r>
              <a:rPr lang="hu-HU" i="1" dirty="0" smtClean="0"/>
              <a:t>miért </a:t>
            </a:r>
            <a:r>
              <a:rPr lang="hu-HU" i="1" dirty="0"/>
              <a:t>higgyek neki </a:t>
            </a:r>
            <a:r>
              <a:rPr lang="hu-HU" i="1" dirty="0" smtClean="0"/>
              <a:t>bármit </a:t>
            </a:r>
            <a:r>
              <a:rPr lang="hu-HU" i="1" dirty="0"/>
              <a:t>is; vagy ha tudja, de </a:t>
            </a:r>
            <a:r>
              <a:rPr lang="hu-HU" i="1" dirty="0" smtClean="0"/>
              <a:t>ekkorát </a:t>
            </a:r>
            <a:r>
              <a:rPr lang="hu-HU" i="1" dirty="0"/>
              <a:t>hazudik, akkor az </a:t>
            </a:r>
            <a:r>
              <a:rPr lang="hu-HU" i="1" dirty="0" smtClean="0"/>
              <a:t>más aljasságokra </a:t>
            </a:r>
            <a:r>
              <a:rPr lang="hu-HU" i="1" dirty="0"/>
              <a:t>is kepes</a:t>
            </a:r>
            <a:r>
              <a:rPr lang="hu-HU" i="1" dirty="0" smtClean="0"/>
              <a:t>.”</a:t>
            </a:r>
            <a:endParaRPr lang="hu-HU" b="1" i="1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86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igazság odaát van</a:t>
            </a:r>
          </a:p>
          <a:p>
            <a:r>
              <a:rPr lang="hu-HU" dirty="0" smtClean="0"/>
              <a:t>Működő termékek, de a hatékonyság és a működés nem mindig egyértelmű</a:t>
            </a:r>
          </a:p>
          <a:p>
            <a:r>
              <a:rPr lang="hu-HU" dirty="0" smtClean="0"/>
              <a:t>Nem biztos hogy tudod mire van szükséged</a:t>
            </a:r>
          </a:p>
          <a:p>
            <a:r>
              <a:rPr lang="hu-HU" dirty="0" smtClean="0"/>
              <a:t>Mindent el akarnak adni</a:t>
            </a:r>
          </a:p>
        </p:txBody>
      </p:sp>
    </p:spTree>
    <p:extLst>
      <p:ext uri="{BB962C8B-B14F-4D97-AF65-F5344CB8AC3E}">
        <p14:creationId xmlns:p14="http://schemas.microsoft.com/office/powerpoint/2010/main" val="38155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Északi vízbázis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Szentendrei sziget, illetve a Duna bal partja</a:t>
            </a:r>
          </a:p>
          <a:p>
            <a:r>
              <a:rPr lang="hu-HU" dirty="0" smtClean="0"/>
              <a:t>Budapesti vízszükséglet </a:t>
            </a:r>
            <a:r>
              <a:rPr lang="hu-HU" b="1" dirty="0" smtClean="0"/>
              <a:t>70%</a:t>
            </a:r>
            <a:r>
              <a:rPr lang="hu-HU" dirty="0" smtClean="0"/>
              <a:t>-a</a:t>
            </a:r>
          </a:p>
          <a:p>
            <a:r>
              <a:rPr lang="hu-HU" dirty="0" smtClean="0"/>
              <a:t>Az </a:t>
            </a:r>
            <a:r>
              <a:rPr lang="hu-HU" dirty="0"/>
              <a:t>itt kitermelhető víz </a:t>
            </a:r>
            <a:r>
              <a:rPr lang="hu-HU" b="1" dirty="0"/>
              <a:t>ivóvíz-minőségű</a:t>
            </a:r>
            <a:r>
              <a:rPr lang="hu-HU" dirty="0"/>
              <a:t>, fertőtlenítés után közvetlenül a vízhálózatba juttatható, </a:t>
            </a:r>
            <a:r>
              <a:rPr lang="hu-HU" dirty="0" smtClean="0"/>
              <a:t>további </a:t>
            </a:r>
            <a:r>
              <a:rPr lang="hu-HU" dirty="0"/>
              <a:t>tisztításra nincs </a:t>
            </a:r>
            <a:r>
              <a:rPr lang="hu-HU" dirty="0" smtClean="0"/>
              <a:t>szükség</a:t>
            </a:r>
          </a:p>
          <a:p>
            <a:r>
              <a:rPr lang="hu-HU" dirty="0" smtClean="0"/>
              <a:t>A </a:t>
            </a:r>
            <a:r>
              <a:rPr lang="hu-HU" dirty="0"/>
              <a:t>mederágyi kavicsréteg lehetővé teszi a folyóvíz vízadó rétegbe szivárgását, </a:t>
            </a:r>
            <a:r>
              <a:rPr lang="hu-HU" dirty="0" smtClean="0"/>
              <a:t>a meder </a:t>
            </a:r>
            <a:r>
              <a:rPr lang="hu-HU" dirty="0"/>
              <a:t>homokos-kavicsos </a:t>
            </a:r>
            <a:r>
              <a:rPr lang="hu-HU" dirty="0" smtClean="0"/>
              <a:t>üledéke fizikai-biológiai úton szűri a vizet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3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Déli vízbázis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Csepel-sziget, Ráckeve és Szigetszentmiklós között elhelyezkedő </a:t>
            </a:r>
            <a:r>
              <a:rPr lang="hu-HU" dirty="0" smtClean="0"/>
              <a:t>terület, két vízkezelő mű.</a:t>
            </a:r>
          </a:p>
          <a:p>
            <a:r>
              <a:rPr lang="hu-HU" dirty="0" smtClean="0"/>
              <a:t>Budapesti vízszükséglet </a:t>
            </a:r>
            <a:r>
              <a:rPr lang="hu-HU" b="1" dirty="0" smtClean="0"/>
              <a:t>30%</a:t>
            </a:r>
            <a:r>
              <a:rPr lang="hu-HU" dirty="0" smtClean="0"/>
              <a:t>-a</a:t>
            </a:r>
          </a:p>
          <a:p>
            <a:r>
              <a:rPr lang="hu-HU" dirty="0" smtClean="0"/>
              <a:t>A </a:t>
            </a:r>
            <a:r>
              <a:rPr lang="hu-HU" dirty="0"/>
              <a:t>Duna főváros alatti szakaszán </a:t>
            </a:r>
            <a:r>
              <a:rPr lang="hu-HU" b="1" dirty="0"/>
              <a:t>jelentős </a:t>
            </a:r>
            <a:r>
              <a:rPr lang="hu-HU" b="1" dirty="0" smtClean="0"/>
              <a:t>szennyvízterhelés </a:t>
            </a:r>
            <a:r>
              <a:rPr lang="hu-HU" dirty="0" smtClean="0"/>
              <a:t>(vas- </a:t>
            </a:r>
            <a:r>
              <a:rPr lang="hu-HU" dirty="0"/>
              <a:t>és mangánszennyezés</a:t>
            </a:r>
            <a:r>
              <a:rPr lang="hu-HU" dirty="0" smtClean="0"/>
              <a:t>) </a:t>
            </a:r>
            <a:r>
              <a:rPr lang="hu-HU" dirty="0"/>
              <a:t>mutatható ki</a:t>
            </a:r>
            <a:r>
              <a:rPr lang="hu-HU" dirty="0" smtClean="0"/>
              <a:t>.</a:t>
            </a:r>
            <a:r>
              <a:rPr lang="hu-HU" dirty="0"/>
              <a:t> </a:t>
            </a:r>
            <a:r>
              <a:rPr lang="hu-HU" dirty="0" smtClean="0"/>
              <a:t>Ennek </a:t>
            </a:r>
            <a:r>
              <a:rPr lang="hu-HU" dirty="0"/>
              <a:t>eltávolítására </a:t>
            </a:r>
            <a:r>
              <a:rPr lang="hu-HU" b="1" dirty="0" smtClean="0"/>
              <a:t>ózon</a:t>
            </a:r>
            <a:r>
              <a:rPr lang="hu-HU" dirty="0" smtClean="0"/>
              <a:t>t használnak (amelyet </a:t>
            </a:r>
            <a:r>
              <a:rPr lang="hu-HU" dirty="0"/>
              <a:t>Ráckevén lassú elektromos kisüléssel levegőből, míg Csepelen folyékony oxigénből, helyben </a:t>
            </a:r>
            <a:r>
              <a:rPr lang="hu-HU" dirty="0" smtClean="0"/>
              <a:t>állítanak elő). </a:t>
            </a:r>
          </a:p>
          <a:p>
            <a:r>
              <a:rPr lang="hu-HU" dirty="0" smtClean="0"/>
              <a:t>Csepelen </a:t>
            </a:r>
            <a:r>
              <a:rPr lang="hu-HU" dirty="0"/>
              <a:t>egy </a:t>
            </a:r>
            <a:r>
              <a:rPr lang="hu-HU" b="1" dirty="0" err="1"/>
              <a:t>aktívszén</a:t>
            </a:r>
            <a:r>
              <a:rPr lang="hu-HU" dirty="0" err="1"/>
              <a:t>t</a:t>
            </a:r>
            <a:r>
              <a:rPr lang="hu-HU" dirty="0"/>
              <a:t> tartalmazó adszorpciós tisztítási lépcső is beépítésre került a nemkívánatos íz és szaganyagok eltávolítására.</a:t>
            </a:r>
          </a:p>
        </p:txBody>
      </p:sp>
    </p:spTree>
    <p:extLst>
      <p:ext uri="{BB962C8B-B14F-4D97-AF65-F5344CB8AC3E}">
        <p14:creationId xmlns:p14="http://schemas.microsoft.com/office/powerpoint/2010/main" val="23100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vizmuvek.hu/files/public/Fovarosi_vizmuvek/tarsasagi_informaciok/d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92" y="2980681"/>
            <a:ext cx="6259739" cy="375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Vízcső-hálózat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90600" y="2835559"/>
            <a:ext cx="4973472" cy="4351338"/>
          </a:xfrm>
        </p:spPr>
        <p:txBody>
          <a:bodyPr/>
          <a:lstStyle/>
          <a:p>
            <a:r>
              <a:rPr lang="hu-HU" dirty="0" smtClean="0"/>
              <a:t>Azbesztcement (Eternit):</a:t>
            </a:r>
            <a:br>
              <a:rPr lang="hu-HU" dirty="0" smtClean="0"/>
            </a:br>
            <a:r>
              <a:rPr lang="hu-HU" dirty="0" smtClean="0"/>
              <a:t>Sem </a:t>
            </a:r>
            <a:r>
              <a:rPr lang="hu-HU" dirty="0"/>
              <a:t>a cső belső, sem a külső felületén nincsenek azbeszt szálak, tehát az ivóvízzel nem érintkeznek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Jelenleg GÖV (gömbgrafitos öntöttvas) és KPE (kemény polietilén) csöveket használnak</a:t>
            </a:r>
          </a:p>
        </p:txBody>
      </p:sp>
    </p:spTree>
    <p:extLst>
      <p:ext uri="{BB962C8B-B14F-4D97-AF65-F5344CB8AC3E}">
        <p14:creationId xmlns:p14="http://schemas.microsoft.com/office/powerpoint/2010/main" val="3154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Víztárolók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9118"/>
          </a:xfrm>
        </p:spPr>
        <p:txBody>
          <a:bodyPr/>
          <a:lstStyle/>
          <a:p>
            <a:r>
              <a:rPr lang="hu-HU" dirty="0"/>
              <a:t>A tárolók a termelés és a fogyasztás közötti időbeli </a:t>
            </a:r>
            <a:r>
              <a:rPr lang="hu-HU" dirty="0" smtClean="0"/>
              <a:t>különbségeket </a:t>
            </a:r>
            <a:r>
              <a:rPr lang="hu-HU" dirty="0"/>
              <a:t>hidalják át. Ezek </a:t>
            </a:r>
            <a:r>
              <a:rPr lang="hu-HU" dirty="0" smtClean="0"/>
              <a:t>- </a:t>
            </a:r>
            <a:r>
              <a:rPr lang="hu-HU" dirty="0"/>
              <a:t>ha a terep magassága megfelelő </a:t>
            </a:r>
            <a:r>
              <a:rPr lang="hu-HU" dirty="0" smtClean="0"/>
              <a:t>- </a:t>
            </a:r>
            <a:r>
              <a:rPr lang="hu-HU" dirty="0"/>
              <a:t>lehetnek medencék, vagy víztornyok</a:t>
            </a:r>
          </a:p>
        </p:txBody>
      </p:sp>
      <p:pic>
        <p:nvPicPr>
          <p:cNvPr id="2050" name="Picture 2" descr="Képtalálat a következőre: „gellérthegyi víztározó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6" y="3701143"/>
            <a:ext cx="3481009" cy="261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éptalálat a következőre: „nagytétényi víztorony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4" r="14045"/>
          <a:stretch/>
        </p:blipFill>
        <p:spPr bwMode="auto">
          <a:xfrm>
            <a:off x="4368798" y="3701143"/>
            <a:ext cx="2786743" cy="261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636" y="3701143"/>
            <a:ext cx="4366011" cy="26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Vízellátási hálózat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0463" y="2754437"/>
            <a:ext cx="2162175" cy="2476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453481"/>
            <a:ext cx="6139314" cy="487177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463" y="1453481"/>
            <a:ext cx="2562225" cy="1095375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838200" y="6376944"/>
            <a:ext cx="9129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 smtClean="0"/>
              <a:t>http://budapest.hu/Documents/varosfejlesztesi_koncepcio_2011dec/mellekletek/M_11_Kozmu_infrastruktura.pdf</a:t>
            </a:r>
            <a:endParaRPr lang="hu-HU" sz="1400" dirty="0"/>
          </a:p>
        </p:txBody>
      </p:sp>
      <p:sp>
        <p:nvSpPr>
          <p:cNvPr id="9" name="Téglalap 8"/>
          <p:cNvSpPr/>
          <p:nvPr/>
        </p:nvSpPr>
        <p:spPr>
          <a:xfrm>
            <a:off x="7510463" y="3201677"/>
            <a:ext cx="42420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0" i="1" dirty="0" smtClean="0">
                <a:solidFill>
                  <a:srgbClr val="5A5A5A"/>
                </a:solidFill>
                <a:effectLst/>
                <a:latin typeface="arial" panose="020B0604020202020204" pitchFamily="34" charset="0"/>
              </a:rPr>
              <a:t>„A főváros területének egyoldali, északról való ellátása azt jelentené, hogy a déli területeken nyomáshiányok, ellátási nehézségek lépnének fel. Már jó 50 évvel ezelőtt kiépültek Csepel-szigeten az akkor még szigetszentmiklósinak nevezett gépháznál az első kutak, a termelt víz így "ellennyomást", ellátási biztonságot adott a városnak.” – vizmuvek.hu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852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Vízminőség</a:t>
            </a:r>
            <a:endParaRPr lang="hu-HU" dirty="0"/>
          </a:p>
        </p:txBody>
      </p:sp>
      <p:pic>
        <p:nvPicPr>
          <p:cNvPr id="3074" name="Picture 2" descr="Képtalálat a következőre: „csapvíz”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72494"/>
            <a:ext cx="5715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1563</Words>
  <Application>Microsoft Office PowerPoint</Application>
  <PresentationFormat>Szélesvásznú</PresentationFormat>
  <Paragraphs>190</Paragraphs>
  <Slides>38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44" baseType="lpstr">
      <vt:lpstr>arial</vt:lpstr>
      <vt:lpstr>arial</vt:lpstr>
      <vt:lpstr>Calibri</vt:lpstr>
      <vt:lpstr>Calibri Light</vt:lpstr>
      <vt:lpstr>times new roman</vt:lpstr>
      <vt:lpstr>Office-téma</vt:lpstr>
      <vt:lpstr>Vízkezelés</vt:lpstr>
      <vt:lpstr>Honnan kapjuk a vizet?</vt:lpstr>
      <vt:lpstr>PowerPoint-bemutató</vt:lpstr>
      <vt:lpstr>Északi vízbázis</vt:lpstr>
      <vt:lpstr>Déli vízbázis</vt:lpstr>
      <vt:lpstr>Vízcső-hálózat</vt:lpstr>
      <vt:lpstr>Víztárolók</vt:lpstr>
      <vt:lpstr>Vízellátási hálózat</vt:lpstr>
      <vt:lpstr>Vízminőség</vt:lpstr>
      <vt:lpstr>Vízminőség</vt:lpstr>
      <vt:lpstr>Vízminőség</vt:lpstr>
      <vt:lpstr>Vízkeménység</vt:lpstr>
      <vt:lpstr>Vízkeménység</vt:lpstr>
      <vt:lpstr>Vízkezelés</vt:lpstr>
      <vt:lpstr>Víztisztítás</vt:lpstr>
      <vt:lpstr>Fordított ozmózis (RO – Reverse Osmosis)</vt:lpstr>
      <vt:lpstr>Fordított ozmózis (RO – Reverse Osmosis)</vt:lpstr>
      <vt:lpstr>Mikronok</vt:lpstr>
      <vt:lpstr>Fordított ozmózis (RO – Reverse Osmosis)</vt:lpstr>
      <vt:lpstr>Káros-e a kemény víz?</vt:lpstr>
      <vt:lpstr>Káros-e a kemény víz?</vt:lpstr>
      <vt:lpstr>Káros-e a kemény víz?</vt:lpstr>
      <vt:lpstr>Hogyan csapnak be</vt:lpstr>
      <vt:lpstr>Kapilláris ultraszűrő</vt:lpstr>
      <vt:lpstr>Mechanikai szűrő</vt:lpstr>
      <vt:lpstr>Aktívszenes szűrés</vt:lpstr>
      <vt:lpstr>Aktívszenes szűrés</vt:lpstr>
      <vt:lpstr>KDF</vt:lpstr>
      <vt:lpstr>KDF</vt:lpstr>
      <vt:lpstr>Kombinált szűrőbetétek</vt:lpstr>
      <vt:lpstr>Vízlágyítás</vt:lpstr>
      <vt:lpstr>Ioncserélő gyanta</vt:lpstr>
      <vt:lpstr>Ioncserélő gyanta</vt:lpstr>
      <vt:lpstr>Polifoszfátos „vízlágyító”</vt:lpstr>
      <vt:lpstr>Elektromos „vízlágyító”, vízkőmentesítő</vt:lpstr>
      <vt:lpstr>Elektromos „vízlágyító”, vízkőmentesítő</vt:lpstr>
      <vt:lpstr>Elektromos „vízlágyító”, vízkőmentesítő</vt:lpstr>
      <vt:lpstr>Összefoglaló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Andris</dc:creator>
  <cp:lastModifiedBy>Andris</cp:lastModifiedBy>
  <cp:revision>113</cp:revision>
  <dcterms:created xsi:type="dcterms:W3CDTF">2017-10-23T11:46:41Z</dcterms:created>
  <dcterms:modified xsi:type="dcterms:W3CDTF">2017-10-27T07:10:04Z</dcterms:modified>
</cp:coreProperties>
</file>