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0" r:id="rId6"/>
    <p:sldId id="259" r:id="rId7"/>
    <p:sldId id="271" r:id="rId8"/>
    <p:sldId id="261" r:id="rId9"/>
    <p:sldId id="267" r:id="rId10"/>
    <p:sldId id="268" r:id="rId11"/>
    <p:sldId id="262" r:id="rId12"/>
    <p:sldId id="263" r:id="rId13"/>
    <p:sldId id="276" r:id="rId14"/>
    <p:sldId id="298" r:id="rId15"/>
    <p:sldId id="272" r:id="rId16"/>
    <p:sldId id="275" r:id="rId17"/>
    <p:sldId id="274" r:id="rId18"/>
    <p:sldId id="265" r:id="rId19"/>
    <p:sldId id="266" r:id="rId20"/>
    <p:sldId id="278" r:id="rId21"/>
    <p:sldId id="296" r:id="rId22"/>
    <p:sldId id="277" r:id="rId23"/>
    <p:sldId id="279" r:id="rId24"/>
    <p:sldId id="297" r:id="rId25"/>
    <p:sldId id="294" r:id="rId26"/>
    <p:sldId id="295" r:id="rId27"/>
    <p:sldId id="269" r:id="rId28"/>
    <p:sldId id="280" r:id="rId29"/>
    <p:sldId id="285" r:id="rId30"/>
    <p:sldId id="289" r:id="rId31"/>
    <p:sldId id="281" r:id="rId32"/>
    <p:sldId id="283" r:id="rId33"/>
    <p:sldId id="284" r:id="rId34"/>
    <p:sldId id="29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39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09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4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0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9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8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31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4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5892-D534-4964-B3CE-87234F56ED15}" type="datetimeFigureOut">
              <a:rPr lang="hu-HU" smtClean="0"/>
              <a:t>2017.11.28.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9875-1842-4996-B8A1-72B084624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75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nthetic_aperture_sonar" TargetMode="External"/><Relationship Id="rId13" Type="http://schemas.openxmlformats.org/officeDocument/2006/relationships/hyperlink" Target="https://en.wikipedia.org/wiki/Zero-forcing_precoding" TargetMode="External"/><Relationship Id="rId3" Type="http://schemas.openxmlformats.org/officeDocument/2006/relationships/hyperlink" Target="https://en.wikipedia.org/wiki/Inverse_synthetic_aperture_radar" TargetMode="External"/><Relationship Id="rId7" Type="http://schemas.openxmlformats.org/officeDocument/2006/relationships/hyperlink" Target="https://en.wikipedia.org/wiki/Synthetic_aperture_radar" TargetMode="External"/><Relationship Id="rId12" Type="http://schemas.openxmlformats.org/officeDocument/2006/relationships/hyperlink" Target="https://en.wikipedia.org/wiki/Microphone_array" TargetMode="External"/><Relationship Id="rId2" Type="http://schemas.openxmlformats.org/officeDocument/2006/relationships/hyperlink" Target="https://en.wikipedia.org/wiki/Aperture_synthe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de-scan_sonar" TargetMode="External"/><Relationship Id="rId11" Type="http://schemas.openxmlformats.org/officeDocument/2006/relationships/hyperlink" Target="https://en.wikipedia.org/wiki/Magnetoencephalography" TargetMode="External"/><Relationship Id="rId5" Type="http://schemas.openxmlformats.org/officeDocument/2006/relationships/hyperlink" Target="https://en.wikipedia.org/wiki/Sonar" TargetMode="External"/><Relationship Id="rId15" Type="http://schemas.openxmlformats.org/officeDocument/2006/relationships/hyperlink" Target="https://en.wikipedia.org/wiki/Pencil_(optics)" TargetMode="External"/><Relationship Id="rId10" Type="http://schemas.openxmlformats.org/officeDocument/2006/relationships/hyperlink" Target="https://en.wikipedia.org/wiki/Window_function" TargetMode="External"/><Relationship Id="rId4" Type="http://schemas.openxmlformats.org/officeDocument/2006/relationships/hyperlink" Target="https://en.wikipedia.org/wiki/Phased_array" TargetMode="External"/><Relationship Id="rId9" Type="http://schemas.openxmlformats.org/officeDocument/2006/relationships/hyperlink" Target="https://en.wikipedia.org/wiki/Thinned_array_curse" TargetMode="External"/><Relationship Id="rId14" Type="http://schemas.openxmlformats.org/officeDocument/2006/relationships/hyperlink" Target="https://en.wikipedia.org/wiki/Multibeam_echosound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1n-2009#cite_note-7" TargetMode="External"/><Relationship Id="rId7" Type="http://schemas.openxmlformats.org/officeDocument/2006/relationships/hyperlink" Target="https://en.wikipedia.org/wiki/QAM" TargetMode="External"/><Relationship Id="rId2" Type="http://schemas.openxmlformats.org/officeDocument/2006/relationships/hyperlink" Target="https://en.wikipedia.org/wiki/Code_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PSK" TargetMode="External"/><Relationship Id="rId5" Type="http://schemas.openxmlformats.org/officeDocument/2006/relationships/hyperlink" Target="https://en.wikipedia.org/wiki/BPSK" TargetMode="External"/><Relationship Id="rId4" Type="http://schemas.openxmlformats.org/officeDocument/2006/relationships/hyperlink" Target="https://en.wikipedia.org/wiki/Guard_interv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1n-2009#cite_note-7" TargetMode="External"/><Relationship Id="rId7" Type="http://schemas.openxmlformats.org/officeDocument/2006/relationships/hyperlink" Target="https://en.wikipedia.org/wiki/QAM" TargetMode="External"/><Relationship Id="rId2" Type="http://schemas.openxmlformats.org/officeDocument/2006/relationships/hyperlink" Target="https://en.wikipedia.org/wiki/Code_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PSK" TargetMode="External"/><Relationship Id="rId5" Type="http://schemas.openxmlformats.org/officeDocument/2006/relationships/hyperlink" Target="https://en.wikipedia.org/wiki/BPSK" TargetMode="External"/><Relationship Id="rId4" Type="http://schemas.openxmlformats.org/officeDocument/2006/relationships/hyperlink" Target="https://en.wikipedia.org/wiki/Guard_interva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1n-2009#cite_note-7" TargetMode="External"/><Relationship Id="rId7" Type="http://schemas.openxmlformats.org/officeDocument/2006/relationships/hyperlink" Target="https://en.wikipedia.org/wiki/QAM" TargetMode="External"/><Relationship Id="rId2" Type="http://schemas.openxmlformats.org/officeDocument/2006/relationships/hyperlink" Target="https://en.wikipedia.org/wiki/Code_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PSK" TargetMode="External"/><Relationship Id="rId5" Type="http://schemas.openxmlformats.org/officeDocument/2006/relationships/hyperlink" Target="https://en.wikipedia.org/wiki/BPSK" TargetMode="External"/><Relationship Id="rId4" Type="http://schemas.openxmlformats.org/officeDocument/2006/relationships/hyperlink" Target="https://en.wikipedia.org/wiki/Guard_interva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H%C3%A1l%C3%B3zati_h%C3%AD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wikipedia.org/wiki/%C3%9Atvonalv%C3%A1laszt%C3%B3" TargetMode="External"/><Relationship Id="rId4" Type="http://schemas.openxmlformats.org/officeDocument/2006/relationships/hyperlink" Target="https://hu.wikipedia.org/wiki/Switch_(informatika)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igo.hu/filmklub/20171121-a-szexbomba-aki-megallitotta-a-torpedokat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/index.php?title=Hat%C3%B3t%C3%A1vols%C3%A1g_k%C3%BClt%C3%A9ren_(m%C3%A9ter)&amp;action=edit&amp;redlink=1" TargetMode="External"/><Relationship Id="rId3" Type="http://schemas.openxmlformats.org/officeDocument/2006/relationships/hyperlink" Target="https://hu.wikipedia.org/w/index.php?title=Megjelen%C3%A9s_ideje&amp;action=edit&amp;redlink=1" TargetMode="External"/><Relationship Id="rId7" Type="http://schemas.openxmlformats.org/officeDocument/2006/relationships/hyperlink" Target="https://hu.wikipedia.org/w/index.php?title=Hat%C3%B3t%C3%A1vols%C3%A1g_belt%C3%A9ren_(m%C3%A9ter)&amp;action=edit&amp;redlink=1" TargetMode="External"/><Relationship Id="rId2" Type="http://schemas.openxmlformats.org/officeDocument/2006/relationships/hyperlink" Target="https://hu.wikipedia.org/w/index.php?title=IEEE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/index.php?title=Sebess%C3%A9g_(maxim%C3%A1lis)_(Mbit/s)&amp;action=edit&amp;redlink=1" TargetMode="External"/><Relationship Id="rId5" Type="http://schemas.openxmlformats.org/officeDocument/2006/relationships/hyperlink" Target="https://hu.wikipedia.org/w/index.php?title=Sebess%C3%A9g_(jellemz%C5%91)_(Mbit/s)&amp;action=edit&amp;redlink=1" TargetMode="External"/><Relationship Id="rId4" Type="http://schemas.openxmlformats.org/officeDocument/2006/relationships/hyperlink" Target="https://hu.wikipedia.org/w/index.php?title=M%C5%B1k%C3%B6d%C3%A9si_frekvencia_(GHz)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https://upload.wikimedia.org/wikipedia/hu/f/f8/WiFi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50" y="1992419"/>
            <a:ext cx="2437500" cy="24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40 </a:t>
            </a:r>
            <a:r>
              <a:rPr lang="hu-HU" dirty="0" smtClean="0"/>
              <a:t>MHz </a:t>
            </a:r>
            <a:r>
              <a:rPr lang="hu-HU" dirty="0"/>
              <a:t>sávszélesség  – 2.4 </a:t>
            </a:r>
            <a:r>
              <a:rPr lang="hu-HU" dirty="0" err="1"/>
              <a:t>GHz</a:t>
            </a:r>
            <a:r>
              <a:rPr lang="hu-HU" dirty="0"/>
              <a:t>-en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236363"/>
              </p:ext>
            </p:extLst>
          </p:nvPr>
        </p:nvGraphicFramePr>
        <p:xfrm>
          <a:off x="2630506" y="1990491"/>
          <a:ext cx="6333616" cy="4351335"/>
        </p:xfrm>
        <a:graphic>
          <a:graphicData uri="http://schemas.openxmlformats.org/drawingml/2006/table">
            <a:tbl>
              <a:tblPr/>
              <a:tblGrid>
                <a:gridCol w="791702">
                  <a:extLst>
                    <a:ext uri="{9D8B030D-6E8A-4147-A177-3AD203B41FA5}">
                      <a16:colId xmlns:a16="http://schemas.microsoft.com/office/drawing/2014/main" val="2451388156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1576047147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888140289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3829844757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2537852648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3824063238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2253455209"/>
                    </a:ext>
                  </a:extLst>
                </a:gridCol>
                <a:gridCol w="791702">
                  <a:extLst>
                    <a:ext uri="{9D8B030D-6E8A-4147-A177-3AD203B41FA5}">
                      <a16:colId xmlns:a16="http://schemas.microsoft.com/office/drawing/2014/main" val="3540421802"/>
                    </a:ext>
                  </a:extLst>
                </a:gridCol>
              </a:tblGrid>
              <a:tr h="290089"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Primary</a:t>
                      </a:r>
                      <a:br>
                        <a:rPr lang="hu-HU" sz="1400">
                          <a:effectLst/>
                        </a:rPr>
                      </a:br>
                      <a:r>
                        <a:rPr lang="hu-HU" sz="1400">
                          <a:effectLst/>
                        </a:rPr>
                        <a:t>channel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20 MHz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40 MHz above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40 MHz below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03331"/>
                  </a:ext>
                </a:extLst>
              </a:tr>
              <a:tr h="29008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Blocks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2nd ch.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Center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Blocks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2nd ch.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Center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effectLst/>
                        </a:rPr>
                        <a:t>Blocks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210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512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9872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994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2–6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2–10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422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3–7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3–11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2864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4–8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4–12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679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5–9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1–9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434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6–10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2–10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3954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7–11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3–11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066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8–12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4–12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747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9–13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5–13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084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10–13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6–13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237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11–13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hu-HU" sz="1400">
                          <a:solidFill>
                            <a:srgbClr val="2C2C2C"/>
                          </a:solidFill>
                          <a:effectLst/>
                        </a:rPr>
                        <a:t>N/A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</a:rPr>
                        <a:t>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11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</a:rPr>
                        <a:t>7–13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7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4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 </a:t>
            </a:r>
            <a:r>
              <a:rPr lang="hu-HU" dirty="0" err="1" smtClean="0"/>
              <a:t>Ghz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5 </a:t>
            </a:r>
            <a:r>
              <a:rPr lang="hu-HU" dirty="0" err="1"/>
              <a:t>GHz</a:t>
            </a:r>
            <a:r>
              <a:rPr lang="hu-HU" dirty="0"/>
              <a:t>-es tartományban kevesebb a </a:t>
            </a:r>
            <a:r>
              <a:rPr lang="hu-HU" dirty="0" smtClean="0"/>
              <a:t>zavar</a:t>
            </a:r>
          </a:p>
          <a:p>
            <a:r>
              <a:rPr lang="hu-HU" dirty="0" smtClean="0"/>
              <a:t>21 </a:t>
            </a:r>
            <a:r>
              <a:rPr lang="hu-HU" dirty="0"/>
              <a:t>darab nem átfedő 20 </a:t>
            </a:r>
            <a:r>
              <a:rPr lang="hu-HU" dirty="0" smtClean="0"/>
              <a:t>MHz-es,</a:t>
            </a:r>
          </a:p>
          <a:p>
            <a:r>
              <a:rPr lang="hu-HU" dirty="0" smtClean="0"/>
              <a:t>vagy </a:t>
            </a:r>
            <a:r>
              <a:rPr lang="hu-HU" dirty="0"/>
              <a:t>9 darab nem átfedő 40 MHz-es </a:t>
            </a:r>
            <a:r>
              <a:rPr lang="hu-HU" dirty="0" smtClean="0"/>
              <a:t>csatorna</a:t>
            </a:r>
            <a:endParaRPr lang="hu-HU" dirty="0"/>
          </a:p>
        </p:txBody>
      </p:sp>
      <p:pic>
        <p:nvPicPr>
          <p:cNvPr id="4098" name="Picture 2" descr="Képtalálat a következőre: „wifi channels 5ghz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65" y="3325879"/>
            <a:ext cx="7555409" cy="326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/>
          <p:cNvSpPr/>
          <p:nvPr/>
        </p:nvSpPr>
        <p:spPr>
          <a:xfrm>
            <a:off x="2252998" y="3325878"/>
            <a:ext cx="7655275" cy="161461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0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Multiple</a:t>
            </a:r>
            <a:r>
              <a:rPr lang="hu-HU" b="1" dirty="0" smtClean="0"/>
              <a:t>-Input </a:t>
            </a:r>
            <a:r>
              <a:rPr lang="hu-HU" b="1" dirty="0"/>
              <a:t>and </a:t>
            </a:r>
            <a:r>
              <a:rPr lang="hu-HU" b="1" dirty="0" err="1" smtClean="0"/>
              <a:t>Multiple</a:t>
            </a:r>
            <a:r>
              <a:rPr lang="hu-HU" b="1" dirty="0" smtClean="0"/>
              <a:t>-Output</a:t>
            </a:r>
            <a:endParaRPr lang="hu-HU" dirty="0" smtClean="0"/>
          </a:p>
          <a:p>
            <a:r>
              <a:rPr lang="hu-HU" dirty="0" smtClean="0"/>
              <a:t>Egyidejűleg több adatkapcsolatot hoz létre több antennával (egy antenna egyszerre csak egy adatkapcsolatban tud </a:t>
            </a:r>
            <a:r>
              <a:rPr lang="hu-HU" dirty="0" err="1" smtClean="0"/>
              <a:t>résztvenni</a:t>
            </a:r>
            <a:r>
              <a:rPr lang="hu-HU" dirty="0" smtClean="0"/>
              <a:t>) </a:t>
            </a:r>
            <a:r>
              <a:rPr lang="en-US" dirty="0" smtClean="0"/>
              <a:t>Spatial </a:t>
            </a:r>
            <a:r>
              <a:rPr lang="en-US" dirty="0"/>
              <a:t>Division Multiplexing (SDM</a:t>
            </a:r>
            <a:r>
              <a:rPr lang="en-US" dirty="0" smtClean="0"/>
              <a:t>)</a:t>
            </a:r>
            <a:r>
              <a:rPr lang="hu-HU" dirty="0" smtClean="0"/>
              <a:t> </a:t>
            </a:r>
            <a:r>
              <a:rPr lang="hu-HU" dirty="0" smtClean="0"/>
              <a:t>segítségével (</a:t>
            </a:r>
            <a:r>
              <a:rPr lang="hu-HU" b="1" dirty="0" smtClean="0"/>
              <a:t>OFDM</a:t>
            </a:r>
            <a:r>
              <a:rPr lang="hu-HU" dirty="0" smtClean="0"/>
              <a:t>).</a:t>
            </a:r>
            <a:endParaRPr lang="hu-HU" dirty="0" smtClean="0"/>
          </a:p>
          <a:p>
            <a:r>
              <a:rPr lang="hu-HU" b="1" dirty="0" smtClean="0"/>
              <a:t>Több antennán, ugyanazon a csatornán</a:t>
            </a:r>
          </a:p>
          <a:p>
            <a:r>
              <a:rPr lang="hu-HU" dirty="0" smtClean="0"/>
              <a:t>(3G és 4G is használja)</a:t>
            </a:r>
          </a:p>
          <a:p>
            <a:endParaRPr lang="hu-HU" dirty="0"/>
          </a:p>
        </p:txBody>
      </p:sp>
      <p:pic>
        <p:nvPicPr>
          <p:cNvPr id="6146" name="Picture 2" descr="https://prohardver.hu/dl/cnt/2006-04/1085/mim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99" y="4143777"/>
            <a:ext cx="4762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MIMO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817142"/>
            <a:ext cx="108108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Alapesetben egy </a:t>
            </a:r>
            <a:r>
              <a:rPr lang="hu-HU" dirty="0"/>
              <a:t>másik adás ugyanazon a frekvencián </a:t>
            </a:r>
            <a:r>
              <a:rPr lang="hu-HU" b="1" dirty="0"/>
              <a:t>interferenciát okoz</a:t>
            </a:r>
            <a:r>
              <a:rPr lang="hu-HU" dirty="0"/>
              <a:t>, mely rontja a kommunikációt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MIMO esetében:</a:t>
            </a:r>
          </a:p>
          <a:p>
            <a:r>
              <a:rPr lang="hu-HU" dirty="0"/>
              <a:t>az adó a rádiójeleket </a:t>
            </a:r>
            <a:r>
              <a:rPr lang="hu-HU" b="1" dirty="0"/>
              <a:t>ugyanakkor, ugyanazon a frekvencián</a:t>
            </a:r>
            <a:r>
              <a:rPr lang="hu-HU" dirty="0"/>
              <a:t> küldi, viszont más antennákon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</a:t>
            </a:r>
            <a:r>
              <a:rPr lang="hu-HU" dirty="0"/>
              <a:t>útvonalak </a:t>
            </a:r>
            <a:r>
              <a:rPr lang="hu-HU" b="1" dirty="0"/>
              <a:t>polarizált antennákkal </a:t>
            </a:r>
            <a:r>
              <a:rPr lang="hu-HU" dirty="0"/>
              <a:t>vagy </a:t>
            </a:r>
            <a:r>
              <a:rPr lang="hu-HU" b="1" dirty="0"/>
              <a:t>többutas csatornákkal </a:t>
            </a:r>
            <a:r>
              <a:rPr lang="hu-HU" dirty="0"/>
              <a:t>jöhetnek </a:t>
            </a:r>
            <a:r>
              <a:rPr lang="hu-HU"/>
              <a:t>létre</a:t>
            </a:r>
            <a:r>
              <a:rPr lang="hu-HU" smtClean="0"/>
              <a:t>.</a:t>
            </a:r>
          </a:p>
          <a:p>
            <a:r>
              <a:rPr lang="hu-HU" smtClean="0"/>
              <a:t>A </a:t>
            </a:r>
            <a:r>
              <a:rPr lang="hu-HU" dirty="0"/>
              <a:t>különböző útvonalon, különböző időben érkező jeleket </a:t>
            </a:r>
            <a:r>
              <a:rPr lang="hu-HU" b="1" dirty="0"/>
              <a:t>külön tudja kezelni </a:t>
            </a:r>
            <a:r>
              <a:rPr lang="hu-HU" dirty="0"/>
              <a:t>a vevő.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54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Transmit Beamforming Verses Adaptive Anten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4161"/>
            <a:ext cx="5944737" cy="41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Spatial</a:t>
            </a:r>
            <a:r>
              <a:rPr lang="hu-HU" dirty="0" smtClean="0"/>
              <a:t> </a:t>
            </a:r>
            <a:r>
              <a:rPr lang="hu-HU" dirty="0" err="1" smtClean="0"/>
              <a:t>Beamforming</a:t>
            </a:r>
            <a:r>
              <a:rPr lang="hu-HU" dirty="0" smtClean="0"/>
              <a:t> (térbeli nyalábformálás)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Minél több antenna, annál jobban működik</a:t>
            </a:r>
          </a:p>
        </p:txBody>
      </p:sp>
      <p:pic>
        <p:nvPicPr>
          <p:cNvPr id="5126" name="Picture 6" descr="Képtalálat a következőre: „wifi beamforming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37" y="2169994"/>
            <a:ext cx="4723782" cy="442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Spatial</a:t>
            </a:r>
            <a:r>
              <a:rPr lang="hu-HU" dirty="0"/>
              <a:t> </a:t>
            </a:r>
            <a:r>
              <a:rPr lang="hu-HU" dirty="0" err="1"/>
              <a:t>Beamforming</a:t>
            </a:r>
            <a:r>
              <a:rPr lang="hu-HU" dirty="0"/>
              <a:t> </a:t>
            </a:r>
            <a:r>
              <a:rPr lang="hu-HU" dirty="0" smtClean="0"/>
              <a:t>(térbeli nyalábformálás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u-HU" sz="5900" dirty="0" smtClean="0"/>
              <a:t>Mindkét eszköznek ugyanolyan </a:t>
            </a:r>
            <a:r>
              <a:rPr lang="hu-HU" sz="5900" dirty="0" err="1" smtClean="0"/>
              <a:t>beamformingot</a:t>
            </a:r>
            <a:r>
              <a:rPr lang="hu-HU" sz="5900" dirty="0" smtClean="0"/>
              <a:t> kell használnia</a:t>
            </a:r>
          </a:p>
          <a:p>
            <a:pPr marL="0" indent="0">
              <a:buNone/>
            </a:pPr>
            <a:r>
              <a:rPr lang="hu-HU" b="1" dirty="0" err="1" smtClean="0"/>
              <a:t>Beamforming</a:t>
            </a:r>
            <a:r>
              <a:rPr lang="hu-HU" b="1" dirty="0" smtClean="0"/>
              <a:t> </a:t>
            </a:r>
            <a:r>
              <a:rPr lang="hu-HU" b="1" dirty="0" err="1" smtClean="0"/>
              <a:t>solutions</a:t>
            </a:r>
            <a:endParaRPr lang="hu-HU" b="1" dirty="0"/>
          </a:p>
          <a:p>
            <a:r>
              <a:rPr lang="hu-HU" dirty="0" err="1">
                <a:hlinkClick r:id="rId2" tooltip="Aperture synthesis"/>
              </a:rPr>
              <a:t>Aperture</a:t>
            </a:r>
            <a:r>
              <a:rPr lang="hu-HU" dirty="0">
                <a:hlinkClick r:id="rId2" tooltip="Aperture synthesis"/>
              </a:rPr>
              <a:t> </a:t>
            </a:r>
            <a:r>
              <a:rPr lang="hu-HU" dirty="0" err="1">
                <a:hlinkClick r:id="rId2" tooltip="Aperture synthesis"/>
              </a:rPr>
              <a:t>synthesis</a:t>
            </a:r>
            <a:endParaRPr lang="hu-HU" dirty="0"/>
          </a:p>
          <a:p>
            <a:r>
              <a:rPr lang="hu-HU" dirty="0" err="1">
                <a:hlinkClick r:id="rId3" tooltip="Inverse synthetic aperture radar"/>
              </a:rPr>
              <a:t>Inverse</a:t>
            </a:r>
            <a:r>
              <a:rPr lang="hu-HU" dirty="0">
                <a:hlinkClick r:id="rId3" tooltip="Inverse synthetic aperture radar"/>
              </a:rPr>
              <a:t> </a:t>
            </a:r>
            <a:r>
              <a:rPr lang="hu-HU" dirty="0" err="1">
                <a:hlinkClick r:id="rId3" tooltip="Inverse synthetic aperture radar"/>
              </a:rPr>
              <a:t>synthetic</a:t>
            </a:r>
            <a:r>
              <a:rPr lang="hu-HU" dirty="0">
                <a:hlinkClick r:id="rId3" tooltip="Inverse synthetic aperture radar"/>
              </a:rPr>
              <a:t> </a:t>
            </a:r>
            <a:r>
              <a:rPr lang="hu-HU" dirty="0" err="1">
                <a:hlinkClick r:id="rId3" tooltip="Inverse synthetic aperture radar"/>
              </a:rPr>
              <a:t>aperture</a:t>
            </a:r>
            <a:r>
              <a:rPr lang="hu-HU" dirty="0">
                <a:hlinkClick r:id="rId3" tooltip="Inverse synthetic aperture radar"/>
              </a:rPr>
              <a:t> radar</a:t>
            </a:r>
            <a:r>
              <a:rPr lang="hu-HU" dirty="0"/>
              <a:t> (ISAR)</a:t>
            </a:r>
          </a:p>
          <a:p>
            <a:r>
              <a:rPr lang="hu-HU" dirty="0" err="1">
                <a:hlinkClick r:id="rId4" tooltip="Phased array"/>
              </a:rPr>
              <a:t>Phased</a:t>
            </a:r>
            <a:r>
              <a:rPr lang="hu-HU" dirty="0">
                <a:hlinkClick r:id="rId4" tooltip="Phased array"/>
              </a:rPr>
              <a:t> </a:t>
            </a:r>
            <a:r>
              <a:rPr lang="hu-HU" dirty="0" err="1">
                <a:hlinkClick r:id="rId4" tooltip="Phased array"/>
              </a:rPr>
              <a:t>array</a:t>
            </a:r>
            <a:r>
              <a:rPr lang="hu-HU" dirty="0"/>
              <a:t> </a:t>
            </a:r>
            <a:r>
              <a:rPr lang="hu-HU" dirty="0" err="1"/>
              <a:t>antennas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beamforming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steer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beam</a:t>
            </a:r>
            <a:endParaRPr lang="hu-HU" dirty="0"/>
          </a:p>
          <a:p>
            <a:r>
              <a:rPr lang="hu-HU" dirty="0" err="1">
                <a:hlinkClick r:id="rId5" tooltip="Sonar"/>
              </a:rPr>
              <a:t>Sonar</a:t>
            </a:r>
            <a:r>
              <a:rPr lang="hu-HU" dirty="0"/>
              <a:t>, </a:t>
            </a:r>
            <a:r>
              <a:rPr lang="hu-HU" dirty="0" err="1">
                <a:hlinkClick r:id="rId6" tooltip="Side-scan sonar"/>
              </a:rPr>
              <a:t>side-scan</a:t>
            </a:r>
            <a:r>
              <a:rPr lang="hu-HU" dirty="0">
                <a:hlinkClick r:id="rId6" tooltip="Side-scan sonar"/>
              </a:rPr>
              <a:t> </a:t>
            </a:r>
            <a:r>
              <a:rPr lang="hu-HU" dirty="0" err="1">
                <a:hlinkClick r:id="rId6" tooltip="Side-scan sonar"/>
              </a:rPr>
              <a:t>sonar</a:t>
            </a:r>
            <a:endParaRPr lang="hu-HU" dirty="0"/>
          </a:p>
          <a:p>
            <a:r>
              <a:rPr lang="hu-HU" dirty="0" err="1">
                <a:hlinkClick r:id="rId7" tooltip="Synthetic aperture radar"/>
              </a:rPr>
              <a:t>Synthetic</a:t>
            </a:r>
            <a:r>
              <a:rPr lang="hu-HU" dirty="0">
                <a:hlinkClick r:id="rId7" tooltip="Synthetic aperture radar"/>
              </a:rPr>
              <a:t> </a:t>
            </a:r>
            <a:r>
              <a:rPr lang="hu-HU" dirty="0" err="1">
                <a:hlinkClick r:id="rId7" tooltip="Synthetic aperture radar"/>
              </a:rPr>
              <a:t>aperture</a:t>
            </a:r>
            <a:r>
              <a:rPr lang="hu-HU" dirty="0">
                <a:hlinkClick r:id="rId7" tooltip="Synthetic aperture radar"/>
              </a:rPr>
              <a:t> radar</a:t>
            </a:r>
            <a:endParaRPr lang="hu-HU" dirty="0"/>
          </a:p>
          <a:p>
            <a:r>
              <a:rPr lang="hu-HU" dirty="0" err="1">
                <a:hlinkClick r:id="rId8" tooltip="Synthetic aperture sonar"/>
              </a:rPr>
              <a:t>Synthetic</a:t>
            </a:r>
            <a:r>
              <a:rPr lang="hu-HU" dirty="0">
                <a:hlinkClick r:id="rId8" tooltip="Synthetic aperture sonar"/>
              </a:rPr>
              <a:t> </a:t>
            </a:r>
            <a:r>
              <a:rPr lang="hu-HU" dirty="0" err="1">
                <a:hlinkClick r:id="rId8" tooltip="Synthetic aperture sonar"/>
              </a:rPr>
              <a:t>aperture</a:t>
            </a:r>
            <a:r>
              <a:rPr lang="hu-HU" dirty="0">
                <a:hlinkClick r:id="rId8" tooltip="Synthetic aperture sonar"/>
              </a:rPr>
              <a:t> </a:t>
            </a:r>
            <a:r>
              <a:rPr lang="hu-HU" dirty="0" err="1">
                <a:hlinkClick r:id="rId8" tooltip="Synthetic aperture sonar"/>
              </a:rPr>
              <a:t>sonar</a:t>
            </a:r>
            <a:endParaRPr lang="hu-HU" dirty="0"/>
          </a:p>
          <a:p>
            <a:r>
              <a:rPr lang="hu-HU" dirty="0" err="1">
                <a:hlinkClick r:id="rId9" tooltip="Thinned array curse"/>
              </a:rPr>
              <a:t>Thinned</a:t>
            </a:r>
            <a:r>
              <a:rPr lang="hu-HU" dirty="0">
                <a:hlinkClick r:id="rId9" tooltip="Thinned array curse"/>
              </a:rPr>
              <a:t> </a:t>
            </a:r>
            <a:r>
              <a:rPr lang="hu-HU" dirty="0" err="1">
                <a:hlinkClick r:id="rId9" tooltip="Thinned array curse"/>
              </a:rPr>
              <a:t>array</a:t>
            </a:r>
            <a:r>
              <a:rPr lang="hu-HU" dirty="0">
                <a:hlinkClick r:id="rId9" tooltip="Thinned array curse"/>
              </a:rPr>
              <a:t> </a:t>
            </a:r>
            <a:r>
              <a:rPr lang="hu-HU" dirty="0" err="1">
                <a:hlinkClick r:id="rId9" tooltip="Thinned array curse"/>
              </a:rPr>
              <a:t>curse</a:t>
            </a:r>
            <a:endParaRPr lang="hu-HU" dirty="0"/>
          </a:p>
          <a:p>
            <a:r>
              <a:rPr lang="hu-HU" dirty="0" err="1">
                <a:hlinkClick r:id="rId10" tooltip="Window function"/>
              </a:rPr>
              <a:t>Window</a:t>
            </a:r>
            <a:r>
              <a:rPr lang="hu-HU" dirty="0">
                <a:hlinkClick r:id="rId10" tooltip="Window function"/>
              </a:rPr>
              <a:t> </a:t>
            </a:r>
            <a:r>
              <a:rPr lang="hu-HU" dirty="0" err="1">
                <a:hlinkClick r:id="rId10" tooltip="Window function"/>
              </a:rPr>
              <a:t>function</a:t>
            </a:r>
            <a:endParaRPr lang="hu-HU" dirty="0"/>
          </a:p>
          <a:p>
            <a:r>
              <a:rPr lang="hu-HU" dirty="0" err="1">
                <a:hlinkClick r:id="rId11" tooltip="Magnetoencephalography"/>
              </a:rPr>
              <a:t>Synthetic</a:t>
            </a:r>
            <a:r>
              <a:rPr lang="hu-HU" dirty="0">
                <a:hlinkClick r:id="rId11" tooltip="Magnetoencephalography"/>
              </a:rPr>
              <a:t> </a:t>
            </a:r>
            <a:r>
              <a:rPr lang="hu-HU" dirty="0" err="1">
                <a:hlinkClick r:id="rId11" tooltip="Magnetoencephalography"/>
              </a:rPr>
              <a:t>aperture</a:t>
            </a:r>
            <a:r>
              <a:rPr lang="hu-HU" dirty="0">
                <a:hlinkClick r:id="rId11" tooltip="Magnetoencephalography"/>
              </a:rPr>
              <a:t> </a:t>
            </a:r>
            <a:r>
              <a:rPr lang="hu-HU" dirty="0" err="1">
                <a:hlinkClick r:id="rId11" tooltip="Magnetoencephalography"/>
              </a:rPr>
              <a:t>magnetometry</a:t>
            </a:r>
            <a:r>
              <a:rPr lang="hu-HU" dirty="0"/>
              <a:t> (SAM)</a:t>
            </a:r>
          </a:p>
          <a:p>
            <a:r>
              <a:rPr lang="hu-HU" dirty="0" err="1">
                <a:hlinkClick r:id="rId12" tooltip="Microphone array"/>
              </a:rPr>
              <a:t>Microphone</a:t>
            </a:r>
            <a:r>
              <a:rPr lang="hu-HU" dirty="0">
                <a:hlinkClick r:id="rId12" tooltip="Microphone array"/>
              </a:rPr>
              <a:t> </a:t>
            </a:r>
            <a:r>
              <a:rPr lang="hu-HU" dirty="0" err="1">
                <a:hlinkClick r:id="rId12" tooltip="Microphone array"/>
              </a:rPr>
              <a:t>array</a:t>
            </a:r>
            <a:endParaRPr lang="hu-HU" dirty="0"/>
          </a:p>
          <a:p>
            <a:r>
              <a:rPr lang="hu-HU" dirty="0" err="1">
                <a:hlinkClick r:id="rId13" tooltip="Zero-forcing precoding"/>
              </a:rPr>
              <a:t>Zero-forcing</a:t>
            </a:r>
            <a:r>
              <a:rPr lang="hu-HU" dirty="0">
                <a:hlinkClick r:id="rId13" tooltip="Zero-forcing precoding"/>
              </a:rPr>
              <a:t> </a:t>
            </a:r>
            <a:r>
              <a:rPr lang="hu-HU" dirty="0" err="1">
                <a:hlinkClick r:id="rId13" tooltip="Zero-forcing precoding"/>
              </a:rPr>
              <a:t>precoding</a:t>
            </a:r>
            <a:endParaRPr lang="hu-HU" dirty="0"/>
          </a:p>
          <a:p>
            <a:r>
              <a:rPr lang="hu-HU" dirty="0" err="1">
                <a:hlinkClick r:id="rId14" tooltip="Multibeam echosounder"/>
              </a:rPr>
              <a:t>Multibeam</a:t>
            </a:r>
            <a:r>
              <a:rPr lang="hu-HU" dirty="0">
                <a:hlinkClick r:id="rId14" tooltip="Multibeam echosounder"/>
              </a:rPr>
              <a:t> </a:t>
            </a:r>
            <a:r>
              <a:rPr lang="hu-HU" dirty="0" err="1">
                <a:hlinkClick r:id="rId14" tooltip="Multibeam echosounder"/>
              </a:rPr>
              <a:t>echosounder</a:t>
            </a:r>
            <a:endParaRPr lang="hu-HU" dirty="0"/>
          </a:p>
          <a:p>
            <a:r>
              <a:rPr lang="hu-HU" dirty="0" err="1">
                <a:hlinkClick r:id="rId15" tooltip="Pencil (optics)"/>
              </a:rPr>
              <a:t>Pencil</a:t>
            </a:r>
            <a:r>
              <a:rPr lang="hu-HU" dirty="0">
                <a:hlinkClick r:id="rId15" tooltip="Pencil (optics)"/>
              </a:rPr>
              <a:t> (</a:t>
            </a:r>
            <a:r>
              <a:rPr lang="hu-HU" dirty="0" err="1">
                <a:hlinkClick r:id="rId15" tooltip="Pencil (optics)"/>
              </a:rPr>
              <a:t>optics</a:t>
            </a:r>
            <a:r>
              <a:rPr lang="hu-HU" dirty="0">
                <a:hlinkClick r:id="rId15" tooltip="Pencil (optics)"/>
              </a:rPr>
              <a:t>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64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Spatial</a:t>
            </a:r>
            <a:r>
              <a:rPr lang="hu-HU" dirty="0" smtClean="0"/>
              <a:t> </a:t>
            </a:r>
            <a:r>
              <a:rPr lang="hu-HU" dirty="0" err="1" smtClean="0"/>
              <a:t>Beamforming</a:t>
            </a:r>
            <a:r>
              <a:rPr lang="hu-HU" dirty="0" smtClean="0"/>
              <a:t> (térbeli nyalábformálás)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Explicit </a:t>
            </a:r>
            <a:r>
              <a:rPr lang="hu-HU" b="1" dirty="0"/>
              <a:t>nyalábformálás</a:t>
            </a:r>
            <a:r>
              <a:rPr lang="hu-HU" dirty="0"/>
              <a:t>: A kliens WLAN </a:t>
            </a:r>
            <a:r>
              <a:rPr lang="hu-HU" dirty="0" err="1"/>
              <a:t>adaptere</a:t>
            </a:r>
            <a:r>
              <a:rPr lang="hu-HU" dirty="0"/>
              <a:t> és </a:t>
            </a:r>
            <a:r>
              <a:rPr lang="hu-HU" dirty="0" err="1"/>
              <a:t>routere</a:t>
            </a:r>
            <a:r>
              <a:rPr lang="hu-HU" dirty="0"/>
              <a:t> mindketten támogatják a nyalábformálási technológiát. Ez a technológia lehetővé teszi, hogy az eszközök megbeszéljék egymás között a csatornabecslést és a kormányzási irányt, így növelik a letöltési és feltöltési sebességet (Másnéven [Explicit </a:t>
            </a:r>
            <a:r>
              <a:rPr lang="hu-HU" dirty="0" err="1"/>
              <a:t>Beamforming</a:t>
            </a:r>
            <a:r>
              <a:rPr lang="hu-HU" dirty="0" smtClean="0"/>
              <a:t>])</a:t>
            </a:r>
          </a:p>
          <a:p>
            <a:r>
              <a:rPr lang="hu-HU" b="1" dirty="0" smtClean="0"/>
              <a:t>Univerzális</a:t>
            </a:r>
            <a:r>
              <a:rPr lang="hu-HU" b="1" dirty="0"/>
              <a:t> nyalábformálás</a:t>
            </a:r>
            <a:r>
              <a:rPr lang="hu-HU" dirty="0"/>
              <a:t>: Azok a régi vezeték nélküli adapterek esetén, amelyek nem támogatják a nyalábformálást, a </a:t>
            </a:r>
            <a:r>
              <a:rPr lang="hu-HU" dirty="0" err="1"/>
              <a:t>router</a:t>
            </a:r>
            <a:r>
              <a:rPr lang="hu-HU" dirty="0"/>
              <a:t> megbecsüli a csatornát, és meghatározza a kormányzási irányt, így fokozva a letöltési sebességet. (Másnéven [Implicit </a:t>
            </a:r>
            <a:r>
              <a:rPr lang="hu-HU" dirty="0" err="1"/>
              <a:t>Beamforming</a:t>
            </a:r>
            <a:r>
              <a:rPr lang="hu-HU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737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Antennák száma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3600" b="1" dirty="0" smtClean="0"/>
              <a:t>a x b : x</a:t>
            </a:r>
          </a:p>
          <a:p>
            <a:pPr marL="0" indent="0" algn="ctr">
              <a:buNone/>
            </a:pPr>
            <a:endParaRPr lang="hu-HU" sz="3600" b="1" dirty="0" smtClean="0"/>
          </a:p>
          <a:p>
            <a:r>
              <a:rPr lang="hu-HU" dirty="0" smtClean="0"/>
              <a:t>a - az adó antennáinak száma (</a:t>
            </a:r>
            <a:r>
              <a:rPr lang="hu-HU" dirty="0" err="1" smtClean="0"/>
              <a:t>transmit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 smtClean="0"/>
              <a:t>b - a vevő antennáinak száma (</a:t>
            </a:r>
            <a:r>
              <a:rPr lang="hu-HU" dirty="0" err="1" smtClean="0"/>
              <a:t>receive</a:t>
            </a:r>
            <a:r>
              <a:rPr lang="hu-HU" dirty="0" smtClean="0"/>
              <a:t>)</a:t>
            </a:r>
          </a:p>
          <a:p>
            <a:r>
              <a:rPr lang="hu-HU" dirty="0" smtClean="0"/>
              <a:t>c </a:t>
            </a:r>
            <a:r>
              <a:rPr lang="en-US" dirty="0"/>
              <a:t> </a:t>
            </a:r>
            <a:r>
              <a:rPr lang="hu-HU" dirty="0" smtClean="0"/>
              <a:t>- a maximum</a:t>
            </a:r>
            <a:r>
              <a:rPr lang="en-US" dirty="0" smtClean="0"/>
              <a:t> </a:t>
            </a:r>
            <a:r>
              <a:rPr lang="hu-HU" dirty="0" smtClean="0"/>
              <a:t>„</a:t>
            </a:r>
            <a:r>
              <a:rPr lang="en-US" dirty="0" smtClean="0"/>
              <a:t>data </a:t>
            </a:r>
            <a:r>
              <a:rPr lang="en-US" dirty="0"/>
              <a:t>spatial </a:t>
            </a:r>
            <a:r>
              <a:rPr lang="en-US" dirty="0" smtClean="0"/>
              <a:t>stream</a:t>
            </a:r>
            <a:r>
              <a:rPr lang="hu-HU" dirty="0" smtClean="0"/>
              <a:t>” amit használni lehet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Maximum </a:t>
            </a:r>
            <a:r>
              <a:rPr lang="hu-HU" dirty="0"/>
              <a:t>4 x 4 : </a:t>
            </a:r>
            <a:r>
              <a:rPr lang="hu-HU" dirty="0" smtClean="0"/>
              <a:t>4 (az n-es szabványban)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7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6750"/>
              </p:ext>
            </p:extLst>
          </p:nvPr>
        </p:nvGraphicFramePr>
        <p:xfrm>
          <a:off x="1173705" y="1369034"/>
          <a:ext cx="9771800" cy="4999122"/>
        </p:xfrm>
        <a:graphic>
          <a:graphicData uri="http://schemas.openxmlformats.org/drawingml/2006/table">
            <a:tbl>
              <a:tblPr/>
              <a:tblGrid>
                <a:gridCol w="1221475">
                  <a:extLst>
                    <a:ext uri="{9D8B030D-6E8A-4147-A177-3AD203B41FA5}">
                      <a16:colId xmlns:a16="http://schemas.microsoft.com/office/drawing/2014/main" val="361602626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228007225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54328241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802167397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915824278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257019780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4112587435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3217365182"/>
                    </a:ext>
                  </a:extLst>
                </a:gridCol>
              </a:tblGrid>
              <a:tr h="277729">
                <a:tc gridSpan="8"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Modulation</a:t>
                      </a:r>
                      <a:r>
                        <a:rPr lang="hu-HU" sz="1600" dirty="0"/>
                        <a:t> and </a:t>
                      </a:r>
                      <a:r>
                        <a:rPr lang="hu-HU" sz="1600" dirty="0" err="1"/>
                        <a:t>coding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schemes</a:t>
                      </a:r>
                      <a:endParaRPr lang="hu-HU" sz="1600" dirty="0"/>
                    </a:p>
                  </a:txBody>
                  <a:tcPr marL="30218" marR="30218" marT="15109" marB="15109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89369"/>
                  </a:ext>
                </a:extLst>
              </a:tr>
              <a:tr h="277729"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MCS</a:t>
                      </a:r>
                      <a:br>
                        <a:rPr lang="hu-HU" sz="1600" dirty="0">
                          <a:effectLst/>
                        </a:rPr>
                      </a:br>
                      <a:r>
                        <a:rPr lang="hu-HU" sz="1600" dirty="0">
                          <a:effectLst/>
                        </a:rPr>
                        <a:t>index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Spatial</a:t>
                      </a:r>
                      <a:br>
                        <a:rPr lang="hu-HU" sz="1600">
                          <a:effectLst/>
                        </a:rPr>
                      </a:br>
                      <a:r>
                        <a:rPr lang="hu-HU" sz="1600">
                          <a:effectLst/>
                        </a:rPr>
                        <a:t>streams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Modulation</a:t>
                      </a:r>
                      <a:br>
                        <a:rPr lang="hu-HU" sz="1600">
                          <a:effectLst/>
                        </a:rPr>
                      </a:br>
                      <a:r>
                        <a:rPr lang="hu-HU" sz="1600">
                          <a:effectLst/>
                        </a:rPr>
                        <a:t>type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  <a:t>Coding</a:t>
                      </a:r>
                      <a:b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</a:b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  <a:t>rate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Data rate (in Mbit/s)</a:t>
                      </a:r>
                      <a:r>
                        <a:rPr lang="en-US" sz="16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[a]</a:t>
                      </a:r>
                      <a:endParaRPr lang="en-US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9584"/>
                  </a:ext>
                </a:extLst>
              </a:tr>
              <a:tr h="27772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20 MHz channel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 MHz channel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33249"/>
                  </a:ext>
                </a:extLst>
              </a:tr>
              <a:tr h="27772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800 ns </a:t>
                      </a: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4" tooltip="Guard interval"/>
                        </a:rPr>
                        <a:t>GI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400 ns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800 </a:t>
                      </a:r>
                      <a:r>
                        <a:rPr lang="hu-HU" sz="1600" dirty="0" err="1">
                          <a:effectLst/>
                        </a:rPr>
                        <a:t>ns</a:t>
                      </a:r>
                      <a:r>
                        <a:rPr lang="hu-HU" sz="1600" dirty="0">
                          <a:effectLst/>
                        </a:rPr>
                        <a:t>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400 ns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5522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5" tooltip="BPSK"/>
                        </a:rPr>
                        <a:t>BPSK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7.2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80557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6" tooltip="QPSK"/>
                        </a:rPr>
                        <a:t>QPSK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14.4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1752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QPSK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19.5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21.7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40.5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8975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16-</a:t>
                      </a: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7" tooltip="QAM"/>
                        </a:rPr>
                        <a:t>QAM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28.9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984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16-QAM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39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43.3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81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90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77118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2/3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57.8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108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120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23560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58.5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121.5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9676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72.2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150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12763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7417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144.4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270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300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32649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81238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23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195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216.7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405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450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36423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31836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31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260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288.8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540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600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7907"/>
                  </a:ext>
                </a:extLst>
              </a:tr>
            </a:tbl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Adatsebesség / Moduláció</a:t>
            </a:r>
            <a:endParaRPr lang="hu-HU" dirty="0"/>
          </a:p>
        </p:txBody>
      </p:sp>
      <p:sp>
        <p:nvSpPr>
          <p:cNvPr id="12" name="Téglalapbuborék 11"/>
          <p:cNvSpPr/>
          <p:nvPr/>
        </p:nvSpPr>
        <p:spPr>
          <a:xfrm>
            <a:off x="1479428" y="2638282"/>
            <a:ext cx="3971144" cy="459559"/>
          </a:xfrm>
          <a:prstGeom prst="wedgeRectCallout">
            <a:avLst>
              <a:gd name="adj1" fmla="val -41200"/>
              <a:gd name="adj2" fmla="val -11272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err="1">
                <a:solidFill>
                  <a:schemeClr val="tx1"/>
                </a:solidFill>
              </a:rPr>
              <a:t>Modulation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Coding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Scheme</a:t>
            </a:r>
            <a:r>
              <a:rPr lang="hu-HU" dirty="0">
                <a:solidFill>
                  <a:schemeClr val="tx1"/>
                </a:solidFill>
              </a:rPr>
              <a:t> (MCS) </a:t>
            </a:r>
          </a:p>
        </p:txBody>
      </p:sp>
    </p:spTree>
    <p:extLst>
      <p:ext uri="{BB962C8B-B14F-4D97-AF65-F5344CB8AC3E}">
        <p14:creationId xmlns:p14="http://schemas.microsoft.com/office/powerpoint/2010/main" val="5823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WiFi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b="1" dirty="0" err="1" smtClean="0"/>
              <a:t>Wi</a:t>
            </a:r>
            <a:r>
              <a:rPr lang="hu-HU" b="1" dirty="0" smtClean="0"/>
              <a:t>-Fi</a:t>
            </a:r>
            <a:r>
              <a:rPr lang="hu-HU" dirty="0" smtClean="0"/>
              <a:t> (</a:t>
            </a:r>
            <a:r>
              <a:rPr lang="hu-HU" dirty="0" err="1" smtClean="0"/>
              <a:t>WiFi</a:t>
            </a:r>
            <a:r>
              <a:rPr lang="hu-HU" dirty="0" smtClean="0"/>
              <a:t>, </a:t>
            </a:r>
            <a:r>
              <a:rPr lang="hu-HU" dirty="0" err="1" smtClean="0"/>
              <a:t>Wifi</a:t>
            </a:r>
            <a:r>
              <a:rPr lang="hu-HU" dirty="0" smtClean="0"/>
              <a:t> vagy </a:t>
            </a:r>
            <a:r>
              <a:rPr lang="hu-HU" dirty="0" err="1" smtClean="0"/>
              <a:t>wifi</a:t>
            </a:r>
            <a:r>
              <a:rPr lang="hu-HU" dirty="0" smtClean="0"/>
              <a:t>), az IEEE által kifejlesztett vezeték nélküli mikrohullámú kommunikációt (WLAN) megvalósító, széleskörűen elterjedt szabvány (</a:t>
            </a:r>
            <a:r>
              <a:rPr lang="hu-HU" b="1" dirty="0" smtClean="0"/>
              <a:t>IEEE 802.11</a:t>
            </a:r>
            <a:r>
              <a:rPr lang="hu-HU" dirty="0" smtClean="0"/>
              <a:t>) népszerű neve</a:t>
            </a:r>
          </a:p>
          <a:p>
            <a:r>
              <a:rPr lang="hu-HU" dirty="0" smtClean="0"/>
              <a:t>Az </a:t>
            </a:r>
            <a:r>
              <a:rPr lang="hu-HU" b="1" dirty="0" smtClean="0"/>
              <a:t>OSI modell két legalsó rétegét</a:t>
            </a:r>
            <a:r>
              <a:rPr lang="hu-HU" dirty="0" smtClean="0"/>
              <a:t>, a fizikai és az adatkapcsolati réteget definiálja</a:t>
            </a:r>
          </a:p>
          <a:p>
            <a:r>
              <a:rPr lang="hu-HU" dirty="0" smtClean="0"/>
              <a:t>Fizikai réteg szempontjából három lehetőséget határoz meg:</a:t>
            </a:r>
          </a:p>
          <a:p>
            <a:pPr lvl="1"/>
            <a:r>
              <a:rPr lang="hu-HU" b="1" dirty="0" smtClean="0"/>
              <a:t>IR</a:t>
            </a:r>
            <a:r>
              <a:rPr lang="hu-HU" dirty="0" smtClean="0"/>
              <a:t> – infravörös – közvetlen rálátás szükséges, sebesség </a:t>
            </a:r>
            <a:r>
              <a:rPr lang="hu-HU" dirty="0" err="1" smtClean="0"/>
              <a:t>max</a:t>
            </a:r>
            <a:r>
              <a:rPr lang="hu-HU" dirty="0" smtClean="0"/>
              <a:t>. 2 </a:t>
            </a:r>
            <a:r>
              <a:rPr lang="hu-HU" dirty="0" err="1" smtClean="0"/>
              <a:t>Mb</a:t>
            </a:r>
            <a:r>
              <a:rPr lang="hu-HU" dirty="0" smtClean="0"/>
              <a:t>/s</a:t>
            </a:r>
          </a:p>
          <a:p>
            <a:pPr lvl="1"/>
            <a:r>
              <a:rPr lang="hu-HU" b="1" dirty="0"/>
              <a:t>DSSS</a:t>
            </a:r>
            <a:r>
              <a:rPr lang="hu-HU" dirty="0"/>
              <a:t> (</a:t>
            </a:r>
            <a:r>
              <a:rPr lang="hu-HU" dirty="0" err="1"/>
              <a:t>Direct</a:t>
            </a:r>
            <a:r>
              <a:rPr lang="hu-HU" dirty="0"/>
              <a:t>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Spread</a:t>
            </a:r>
            <a:r>
              <a:rPr lang="hu-HU" dirty="0"/>
              <a:t> </a:t>
            </a:r>
            <a:r>
              <a:rPr lang="hu-HU" dirty="0" err="1"/>
              <a:t>Spectrum</a:t>
            </a:r>
            <a:r>
              <a:rPr lang="hu-HU" dirty="0"/>
              <a:t>) – </a:t>
            </a:r>
            <a:r>
              <a:rPr lang="hu-HU" b="1" dirty="0"/>
              <a:t>5 </a:t>
            </a:r>
            <a:r>
              <a:rPr lang="hu-HU" b="1" dirty="0" err="1"/>
              <a:t>GHz</a:t>
            </a:r>
            <a:r>
              <a:rPr lang="hu-HU" dirty="0"/>
              <a:t>, redundancia a </a:t>
            </a:r>
            <a:r>
              <a:rPr lang="hu-HU" dirty="0" smtClean="0"/>
              <a:t>kódban</a:t>
            </a:r>
          </a:p>
          <a:p>
            <a:pPr lvl="1"/>
            <a:r>
              <a:rPr lang="hu-HU" b="1" dirty="0" smtClean="0"/>
              <a:t>FHSS</a:t>
            </a:r>
            <a:r>
              <a:rPr lang="hu-HU" dirty="0" smtClean="0"/>
              <a:t> (</a:t>
            </a:r>
            <a:r>
              <a:rPr lang="hu-HU" dirty="0" err="1" smtClean="0"/>
              <a:t>Frequency</a:t>
            </a:r>
            <a:r>
              <a:rPr lang="hu-HU" dirty="0" smtClean="0"/>
              <a:t> Hopping </a:t>
            </a:r>
            <a:r>
              <a:rPr lang="hu-HU" dirty="0" err="1" smtClean="0"/>
              <a:t>Spread</a:t>
            </a:r>
            <a:r>
              <a:rPr lang="hu-HU" dirty="0" smtClean="0"/>
              <a:t> </a:t>
            </a:r>
            <a:r>
              <a:rPr lang="hu-HU" dirty="0" err="1" smtClean="0"/>
              <a:t>Spectrum</a:t>
            </a:r>
            <a:r>
              <a:rPr lang="hu-HU" dirty="0" smtClean="0"/>
              <a:t>) – </a:t>
            </a:r>
            <a:r>
              <a:rPr lang="hu-HU" dirty="0" err="1" smtClean="0"/>
              <a:t>frekvenciaugrásos</a:t>
            </a:r>
            <a:r>
              <a:rPr lang="hu-HU" dirty="0" smtClean="0"/>
              <a:t> szórt spektrum, </a:t>
            </a:r>
            <a:r>
              <a:rPr lang="hu-HU" b="1" dirty="0" smtClean="0"/>
              <a:t>2,4 </a:t>
            </a:r>
            <a:r>
              <a:rPr lang="hu-HU" b="1" dirty="0" err="1" smtClean="0"/>
              <a:t>GHz</a:t>
            </a:r>
            <a:endParaRPr lang="hu-HU" b="1" dirty="0" smtClean="0"/>
          </a:p>
          <a:p>
            <a:pPr lvl="1"/>
            <a:r>
              <a:rPr lang="hu-HU" b="1" dirty="0" smtClean="0"/>
              <a:t>OFDM </a:t>
            </a:r>
            <a:r>
              <a:rPr lang="en-US" dirty="0" smtClean="0"/>
              <a:t>(</a:t>
            </a:r>
            <a:r>
              <a:rPr lang="en-US" dirty="0"/>
              <a:t>Orthogonal Frequency Divide Multiplexing / Modulation) </a:t>
            </a:r>
            <a:endParaRPr lang="hu-HU" b="1" dirty="0" smtClean="0"/>
          </a:p>
        </p:txBody>
      </p:sp>
    </p:spTree>
    <p:extLst>
      <p:ext uri="{BB962C8B-B14F-4D97-AF65-F5344CB8AC3E}">
        <p14:creationId xmlns:p14="http://schemas.microsoft.com/office/powerpoint/2010/main" val="9568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Modulation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PSK (</a:t>
            </a:r>
            <a:r>
              <a:rPr lang="hu-HU" dirty="0" err="1"/>
              <a:t>Phase</a:t>
            </a:r>
            <a:r>
              <a:rPr lang="hu-HU" dirty="0"/>
              <a:t>-shift </a:t>
            </a:r>
            <a:r>
              <a:rPr lang="hu-HU" dirty="0" err="1" smtClean="0"/>
              <a:t>keying</a:t>
            </a:r>
            <a:r>
              <a:rPr lang="hu-HU" dirty="0" smtClean="0"/>
              <a:t>) - </a:t>
            </a:r>
            <a:r>
              <a:rPr lang="hu-HU" dirty="0" err="1" smtClean="0"/>
              <a:t>Fázisbillentyűzés</a:t>
            </a:r>
            <a:endParaRPr lang="hu-HU" dirty="0" smtClean="0"/>
          </a:p>
          <a:p>
            <a:pPr lvl="1"/>
            <a:r>
              <a:rPr lang="hu-HU" dirty="0" smtClean="0"/>
              <a:t>BPSK – </a:t>
            </a:r>
            <a:r>
              <a:rPr lang="hu-HU" dirty="0" err="1" smtClean="0"/>
              <a:t>Binary</a:t>
            </a:r>
            <a:r>
              <a:rPr lang="hu-HU" dirty="0" smtClean="0"/>
              <a:t> PSK - kétállapotú</a:t>
            </a:r>
          </a:p>
          <a:p>
            <a:pPr lvl="1"/>
            <a:r>
              <a:rPr lang="hu-HU" dirty="0" smtClean="0"/>
              <a:t>QPSK – </a:t>
            </a:r>
            <a:r>
              <a:rPr lang="hu-HU" dirty="0" err="1" smtClean="0"/>
              <a:t>Quadrature</a:t>
            </a:r>
            <a:r>
              <a:rPr lang="hu-HU" dirty="0" smtClean="0"/>
              <a:t> PSK - négyállapotú</a:t>
            </a:r>
          </a:p>
          <a:p>
            <a:r>
              <a:rPr lang="hu-HU" dirty="0" smtClean="0"/>
              <a:t>xx-QAM – (</a:t>
            </a:r>
            <a:r>
              <a:rPr lang="hu-HU" dirty="0" err="1" smtClean="0"/>
              <a:t>Quadrature</a:t>
            </a:r>
            <a:r>
              <a:rPr lang="hu-HU" dirty="0" smtClean="0"/>
              <a:t> </a:t>
            </a:r>
            <a:r>
              <a:rPr lang="hu-HU" dirty="0" err="1"/>
              <a:t>Amplitude</a:t>
            </a:r>
            <a:r>
              <a:rPr lang="hu-HU" dirty="0"/>
              <a:t> </a:t>
            </a:r>
            <a:r>
              <a:rPr lang="hu-HU" dirty="0" err="1" smtClean="0"/>
              <a:t>Modulation</a:t>
            </a:r>
            <a:r>
              <a:rPr lang="hu-HU" dirty="0" smtClean="0"/>
              <a:t>) - Kvadratúra 										amplitúdómoduláció</a:t>
            </a:r>
          </a:p>
          <a:p>
            <a:pPr marL="457200" lvl="1" indent="0">
              <a:buNone/>
            </a:pPr>
            <a:r>
              <a:rPr lang="hu-HU" dirty="0" smtClean="0"/>
              <a:t>az </a:t>
            </a:r>
            <a:r>
              <a:rPr lang="hu-HU" dirty="0"/>
              <a:t>információt részben a vivőhullám amplitúdójának változtatásával, részben annak fázisváltoztatásával </a:t>
            </a:r>
            <a:r>
              <a:rPr lang="hu-HU" dirty="0" smtClean="0"/>
              <a:t>kódoljuk.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… ez is egy külön szakma</a:t>
            </a:r>
          </a:p>
        </p:txBody>
      </p:sp>
    </p:spTree>
    <p:extLst>
      <p:ext uri="{BB962C8B-B14F-4D97-AF65-F5344CB8AC3E}">
        <p14:creationId xmlns:p14="http://schemas.microsoft.com/office/powerpoint/2010/main" val="28999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6750"/>
              </p:ext>
            </p:extLst>
          </p:nvPr>
        </p:nvGraphicFramePr>
        <p:xfrm>
          <a:off x="1173705" y="1369034"/>
          <a:ext cx="9771800" cy="4999122"/>
        </p:xfrm>
        <a:graphic>
          <a:graphicData uri="http://schemas.openxmlformats.org/drawingml/2006/table">
            <a:tbl>
              <a:tblPr/>
              <a:tblGrid>
                <a:gridCol w="1221475">
                  <a:extLst>
                    <a:ext uri="{9D8B030D-6E8A-4147-A177-3AD203B41FA5}">
                      <a16:colId xmlns:a16="http://schemas.microsoft.com/office/drawing/2014/main" val="361602626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228007225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54328241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802167397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915824278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257019780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4112587435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3217365182"/>
                    </a:ext>
                  </a:extLst>
                </a:gridCol>
              </a:tblGrid>
              <a:tr h="277729">
                <a:tc gridSpan="8"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Modulation</a:t>
                      </a:r>
                      <a:r>
                        <a:rPr lang="hu-HU" sz="1600" dirty="0"/>
                        <a:t> and </a:t>
                      </a:r>
                      <a:r>
                        <a:rPr lang="hu-HU" sz="1600" dirty="0" err="1"/>
                        <a:t>coding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schemes</a:t>
                      </a:r>
                      <a:endParaRPr lang="hu-HU" sz="1600" dirty="0"/>
                    </a:p>
                  </a:txBody>
                  <a:tcPr marL="30218" marR="30218" marT="15109" marB="15109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89369"/>
                  </a:ext>
                </a:extLst>
              </a:tr>
              <a:tr h="277729"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MCS</a:t>
                      </a:r>
                      <a:br>
                        <a:rPr lang="hu-HU" sz="1600" dirty="0">
                          <a:effectLst/>
                        </a:rPr>
                      </a:br>
                      <a:r>
                        <a:rPr lang="hu-HU" sz="1600" dirty="0">
                          <a:effectLst/>
                        </a:rPr>
                        <a:t>index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Spatial</a:t>
                      </a:r>
                      <a:br>
                        <a:rPr lang="hu-HU" sz="1600">
                          <a:effectLst/>
                        </a:rPr>
                      </a:br>
                      <a:r>
                        <a:rPr lang="hu-HU" sz="1600">
                          <a:effectLst/>
                        </a:rPr>
                        <a:t>streams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Modulation</a:t>
                      </a:r>
                      <a:br>
                        <a:rPr lang="hu-HU" sz="1600">
                          <a:effectLst/>
                        </a:rPr>
                      </a:br>
                      <a:r>
                        <a:rPr lang="hu-HU" sz="1600">
                          <a:effectLst/>
                        </a:rPr>
                        <a:t>type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  <a:t>Coding</a:t>
                      </a:r>
                      <a:b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</a:b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  <a:t>rate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Data rate (in Mbit/s)</a:t>
                      </a:r>
                      <a:r>
                        <a:rPr lang="en-US" sz="16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[a]</a:t>
                      </a:r>
                      <a:endParaRPr lang="en-US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9584"/>
                  </a:ext>
                </a:extLst>
              </a:tr>
              <a:tr h="27772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20 MHz channel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 MHz channel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33249"/>
                  </a:ext>
                </a:extLst>
              </a:tr>
              <a:tr h="27772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800 ns </a:t>
                      </a: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4" tooltip="Guard interval"/>
                        </a:rPr>
                        <a:t>GI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400 ns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800 </a:t>
                      </a:r>
                      <a:r>
                        <a:rPr lang="hu-HU" sz="1600" dirty="0" err="1">
                          <a:effectLst/>
                        </a:rPr>
                        <a:t>ns</a:t>
                      </a:r>
                      <a:r>
                        <a:rPr lang="hu-HU" sz="1600" dirty="0">
                          <a:effectLst/>
                        </a:rPr>
                        <a:t>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400 ns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5522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5" tooltip="BPSK"/>
                        </a:rPr>
                        <a:t>BPSK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7.2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80557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6" tooltip="QPSK"/>
                        </a:rPr>
                        <a:t>QPSK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14.4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1752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QPSK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19.5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21.7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40.5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8975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16-</a:t>
                      </a: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7" tooltip="QAM"/>
                        </a:rPr>
                        <a:t>QAM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28.9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984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16-QAM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39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43.3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81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90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77118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2/3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57.8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108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120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23560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58.5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121.5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9676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72.2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150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12763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7417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144.4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270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300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32649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81238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23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195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216.7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405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450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36423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31836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31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260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288.8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540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600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7907"/>
                  </a:ext>
                </a:extLst>
              </a:tr>
            </a:tbl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Adatsebesség / Moduláció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255239" y="4385408"/>
            <a:ext cx="959145" cy="353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9697288" y="4385408"/>
            <a:ext cx="959145" cy="353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505855" y="6036533"/>
            <a:ext cx="959145" cy="353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2505855" y="4385408"/>
            <a:ext cx="959145" cy="353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9697287" y="6036559"/>
            <a:ext cx="959145" cy="353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buborék 10"/>
          <p:cNvSpPr/>
          <p:nvPr/>
        </p:nvSpPr>
        <p:spPr>
          <a:xfrm>
            <a:off x="5537968" y="2599126"/>
            <a:ext cx="2259712" cy="404801"/>
          </a:xfrm>
          <a:prstGeom prst="wedgeRectCallout">
            <a:avLst>
              <a:gd name="adj1" fmla="val -42310"/>
              <a:gd name="adj2" fmla="val -101681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>
                <a:solidFill>
                  <a:schemeClr val="tx1"/>
                </a:solidFill>
              </a:rPr>
              <a:t>Hasznos adattartalom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Guard</a:t>
            </a:r>
            <a:r>
              <a:rPr lang="hu-HU" dirty="0"/>
              <a:t> </a:t>
            </a:r>
            <a:r>
              <a:rPr lang="hu-HU" dirty="0" err="1" smtClean="0"/>
              <a:t>Interval</a:t>
            </a:r>
            <a:r>
              <a:rPr lang="hu-HU" dirty="0" smtClean="0"/>
              <a:t> – védelmi intervallum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digitális távközlésben alkalmazott eljárás az interferencia kiküszöbölésére</a:t>
            </a:r>
          </a:p>
          <a:p>
            <a:r>
              <a:rPr lang="hu-HU" i="1" dirty="0" smtClean="0"/>
              <a:t>„</a:t>
            </a:r>
            <a:r>
              <a:rPr lang="hu-HU" i="1" dirty="0"/>
              <a:t>A</a:t>
            </a:r>
            <a:r>
              <a:rPr lang="hu-HU" i="1" dirty="0" smtClean="0"/>
              <a:t>zokat </a:t>
            </a:r>
            <a:r>
              <a:rPr lang="hu-HU" i="1" dirty="0"/>
              <a:t>a </a:t>
            </a:r>
            <a:r>
              <a:rPr lang="hu-HU" i="1" dirty="0" smtClean="0"/>
              <a:t>jeleket</a:t>
            </a:r>
            <a:r>
              <a:rPr lang="hu-HU" i="1" dirty="0"/>
              <a:t>, melyek adott időrésen – a </a:t>
            </a:r>
            <a:r>
              <a:rPr lang="hu-HU" b="1" i="1" dirty="0"/>
              <a:t>védelmi intervallumon</a:t>
            </a:r>
            <a:r>
              <a:rPr lang="hu-HU" i="1" dirty="0"/>
              <a:t> (</a:t>
            </a:r>
            <a:r>
              <a:rPr lang="hu-HU" i="1" dirty="0" err="1"/>
              <a:t>Guard</a:t>
            </a:r>
            <a:r>
              <a:rPr lang="hu-HU" i="1" dirty="0"/>
              <a:t> </a:t>
            </a:r>
            <a:r>
              <a:rPr lang="hu-HU" i="1" dirty="0" err="1"/>
              <a:t>Interval</a:t>
            </a:r>
            <a:r>
              <a:rPr lang="hu-HU" i="1" dirty="0"/>
              <a:t>; GI) - belül érkeznek, a rendszer hasznos jelként tudja feldolgozni. A védelmi intervallum növelése javítja a reflektált hullámokkal szembeni védelmet, viszont csökkenti a hasznos </a:t>
            </a:r>
            <a:r>
              <a:rPr lang="hu-HU" i="1" dirty="0" smtClean="0"/>
              <a:t>adatsebességet</a:t>
            </a:r>
            <a:r>
              <a:rPr lang="hu-HU" i="1" dirty="0"/>
              <a:t>.</a:t>
            </a:r>
            <a:r>
              <a:rPr lang="hu-HU" i="1" dirty="0" smtClean="0"/>
              <a:t>„</a:t>
            </a:r>
          </a:p>
          <a:p>
            <a:r>
              <a:rPr lang="hu-HU" dirty="0" smtClean="0"/>
              <a:t>802.11 szabvány </a:t>
            </a:r>
            <a:r>
              <a:rPr lang="hu-HU" b="1" dirty="0" smtClean="0"/>
              <a:t>alapértelmezett GI-je 0,8</a:t>
            </a:r>
            <a:r>
              <a:rPr lang="en-US" b="1" dirty="0" err="1" smtClean="0"/>
              <a:t>μs</a:t>
            </a:r>
            <a:r>
              <a:rPr lang="hu-HU" dirty="0" smtClean="0"/>
              <a:t>. </a:t>
            </a:r>
          </a:p>
          <a:p>
            <a:r>
              <a:rPr lang="hu-HU" dirty="0" smtClean="0"/>
              <a:t>Az n-es szabvány </a:t>
            </a:r>
            <a:r>
              <a:rPr lang="hu-HU" b="1" dirty="0" smtClean="0"/>
              <a:t>támogatja a 0,4</a:t>
            </a:r>
            <a:r>
              <a:rPr lang="en-US" b="1" dirty="0" err="1" smtClean="0"/>
              <a:t>μs</a:t>
            </a:r>
            <a:r>
              <a:rPr lang="hu-HU" b="1" dirty="0" smtClean="0"/>
              <a:t> GI-t </a:t>
            </a:r>
            <a:r>
              <a:rPr lang="hu-HU" dirty="0" smtClean="0"/>
              <a:t>is.</a:t>
            </a:r>
          </a:p>
          <a:p>
            <a:r>
              <a:rPr lang="hu-HU" dirty="0" smtClean="0"/>
              <a:t>Ez a megoldás </a:t>
            </a:r>
            <a:r>
              <a:rPr lang="hu-HU" b="1" dirty="0" smtClean="0"/>
              <a:t>11%-</a:t>
            </a:r>
            <a:r>
              <a:rPr lang="hu-HU" b="1" dirty="0" err="1" smtClean="0"/>
              <a:t>kal</a:t>
            </a:r>
            <a:r>
              <a:rPr lang="hu-HU" b="1" dirty="0" smtClean="0"/>
              <a:t> növeli az adatsebességet</a:t>
            </a:r>
            <a:r>
              <a:rPr lang="hu-HU" dirty="0" smtClean="0"/>
              <a:t>.</a:t>
            </a:r>
          </a:p>
          <a:p>
            <a:r>
              <a:rPr lang="hu-HU" b="1" dirty="0" smtClean="0"/>
              <a:t>HA</a:t>
            </a:r>
            <a:r>
              <a:rPr lang="hu-HU" dirty="0" smtClean="0"/>
              <a:t> jó a vétel</a:t>
            </a:r>
          </a:p>
        </p:txBody>
      </p:sp>
    </p:spTree>
    <p:extLst>
      <p:ext uri="{BB962C8B-B14F-4D97-AF65-F5344CB8AC3E}">
        <p14:creationId xmlns:p14="http://schemas.microsoft.com/office/powerpoint/2010/main" val="11390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7" y="157634"/>
            <a:ext cx="11062221" cy="6547396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81521" y="1219128"/>
            <a:ext cx="7770910" cy="2548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81521" y="1874154"/>
            <a:ext cx="7770910" cy="2548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581521" y="2676002"/>
            <a:ext cx="7770910" cy="2548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581521" y="3166119"/>
            <a:ext cx="7770910" cy="2548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buborék 3"/>
          <p:cNvSpPr/>
          <p:nvPr/>
        </p:nvSpPr>
        <p:spPr>
          <a:xfrm>
            <a:off x="6124077" y="3026531"/>
            <a:ext cx="2364832" cy="404801"/>
          </a:xfrm>
          <a:prstGeom prst="wedgeRectCallout">
            <a:avLst>
              <a:gd name="adj1" fmla="val -54993"/>
              <a:gd name="adj2" fmla="val -101681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>
                <a:solidFill>
                  <a:schemeClr val="tx1"/>
                </a:solidFill>
              </a:rPr>
              <a:t>80MHz – 3 </a:t>
            </a:r>
            <a:r>
              <a:rPr lang="hu-HU" dirty="0" err="1" smtClean="0">
                <a:solidFill>
                  <a:schemeClr val="tx1"/>
                </a:solidFill>
              </a:rPr>
              <a:t>datastream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6750"/>
              </p:ext>
            </p:extLst>
          </p:nvPr>
        </p:nvGraphicFramePr>
        <p:xfrm>
          <a:off x="1173705" y="1369034"/>
          <a:ext cx="9771800" cy="4999122"/>
        </p:xfrm>
        <a:graphic>
          <a:graphicData uri="http://schemas.openxmlformats.org/drawingml/2006/table">
            <a:tbl>
              <a:tblPr/>
              <a:tblGrid>
                <a:gridCol w="1221475">
                  <a:extLst>
                    <a:ext uri="{9D8B030D-6E8A-4147-A177-3AD203B41FA5}">
                      <a16:colId xmlns:a16="http://schemas.microsoft.com/office/drawing/2014/main" val="361602626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228007225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54328241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802167397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1915824278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2570197801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4112587435"/>
                    </a:ext>
                  </a:extLst>
                </a:gridCol>
                <a:gridCol w="1221475">
                  <a:extLst>
                    <a:ext uri="{9D8B030D-6E8A-4147-A177-3AD203B41FA5}">
                      <a16:colId xmlns:a16="http://schemas.microsoft.com/office/drawing/2014/main" val="3217365182"/>
                    </a:ext>
                  </a:extLst>
                </a:gridCol>
              </a:tblGrid>
              <a:tr h="277729">
                <a:tc gridSpan="8"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Modulation</a:t>
                      </a:r>
                      <a:r>
                        <a:rPr lang="hu-HU" sz="1600" dirty="0"/>
                        <a:t> and </a:t>
                      </a:r>
                      <a:r>
                        <a:rPr lang="hu-HU" sz="1600" dirty="0" err="1"/>
                        <a:t>coding</a:t>
                      </a:r>
                      <a:r>
                        <a:rPr lang="hu-HU" sz="1600" dirty="0"/>
                        <a:t> </a:t>
                      </a:r>
                      <a:r>
                        <a:rPr lang="hu-HU" sz="1600" dirty="0" err="1"/>
                        <a:t>schemes</a:t>
                      </a:r>
                      <a:endParaRPr lang="hu-HU" sz="1600" dirty="0"/>
                    </a:p>
                  </a:txBody>
                  <a:tcPr marL="30218" marR="30218" marT="15109" marB="15109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89369"/>
                  </a:ext>
                </a:extLst>
              </a:tr>
              <a:tr h="277729"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MCS</a:t>
                      </a:r>
                      <a:br>
                        <a:rPr lang="hu-HU" sz="1600" dirty="0">
                          <a:effectLst/>
                        </a:rPr>
                      </a:br>
                      <a:r>
                        <a:rPr lang="hu-HU" sz="1600" dirty="0">
                          <a:effectLst/>
                        </a:rPr>
                        <a:t>index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Spatial</a:t>
                      </a:r>
                      <a:br>
                        <a:rPr lang="hu-HU" sz="1600">
                          <a:effectLst/>
                        </a:rPr>
                      </a:br>
                      <a:r>
                        <a:rPr lang="hu-HU" sz="1600">
                          <a:effectLst/>
                        </a:rPr>
                        <a:t>streams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Modulation</a:t>
                      </a:r>
                      <a:br>
                        <a:rPr lang="hu-HU" sz="1600">
                          <a:effectLst/>
                        </a:rPr>
                      </a:br>
                      <a:r>
                        <a:rPr lang="hu-HU" sz="1600">
                          <a:effectLst/>
                        </a:rPr>
                        <a:t>type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  <a:t>Coding</a:t>
                      </a:r>
                      <a:b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</a:b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2" tooltip="Code rate"/>
                        </a:rPr>
                        <a:t>rate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Data rate (in Mbit/s)</a:t>
                      </a:r>
                      <a:r>
                        <a:rPr lang="en-US" sz="16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[a]</a:t>
                      </a:r>
                      <a:endParaRPr lang="en-US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9584"/>
                  </a:ext>
                </a:extLst>
              </a:tr>
              <a:tr h="27772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20 MHz channel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 MHz channel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33249"/>
                  </a:ext>
                </a:extLst>
              </a:tr>
              <a:tr h="27772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800 ns </a:t>
                      </a: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4" tooltip="Guard interval"/>
                        </a:rPr>
                        <a:t>GI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400 ns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800 </a:t>
                      </a:r>
                      <a:r>
                        <a:rPr lang="hu-HU" sz="1600" dirty="0" err="1">
                          <a:effectLst/>
                        </a:rPr>
                        <a:t>ns</a:t>
                      </a:r>
                      <a:r>
                        <a:rPr lang="hu-HU" sz="1600" dirty="0">
                          <a:effectLst/>
                        </a:rPr>
                        <a:t>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400 ns GI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5522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5" tooltip="BPSK"/>
                        </a:rPr>
                        <a:t>BPSK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7.2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80557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6" tooltip="QPSK"/>
                        </a:rPr>
                        <a:t>QPSK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14.4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1752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QPSK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19.5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21.7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40.5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8975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16-</a:t>
                      </a:r>
                      <a:r>
                        <a:rPr lang="hu-HU" sz="1600" u="none" strike="noStrike">
                          <a:solidFill>
                            <a:srgbClr val="0B0080"/>
                          </a:solidFill>
                          <a:effectLst/>
                          <a:hlinkClick r:id="rId7" tooltip="QAM"/>
                        </a:rPr>
                        <a:t>QAM</a:t>
                      </a:r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1/2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28.9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984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16-QAM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39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43.3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81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90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77118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2/3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57.8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108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120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23560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3/4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58.5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121.5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9676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72.2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150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12763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57417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15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130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144.4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270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300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32649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81238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23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195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216.7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405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450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36423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effectLst/>
                        </a:rPr>
                        <a:t>…</a:t>
                      </a:r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>
                        <a:effectLst/>
                      </a:endParaRP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31836"/>
                  </a:ext>
                </a:extLst>
              </a:tr>
              <a:tr h="277729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effectLst/>
                        </a:rPr>
                        <a:t>31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>
                          <a:effectLst/>
                        </a:rPr>
                        <a:t>4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64-QAM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5/6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260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288.8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>
                          <a:effectLst/>
                        </a:rPr>
                        <a:t>540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effectLst/>
                        </a:rPr>
                        <a:t>600</a:t>
                      </a:r>
                    </a:p>
                  </a:txBody>
                  <a:tcPr marL="30218" marR="30218" marT="15109" marB="1510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97907"/>
                  </a:ext>
                </a:extLst>
              </a:tr>
            </a:tbl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Adatsebesség / Moduláció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227944" y="5490877"/>
            <a:ext cx="959145" cy="3534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8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7" y="160409"/>
            <a:ext cx="11004692" cy="65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7" y="164484"/>
            <a:ext cx="11012805" cy="651814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128393" y="3261816"/>
            <a:ext cx="5745708" cy="1705970"/>
          </a:xfrm>
          <a:prstGeom prst="rect">
            <a:avLst/>
          </a:prstGeom>
          <a:effectLst>
            <a:outerShdw blurRad="266700" dist="38100" dir="2700000" sx="102000" sy="102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Kérdés: Melyik csatornán jobb a vétel?</a:t>
            </a:r>
          </a:p>
          <a:p>
            <a:r>
              <a:rPr lang="hu-HU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Ahol másik adó is sugároz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Két használt csatorna között, ahova a használt csatornák is belógnak?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471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Sebesség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Elméleti != gyakorlati</a:t>
            </a:r>
          </a:p>
        </p:txBody>
      </p:sp>
      <p:pic>
        <p:nvPicPr>
          <p:cNvPr id="2050" name="Picture 2" descr="Képtalálat a következőre: „802.11n compatibl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92" y="1317471"/>
            <a:ext cx="6863687" cy="48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/>
          <p:cNvSpPr/>
          <p:nvPr/>
        </p:nvSpPr>
        <p:spPr>
          <a:xfrm>
            <a:off x="8751271" y="4503762"/>
            <a:ext cx="1184299" cy="341193"/>
          </a:xfrm>
          <a:prstGeom prst="rect">
            <a:avLst/>
          </a:prstGeom>
          <a:effectLst>
            <a:outerShdw blurRad="266700" dist="38100" dir="2700000" sx="102000" sy="102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25m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435524" y="4502221"/>
            <a:ext cx="1184299" cy="341193"/>
          </a:xfrm>
          <a:prstGeom prst="rect">
            <a:avLst/>
          </a:prstGeom>
          <a:effectLst>
            <a:outerShdw blurRad="266700" dist="38100" dir="2700000" sx="102000" sy="102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r>
              <a:rPr lang="hu-HU" dirty="0" smtClean="0"/>
              <a:t>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5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Titkosítás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027"/>
          </a:xfrm>
        </p:spPr>
        <p:txBody>
          <a:bodyPr>
            <a:normAutofit fontScale="92500" lnSpcReduction="10000"/>
          </a:bodyPr>
          <a:lstStyle/>
          <a:p>
            <a:pPr marL="900113" indent="-900113">
              <a:buNone/>
            </a:pPr>
            <a:r>
              <a:rPr lang="hu-HU" dirty="0" smtClean="0"/>
              <a:t>WEP - </a:t>
            </a:r>
            <a:r>
              <a:rPr lang="hu-HU" dirty="0" err="1" smtClean="0"/>
              <a:t>Wired</a:t>
            </a:r>
            <a:r>
              <a:rPr lang="hu-HU" dirty="0" smtClean="0"/>
              <a:t> </a:t>
            </a:r>
            <a:r>
              <a:rPr lang="hu-HU" dirty="0" err="1"/>
              <a:t>Equivalent</a:t>
            </a:r>
            <a:r>
              <a:rPr lang="hu-HU" dirty="0"/>
              <a:t> </a:t>
            </a:r>
            <a:r>
              <a:rPr lang="hu-HU" dirty="0" err="1"/>
              <a:t>Privacy</a:t>
            </a:r>
            <a:r>
              <a:rPr lang="hu-HU" dirty="0"/>
              <a:t> – vezetékessel </a:t>
            </a:r>
            <a:r>
              <a:rPr lang="hu-HU" dirty="0" smtClean="0"/>
              <a:t>egyenértékű biztonságú hálózat</a:t>
            </a:r>
          </a:p>
          <a:p>
            <a:pPr marL="900113" indent="-900113">
              <a:buNone/>
            </a:pPr>
            <a:r>
              <a:rPr lang="hu-HU" dirty="0"/>
              <a:t>	</a:t>
            </a:r>
            <a:r>
              <a:rPr lang="hu-HU" dirty="0" smtClean="0"/>
              <a:t>komoly </a:t>
            </a:r>
            <a:r>
              <a:rPr lang="hu-HU" dirty="0"/>
              <a:t>gyengeséget találtak rajta a kriptográfiai </a:t>
            </a:r>
            <a:r>
              <a:rPr lang="hu-HU" dirty="0" smtClean="0"/>
              <a:t>szakemberek, </a:t>
            </a:r>
          </a:p>
          <a:p>
            <a:pPr marL="900113" indent="-900113">
              <a:buNone/>
            </a:pPr>
            <a:r>
              <a:rPr lang="hu-HU" b="1" dirty="0"/>
              <a:t>	</a:t>
            </a:r>
            <a:r>
              <a:rPr lang="hu-HU" b="1" dirty="0" smtClean="0"/>
              <a:t>percek alatt feltörhető</a:t>
            </a:r>
          </a:p>
          <a:p>
            <a:pPr marL="0" indent="0">
              <a:buNone/>
            </a:pPr>
            <a:r>
              <a:rPr lang="hu-HU" dirty="0" smtClean="0"/>
              <a:t>WPA  - </a:t>
            </a:r>
            <a:r>
              <a:rPr lang="hu-HU" dirty="0" err="1"/>
              <a:t>Wi</a:t>
            </a:r>
            <a:r>
              <a:rPr lang="hu-HU" dirty="0"/>
              <a:t>-Fi </a:t>
            </a:r>
            <a:r>
              <a:rPr lang="hu-HU" dirty="0" err="1"/>
              <a:t>Protected</a:t>
            </a:r>
            <a:r>
              <a:rPr lang="hu-HU" dirty="0"/>
              <a:t> </a:t>
            </a:r>
            <a:r>
              <a:rPr lang="hu-HU" dirty="0" smtClean="0"/>
              <a:t>Access </a:t>
            </a:r>
            <a:r>
              <a:rPr lang="hu-HU" b="1" dirty="0" smtClean="0"/>
              <a:t>- </a:t>
            </a:r>
            <a:r>
              <a:rPr lang="hu-HU" dirty="0" smtClean="0"/>
              <a:t>ideiglenes megoldás volt a végleges 	elkészültéig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b="1" dirty="0" smtClean="0"/>
              <a:t>TKIP</a:t>
            </a:r>
            <a:r>
              <a:rPr lang="hu-HU" dirty="0" smtClean="0"/>
              <a:t> </a:t>
            </a:r>
            <a:r>
              <a:rPr lang="hu-HU" dirty="0"/>
              <a:t>- </a:t>
            </a:r>
            <a:r>
              <a:rPr lang="hu-HU" dirty="0" err="1"/>
              <a:t>Temporal</a:t>
            </a:r>
            <a:r>
              <a:rPr lang="hu-HU" dirty="0"/>
              <a:t> Key </a:t>
            </a:r>
            <a:r>
              <a:rPr lang="hu-HU" dirty="0" err="1"/>
              <a:t>Integrity</a:t>
            </a:r>
            <a:r>
              <a:rPr lang="hu-HU" dirty="0"/>
              <a:t> </a:t>
            </a:r>
            <a:r>
              <a:rPr lang="hu-HU" dirty="0" err="1" smtClean="0"/>
              <a:t>Protocol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RC4 – titkosítási metódus</a:t>
            </a:r>
            <a:endParaRPr lang="hu-HU" dirty="0"/>
          </a:p>
          <a:p>
            <a:pPr marL="0" indent="0">
              <a:buNone/>
            </a:pPr>
            <a:r>
              <a:rPr lang="hu-HU" b="1" dirty="0" smtClean="0"/>
              <a:t>WPA2</a:t>
            </a:r>
            <a:r>
              <a:rPr lang="hu-HU" dirty="0" smtClean="0"/>
              <a:t> - </a:t>
            </a:r>
            <a:r>
              <a:rPr lang="hu-HU" dirty="0"/>
              <a:t>nem működik néhány régebbi hálózat </a:t>
            </a:r>
            <a:r>
              <a:rPr lang="hu-HU" dirty="0" smtClean="0"/>
              <a:t>kártyával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CCMP – a TKIP helyett</a:t>
            </a:r>
          </a:p>
          <a:p>
            <a:pPr marL="0" indent="0">
              <a:buNone/>
            </a:pPr>
            <a:r>
              <a:rPr lang="hu-HU" b="1" dirty="0" smtClean="0"/>
              <a:t>	AES </a:t>
            </a:r>
            <a:r>
              <a:rPr lang="hu-HU" dirty="0"/>
              <a:t>- Advanced </a:t>
            </a:r>
            <a:r>
              <a:rPr lang="hu-HU" dirty="0" err="1"/>
              <a:t>Encryption</a:t>
            </a:r>
            <a:r>
              <a:rPr lang="hu-HU" dirty="0"/>
              <a:t> </a:t>
            </a:r>
            <a:r>
              <a:rPr lang="hu-HU" dirty="0" smtClean="0"/>
              <a:t>Standard (AES </a:t>
            </a:r>
            <a:r>
              <a:rPr lang="hu-HU" dirty="0" err="1" smtClean="0"/>
              <a:t>based</a:t>
            </a:r>
            <a:r>
              <a:rPr lang="hu-HU" dirty="0" smtClean="0"/>
              <a:t> CCMP)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Titkosítás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 smtClean="0"/>
              <a:t>WPA / WPA2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PSK (Pre-</a:t>
            </a:r>
            <a:r>
              <a:rPr lang="hu-HU" dirty="0" err="1" smtClean="0"/>
              <a:t>Shared</a:t>
            </a:r>
            <a:r>
              <a:rPr lang="hu-HU" dirty="0" smtClean="0"/>
              <a:t> Key) / </a:t>
            </a:r>
            <a:r>
              <a:rPr lang="hu-HU" dirty="0" err="1" smtClean="0"/>
              <a:t>Personal</a:t>
            </a:r>
            <a:r>
              <a:rPr lang="hu-HU" dirty="0" smtClean="0"/>
              <a:t>		-&gt; közös jelszó (A66 </a:t>
            </a:r>
            <a:r>
              <a:rPr lang="hu-HU" dirty="0" err="1" smtClean="0"/>
              <a:t>Guest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	- MGT (Management) / Professional	-&gt; egyedi jelszó (A66 Office)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1. WPA2 </a:t>
            </a:r>
            <a:r>
              <a:rPr lang="hu-HU" dirty="0"/>
              <a:t>+ AES</a:t>
            </a:r>
          </a:p>
          <a:p>
            <a:pPr marL="0" indent="0">
              <a:buNone/>
            </a:pPr>
            <a:r>
              <a:rPr lang="hu-HU" dirty="0" smtClean="0"/>
              <a:t>2. WPA </a:t>
            </a:r>
            <a:r>
              <a:rPr lang="hu-HU" dirty="0"/>
              <a:t>+ </a:t>
            </a:r>
            <a:r>
              <a:rPr lang="hu-HU" dirty="0" smtClean="0"/>
              <a:t>AES</a:t>
            </a:r>
          </a:p>
          <a:p>
            <a:pPr marL="0" indent="0">
              <a:buNone/>
            </a:pPr>
            <a:r>
              <a:rPr lang="hu-HU" dirty="0" smtClean="0"/>
              <a:t>3. WPA </a:t>
            </a:r>
            <a:r>
              <a:rPr lang="hu-HU" dirty="0"/>
              <a:t>+ TKIP/AES </a:t>
            </a:r>
            <a:r>
              <a:rPr lang="hu-HU" dirty="0" smtClean="0"/>
              <a:t>(vagy TKIP+AES)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4. WPA </a:t>
            </a:r>
            <a:r>
              <a:rPr lang="hu-HU" dirty="0"/>
              <a:t>+ TKIP</a:t>
            </a:r>
          </a:p>
          <a:p>
            <a:pPr marL="0" indent="0">
              <a:buNone/>
            </a:pPr>
            <a:r>
              <a:rPr lang="hu-HU" dirty="0" smtClean="0"/>
              <a:t>5. WEP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6. Open </a:t>
            </a:r>
            <a:r>
              <a:rPr lang="hu-HU" dirty="0"/>
              <a:t>Network (no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74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098" name="Picture 2" descr="https://upload.wikimedia.org/wikipedia/hu/2/20/OSI_mo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8" y="365125"/>
            <a:ext cx="4759418" cy="61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5296339" y="4858796"/>
            <a:ext cx="64709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hu-H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Ez az a réteg, ahol a </a:t>
            </a:r>
            <a:r>
              <a:rPr lang="hu-HU" b="1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Hálózati híd"/>
              </a:rPr>
              <a:t>bridge</a:t>
            </a:r>
            <a:r>
              <a:rPr lang="hu-HU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-ek</a:t>
            </a:r>
            <a:r>
              <a:rPr lang="hu-H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és </a:t>
            </a:r>
            <a:r>
              <a:rPr lang="hu-HU" b="1" i="0" u="none" strike="noStrike" dirty="0" err="1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Switch (informatika)"/>
              </a:rPr>
              <a:t>switch</a:t>
            </a:r>
            <a:r>
              <a:rPr lang="hu-HU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-ek</a:t>
            </a:r>
            <a:r>
              <a:rPr lang="hu-H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működnek</a:t>
            </a:r>
            <a:r>
              <a:rPr lang="hu-HU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5296338" y="4170965"/>
            <a:ext cx="647093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hu-H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Az </a:t>
            </a:r>
            <a:r>
              <a:rPr lang="hu-HU" b="1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Útvonalválasztó"/>
              </a:rPr>
              <a:t>útvonalválasztók</a:t>
            </a:r>
            <a:r>
              <a:rPr lang="hu-H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hu-HU" b="1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router-ek</a:t>
            </a:r>
            <a:r>
              <a:rPr lang="hu-HU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ezen a szinten működnek</a:t>
            </a:r>
            <a:endParaRPr lang="hu-HU" b="1" dirty="0"/>
          </a:p>
        </p:txBody>
      </p:sp>
      <p:sp>
        <p:nvSpPr>
          <p:cNvPr id="8" name="Téglalap 7"/>
          <p:cNvSpPr/>
          <p:nvPr/>
        </p:nvSpPr>
        <p:spPr>
          <a:xfrm>
            <a:off x="1514007" y="4661941"/>
            <a:ext cx="3737361" cy="15150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4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Működési módok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Access </a:t>
            </a:r>
            <a:r>
              <a:rPr lang="hu-HU" dirty="0" err="1" smtClean="0"/>
              <a:t>Point</a:t>
            </a:r>
            <a:r>
              <a:rPr lang="hu-HU" dirty="0"/>
              <a:t>	</a:t>
            </a:r>
            <a:r>
              <a:rPr lang="hu-HU" dirty="0" smtClean="0"/>
              <a:t>		bárki csatlakozhat</a:t>
            </a:r>
          </a:p>
          <a:p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 </a:t>
            </a:r>
            <a:r>
              <a:rPr lang="hu-HU" dirty="0" smtClean="0"/>
              <a:t>	</a:t>
            </a:r>
            <a:r>
              <a:rPr lang="hu-HU" dirty="0" smtClean="0"/>
              <a:t>		AP-hoz csatlakozhat (+</a:t>
            </a:r>
            <a:r>
              <a:rPr lang="hu-HU" dirty="0" err="1" smtClean="0"/>
              <a:t>ethernet</a:t>
            </a:r>
            <a:r>
              <a:rPr lang="hu-HU" dirty="0" smtClean="0"/>
              <a:t> eszköz)</a:t>
            </a:r>
          </a:p>
          <a:p>
            <a:r>
              <a:rPr lang="hu-HU" dirty="0" err="1" smtClean="0"/>
              <a:t>Bridge</a:t>
            </a:r>
            <a:r>
              <a:rPr lang="hu-HU" dirty="0" smtClean="0"/>
              <a:t> / </a:t>
            </a:r>
            <a:r>
              <a:rPr lang="hu-HU" dirty="0" err="1" smtClean="0"/>
              <a:t>Point-to-Point</a:t>
            </a:r>
            <a:r>
              <a:rPr lang="hu-HU" dirty="0" smtClean="0"/>
              <a:t>		csak két AP, senki más</a:t>
            </a:r>
          </a:p>
          <a:p>
            <a:r>
              <a:rPr lang="hu-HU" dirty="0" err="1" smtClean="0"/>
              <a:t>Point-to-Multipoint</a:t>
            </a:r>
            <a:r>
              <a:rPr lang="hu-HU" dirty="0" smtClean="0"/>
              <a:t>		kevés eszköz támogatja</a:t>
            </a:r>
          </a:p>
          <a:p>
            <a:r>
              <a:rPr lang="hu-HU" dirty="0" err="1" smtClean="0"/>
              <a:t>Repeater</a:t>
            </a:r>
            <a:endParaRPr lang="hu-HU" dirty="0" smtClean="0"/>
          </a:p>
          <a:p>
            <a:r>
              <a:rPr lang="hu-HU" dirty="0" smtClean="0"/>
              <a:t>WDS – </a:t>
            </a:r>
            <a:r>
              <a:rPr lang="hu-HU" dirty="0" err="1" smtClean="0"/>
              <a:t>Bridge</a:t>
            </a:r>
            <a:r>
              <a:rPr lang="hu-HU" dirty="0" smtClean="0"/>
              <a:t> mód		-&gt; </a:t>
            </a:r>
            <a:r>
              <a:rPr lang="hu-HU" dirty="0" err="1" smtClean="0"/>
              <a:t>bridge</a:t>
            </a:r>
            <a:endParaRPr lang="hu-HU" dirty="0" smtClean="0"/>
          </a:p>
          <a:p>
            <a:r>
              <a:rPr lang="hu-HU" dirty="0" smtClean="0"/>
              <a:t>WDS – </a:t>
            </a:r>
            <a:r>
              <a:rPr lang="hu-HU" dirty="0" err="1" smtClean="0"/>
              <a:t>Repeater</a:t>
            </a:r>
            <a:r>
              <a:rPr lang="hu-HU" dirty="0" smtClean="0"/>
              <a:t>/AP mód	más </a:t>
            </a:r>
            <a:r>
              <a:rPr lang="hu-HU" dirty="0" err="1" smtClean="0"/>
              <a:t>wifi</a:t>
            </a:r>
            <a:r>
              <a:rPr lang="hu-HU" dirty="0" smtClean="0"/>
              <a:t> eszköz is csatlakozhat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66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WDS - </a:t>
            </a:r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 smtClean="0"/>
              <a:t>Distribution</a:t>
            </a:r>
            <a:r>
              <a:rPr lang="hu-HU" dirty="0" smtClean="0"/>
              <a:t> System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Bridging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Két AP-t köt össze, vezeték nélküli kliensek nem csatlakozhatnak</a:t>
            </a:r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 err="1" smtClean="0"/>
              <a:t>Repeating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Két AP-t köt össze, vezeték nélküli kliensek is csatlakozhatnak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48" y="2952712"/>
            <a:ext cx="5292062" cy="20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Repeater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Mindkét </a:t>
            </a:r>
            <a:r>
              <a:rPr lang="hu-HU" dirty="0" err="1" smtClean="0"/>
              <a:t>Wifi</a:t>
            </a:r>
            <a:r>
              <a:rPr lang="hu-HU" dirty="0" smtClean="0"/>
              <a:t> eszköz ugyanazon a csatornán sugároz</a:t>
            </a:r>
          </a:p>
          <a:p>
            <a:r>
              <a:rPr lang="hu-HU" dirty="0" smtClean="0"/>
              <a:t>A sávszélesség felére csökken (</a:t>
            </a:r>
            <a:r>
              <a:rPr lang="hu-HU" dirty="0" err="1" smtClean="0"/>
              <a:t>half</a:t>
            </a:r>
            <a:r>
              <a:rPr lang="hu-HU" dirty="0" smtClean="0"/>
              <a:t> duplex)</a:t>
            </a:r>
          </a:p>
          <a:p>
            <a:r>
              <a:rPr lang="hu-HU" dirty="0" smtClean="0"/>
              <a:t>Egész láncolatot lehet összekötni</a:t>
            </a:r>
          </a:p>
          <a:p>
            <a:r>
              <a:rPr lang="hu-HU" dirty="0" smtClean="0"/>
              <a:t>Különböző gyártók készülékei nem biztos hogy jól működnek együtt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39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hu-HU" dirty="0" smtClean="0"/>
              <a:t>zektorsugárzó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/>
          <a:srcRect b="208"/>
          <a:stretch/>
        </p:blipFill>
        <p:spPr>
          <a:xfrm>
            <a:off x="4276084" y="150434"/>
            <a:ext cx="6696715" cy="655061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1" y="2575532"/>
            <a:ext cx="4220784" cy="2199363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838200" y="1321356"/>
            <a:ext cx="357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/>
              <a:t>Bridge</a:t>
            </a:r>
            <a:r>
              <a:rPr lang="hu-HU" dirty="0"/>
              <a:t> vagy </a:t>
            </a:r>
            <a:r>
              <a:rPr lang="hu-HU" dirty="0" err="1" smtClean="0"/>
              <a:t>Client</a:t>
            </a:r>
            <a:r>
              <a:rPr lang="hu-HU" dirty="0" smtClean="0"/>
              <a:t> esetében </a:t>
            </a:r>
            <a:r>
              <a:rPr lang="hu-HU" dirty="0" err="1" smtClean="0"/>
              <a:t>hazsnos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75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Moduláció módok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0" lvl="1" indent="-88900"/>
            <a:r>
              <a:rPr lang="hu-HU" b="1" dirty="0"/>
              <a:t>DSSS</a:t>
            </a:r>
            <a:r>
              <a:rPr lang="hu-HU" dirty="0"/>
              <a:t> (</a:t>
            </a:r>
            <a:r>
              <a:rPr lang="hu-HU" dirty="0" err="1"/>
              <a:t>Direct</a:t>
            </a:r>
            <a:r>
              <a:rPr lang="hu-HU" dirty="0"/>
              <a:t>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Spread</a:t>
            </a:r>
            <a:r>
              <a:rPr lang="hu-HU" dirty="0"/>
              <a:t> </a:t>
            </a:r>
            <a:r>
              <a:rPr lang="hu-HU" dirty="0" err="1"/>
              <a:t>Spectrum</a:t>
            </a:r>
            <a:r>
              <a:rPr lang="hu-HU" dirty="0"/>
              <a:t>) </a:t>
            </a:r>
            <a:endParaRPr lang="hu-HU" dirty="0" smtClean="0"/>
          </a:p>
          <a:p>
            <a:pPr marL="95250" lvl="1" indent="-88900"/>
            <a:r>
              <a:rPr lang="hu-HU" b="1" dirty="0" smtClean="0"/>
              <a:t>FHSS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Frequency</a:t>
            </a:r>
            <a:r>
              <a:rPr lang="hu-HU" dirty="0"/>
              <a:t> Hopping </a:t>
            </a:r>
            <a:r>
              <a:rPr lang="hu-HU" dirty="0" err="1"/>
              <a:t>Spread</a:t>
            </a:r>
            <a:r>
              <a:rPr lang="hu-HU" dirty="0"/>
              <a:t> </a:t>
            </a:r>
            <a:r>
              <a:rPr lang="hu-HU" dirty="0" err="1"/>
              <a:t>Spectrum</a:t>
            </a:r>
            <a:r>
              <a:rPr lang="hu-HU" dirty="0"/>
              <a:t>) </a:t>
            </a:r>
            <a:endParaRPr lang="hu-HU" dirty="0" smtClean="0"/>
          </a:p>
          <a:p>
            <a:pPr marL="95250" lvl="1" indent="-88900"/>
            <a:r>
              <a:rPr lang="hu-HU" b="1" dirty="0" smtClean="0"/>
              <a:t>OFDM </a:t>
            </a:r>
            <a:r>
              <a:rPr lang="en-US" dirty="0"/>
              <a:t>(Orthogonal Frequency Divide Multiplexing / Modulation)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564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DSSS - </a:t>
            </a:r>
            <a:r>
              <a:rPr lang="hu-HU" dirty="0" err="1" smtClean="0"/>
              <a:t>Direct</a:t>
            </a:r>
            <a:r>
              <a:rPr lang="hu-HU" dirty="0" smtClean="0"/>
              <a:t>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Spread</a:t>
            </a:r>
            <a:r>
              <a:rPr lang="hu-HU" dirty="0"/>
              <a:t> </a:t>
            </a:r>
            <a:r>
              <a:rPr lang="hu-HU" dirty="0" err="1" smtClean="0"/>
              <a:t>Spectrum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1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Ennek </a:t>
            </a:r>
            <a:r>
              <a:rPr lang="hu-HU" dirty="0"/>
              <a:t>a módszernek az alapelve, hogy egy a jelfolyamnál sokkal gyorsabb (pl. 11-szeres) </a:t>
            </a:r>
            <a:r>
              <a:rPr lang="hu-HU" dirty="0" err="1"/>
              <a:t>pszeudórandom</a:t>
            </a:r>
            <a:r>
              <a:rPr lang="hu-HU" dirty="0"/>
              <a:t> generátorral előállított zagyválókóddal össze XOR-</a:t>
            </a:r>
            <a:r>
              <a:rPr lang="hu-HU" dirty="0" err="1"/>
              <a:t>oljuk</a:t>
            </a:r>
            <a:r>
              <a:rPr lang="hu-HU" dirty="0"/>
              <a:t> a bináris adatfolyamunkat, és az így kapott "zajt" visszük át a csatornán. A vevőoldalon ugyanilyen paraméterű </a:t>
            </a:r>
            <a:r>
              <a:rPr lang="hu-HU" dirty="0" err="1"/>
              <a:t>pszeudórandom</a:t>
            </a:r>
            <a:r>
              <a:rPr lang="hu-HU" dirty="0"/>
              <a:t> generátorral vissza XOR-</a:t>
            </a:r>
            <a:r>
              <a:rPr lang="hu-HU" dirty="0" err="1"/>
              <a:t>olva</a:t>
            </a:r>
            <a:r>
              <a:rPr lang="hu-HU" dirty="0"/>
              <a:t> a vett "zajt", megkapjuk a bitfolyamunkat. Közben a rádiófrekvenciás jelünk energiája ebben az esetünkben 11-szer szélesebb spektrumban lett szétkenve.</a:t>
            </a:r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r>
              <a:rPr lang="hu-HU" sz="2000" dirty="0" smtClean="0"/>
              <a:t>www.ham.hu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56" y="4680999"/>
            <a:ext cx="2756848" cy="18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FHSS - </a:t>
            </a:r>
            <a:r>
              <a:rPr lang="hu-HU" dirty="0" err="1"/>
              <a:t>Frequency</a:t>
            </a:r>
            <a:r>
              <a:rPr lang="hu-HU" dirty="0"/>
              <a:t> Hopping </a:t>
            </a:r>
            <a:r>
              <a:rPr lang="hu-HU" dirty="0" err="1"/>
              <a:t>Spread</a:t>
            </a:r>
            <a:r>
              <a:rPr lang="hu-HU" dirty="0"/>
              <a:t> </a:t>
            </a:r>
            <a:r>
              <a:rPr lang="hu-HU" dirty="0" smtClean="0"/>
              <a:t>Spektrum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16441"/>
            <a:ext cx="10515600" cy="273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Egy </a:t>
            </a:r>
            <a:r>
              <a:rPr lang="hu-HU" b="1" dirty="0" err="1"/>
              <a:t>pszeudórandom</a:t>
            </a:r>
            <a:r>
              <a:rPr lang="hu-HU" b="1" dirty="0"/>
              <a:t> generátor </a:t>
            </a:r>
            <a:r>
              <a:rPr lang="hu-HU" dirty="0"/>
              <a:t>által </a:t>
            </a:r>
            <a:r>
              <a:rPr lang="hu-HU" b="1" dirty="0"/>
              <a:t>meghatározott frekvencián adunk, majd a következő időpontban egy másik </a:t>
            </a:r>
            <a:r>
              <a:rPr lang="hu-HU" b="1" dirty="0" smtClean="0"/>
              <a:t>frekvencián </a:t>
            </a:r>
            <a:r>
              <a:rPr lang="hu-HU" b="1" dirty="0"/>
              <a:t>folytatjuk</a:t>
            </a:r>
            <a:r>
              <a:rPr lang="hu-HU" dirty="0"/>
              <a:t>. Amennyiben a vevő is ugyanezzel a paraméterű </a:t>
            </a:r>
            <a:r>
              <a:rPr lang="hu-HU" dirty="0" err="1"/>
              <a:t>pszeudórandom</a:t>
            </a:r>
            <a:r>
              <a:rPr lang="hu-HU" dirty="0"/>
              <a:t> generátorral rendelkezik, akkor ugyanerre a frekvenciára fog a vevőoldal is váltani, tehát a vevő középfrekvenciás része egy folyamatos spektrumot fog "látni</a:t>
            </a:r>
            <a:r>
              <a:rPr lang="hu-HU" dirty="0" smtClean="0"/>
              <a:t>".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32" y="4201968"/>
            <a:ext cx="3065264" cy="16410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38199" y="4071160"/>
            <a:ext cx="7783933" cy="24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sz="2800" dirty="0"/>
              <a:t>Azt, hogy egy adott frekvencián mennyi ideig marad az adás, a tartási idő (</a:t>
            </a:r>
            <a:r>
              <a:rPr lang="hu-HU" sz="2800" dirty="0" err="1"/>
              <a:t>dwell</a:t>
            </a:r>
            <a:r>
              <a:rPr lang="hu-HU" sz="2800" dirty="0"/>
              <a:t> </a:t>
            </a:r>
            <a:r>
              <a:rPr lang="hu-HU" sz="2800" dirty="0" err="1"/>
              <a:t>time</a:t>
            </a:r>
            <a:r>
              <a:rPr lang="hu-HU" sz="2800" dirty="0"/>
              <a:t>) határozza meg amely a PR kód frekvenciájának a </a:t>
            </a:r>
            <a:r>
              <a:rPr lang="hu-HU" sz="2800" dirty="0" err="1"/>
              <a:t>reciproka</a:t>
            </a:r>
            <a:r>
              <a:rPr lang="hu-HU" sz="2800" dirty="0"/>
              <a:t>. Az FHSS tehát az elérhető sávszélességet N részre osztja és ezen N frekvencián ugrál a kód által meghatározott szekvencia szerint</a:t>
            </a:r>
            <a:r>
              <a:rPr lang="hu-HU" sz="2800" dirty="0" smtClean="0"/>
              <a:t>. (</a:t>
            </a:r>
            <a:r>
              <a:rPr lang="hu-HU" sz="2800" dirty="0" err="1" smtClean="0"/>
              <a:t>Bluetooth</a:t>
            </a:r>
            <a:r>
              <a:rPr lang="hu-HU" sz="2800" dirty="0" smtClean="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u-HU" sz="2800" dirty="0"/>
          </a:p>
        </p:txBody>
      </p:sp>
      <p:sp>
        <p:nvSpPr>
          <p:cNvPr id="6" name="Téglalap 5"/>
          <p:cNvSpPr/>
          <p:nvPr/>
        </p:nvSpPr>
        <p:spPr>
          <a:xfrm>
            <a:off x="838198" y="6389194"/>
            <a:ext cx="9793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www.origo.hu/filmklub/20171121-a-szexbomba-aki-megallitotta-a-torpedokat.html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6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OFDM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12" y="3813496"/>
            <a:ext cx="3263574" cy="20451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143919"/>
            <a:ext cx="4962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Szórt spektrum előnye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bár alacsonyabb </a:t>
            </a:r>
            <a:r>
              <a:rPr lang="hu-HU" sz="2000" dirty="0"/>
              <a:t>teljesítményt ad egy adott frekvenciaegységre </a:t>
            </a:r>
            <a:r>
              <a:rPr lang="hu-HU" sz="2000" dirty="0" smtClean="0"/>
              <a:t>értelmezve, azonban </a:t>
            </a:r>
          </a:p>
          <a:p>
            <a:r>
              <a:rPr lang="hu-HU" sz="2000" dirty="0" smtClean="0"/>
              <a:t>minél </a:t>
            </a:r>
            <a:r>
              <a:rPr lang="hu-HU" sz="2000" dirty="0"/>
              <a:t>nagyobb a sávszélességünk, annál </a:t>
            </a:r>
            <a:r>
              <a:rPr lang="hu-HU" sz="2000" b="1" dirty="0"/>
              <a:t>rosszabb jel-zaj viszonyt is </a:t>
            </a:r>
            <a:r>
              <a:rPr lang="hu-HU" sz="2000" b="1" dirty="0" smtClean="0"/>
              <a:t>átvészel</a:t>
            </a:r>
            <a:r>
              <a:rPr lang="hu-HU" sz="2000" dirty="0" smtClean="0"/>
              <a:t>ünk</a:t>
            </a:r>
          </a:p>
          <a:p>
            <a:r>
              <a:rPr lang="hu-HU" sz="2000" dirty="0" smtClean="0"/>
              <a:t>egy </a:t>
            </a:r>
            <a:r>
              <a:rPr lang="hu-HU" sz="2000" dirty="0"/>
              <a:t>szórt spektrumú adást a klasszikus </a:t>
            </a:r>
            <a:r>
              <a:rPr lang="hu-HU" sz="2000" dirty="0" smtClean="0"/>
              <a:t>módszerekkel </a:t>
            </a:r>
            <a:r>
              <a:rPr lang="hu-HU" sz="2000" dirty="0"/>
              <a:t>csak igen nagy teljesítményű és sávszélességű zavarjellel </a:t>
            </a:r>
            <a:r>
              <a:rPr lang="hu-HU" sz="2000" dirty="0" smtClean="0"/>
              <a:t>lehetséges zavarni</a:t>
            </a:r>
          </a:p>
          <a:p>
            <a:r>
              <a:rPr lang="es-ES" sz="2000" dirty="0"/>
              <a:t>a kódszekvencia ismerete nélkül a jel lehallgatása </a:t>
            </a:r>
            <a:r>
              <a:rPr lang="es-ES" sz="2000" dirty="0" smtClean="0"/>
              <a:t>lehetetlen</a:t>
            </a:r>
            <a:r>
              <a:rPr lang="hu-HU" sz="2000" dirty="0" smtClean="0"/>
              <a:t> (</a:t>
            </a:r>
            <a:r>
              <a:rPr lang="hu-HU" sz="2000" dirty="0" err="1" smtClean="0"/>
              <a:t>WiFi</a:t>
            </a:r>
            <a:r>
              <a:rPr lang="hu-HU" sz="2000" dirty="0" smtClean="0"/>
              <a:t> esetében ez nem áll)</a:t>
            </a:r>
          </a:p>
          <a:p>
            <a:r>
              <a:rPr lang="hu-HU" sz="2000" dirty="0"/>
              <a:t>A rádióadás teljesítménye a spektrumban látható görbe alatti terület. Bár </a:t>
            </a:r>
            <a:r>
              <a:rPr lang="hu-HU" sz="2000" b="1" dirty="0"/>
              <a:t>az amplitúdók alacsonyak </a:t>
            </a:r>
            <a:r>
              <a:rPr lang="hu-HU" sz="2000" dirty="0"/>
              <a:t>(akár zajszint alattiak 6. ábra), mivel a szórt spektrum következtében lényegesen szélesebb tartományt ölel át, mint az alapsáv, </a:t>
            </a:r>
            <a:r>
              <a:rPr lang="hu-HU" sz="2000" b="1" dirty="0"/>
              <a:t>teljesítménye az alapsávval </a:t>
            </a:r>
            <a:r>
              <a:rPr lang="hu-HU" sz="2000" b="1" dirty="0" smtClean="0"/>
              <a:t>megegyező</a:t>
            </a:r>
          </a:p>
          <a:p>
            <a:r>
              <a:rPr lang="hu-HU" sz="2000" dirty="0" err="1" smtClean="0"/>
              <a:t>WiFi</a:t>
            </a:r>
            <a:r>
              <a:rPr lang="hu-HU" sz="2000" dirty="0" smtClean="0"/>
              <a:t> esetében egy </a:t>
            </a:r>
            <a:r>
              <a:rPr lang="hu-HU" sz="2000" dirty="0"/>
              <a:t>csatornán </a:t>
            </a:r>
            <a:r>
              <a:rPr lang="hu-HU" sz="2000" b="1" dirty="0"/>
              <a:t>egy időben csak egy </a:t>
            </a:r>
            <a:r>
              <a:rPr lang="hu-HU" sz="2000" b="1" dirty="0" smtClean="0"/>
              <a:t/>
            </a:r>
            <a:br>
              <a:rPr lang="hu-HU" sz="2000" b="1" dirty="0" smtClean="0"/>
            </a:br>
            <a:r>
              <a:rPr lang="hu-HU" sz="2000" b="1" dirty="0" smtClean="0"/>
              <a:t>forgalmazás történhet</a:t>
            </a:r>
            <a:r>
              <a:rPr lang="hu-HU" sz="2000" dirty="0"/>
              <a:t>, másként ütközés </a:t>
            </a:r>
            <a:r>
              <a:rPr lang="hu-HU" sz="2000" dirty="0" smtClean="0"/>
              <a:t>történik.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30" y="4558540"/>
            <a:ext cx="4747370" cy="21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IEEE 802.11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290635"/>
              </p:ext>
            </p:extLst>
          </p:nvPr>
        </p:nvGraphicFramePr>
        <p:xfrm>
          <a:off x="838199" y="2309654"/>
          <a:ext cx="10515603" cy="338328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38682607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417109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904624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19798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576407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503724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2057954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2" tooltip="IEEE (a lap nem létezik)"/>
                        </a:rPr>
                        <a:t>IEEE</a:t>
                      </a:r>
                      <a:r>
                        <a:rPr lang="hu-HU" sz="1800">
                          <a:effectLst/>
                        </a:rPr>
                        <a:t>szabvány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3" tooltip="Megjelenés ideje (a lap nem létezik)"/>
                        </a:rPr>
                        <a:t>Megjelenés ideje</a:t>
                      </a:r>
                      <a:endParaRPr lang="hu-H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4" tooltip="Működési frekvencia (GHz) (a lap nem létezik)"/>
                        </a:rPr>
                        <a:t>Működési frekvencia (GHz)</a:t>
                      </a:r>
                      <a:endParaRPr lang="hu-H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5" tooltip="Sebesség (jellemző) (Mbit/s) (a lap nem létezik)"/>
                        </a:rPr>
                        <a:t>Sebesség (jellemző) (Mbit/s)</a:t>
                      </a:r>
                      <a:endParaRPr lang="hu-H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6" tooltip="Sebesség (maximális) (Mbit/s) (a lap nem létezik)"/>
                        </a:rPr>
                        <a:t>Sebesség (maximális) (Mbit/s)</a:t>
                      </a:r>
                      <a:endParaRPr lang="hu-H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7" tooltip="Hatótávolság beltéren (méter) (a lap nem létezik)"/>
                        </a:rPr>
                        <a:t>Hatótávolság beltéren (méter)</a:t>
                      </a:r>
                      <a:endParaRPr lang="hu-H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u="none" strike="noStrike">
                          <a:solidFill>
                            <a:srgbClr val="A55858"/>
                          </a:solidFill>
                          <a:effectLst/>
                          <a:hlinkClick r:id="rId8" tooltip="Hatótávolság kültéren (méter) (a lap nem létezik)"/>
                        </a:rPr>
                        <a:t>Hatótávolság kültéren (méter)</a:t>
                      </a:r>
                      <a:endParaRPr lang="hu-HU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054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Eredeti 802.11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1997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2,4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0,9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49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802.11a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~120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852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802.11b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1999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2,4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4,3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~140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285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802.11g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2003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2,4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~140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957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802.11n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2009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2,4 / 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600(MIMO)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~70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dirty="0">
                          <a:effectLst/>
                        </a:rPr>
                        <a:t>~250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014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802.11ac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2012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6930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~50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>
                          <a:effectLst/>
                        </a:rPr>
                        <a:t>~5000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08731"/>
                  </a:ext>
                </a:extLst>
              </a:tr>
            </a:tbl>
          </a:graphicData>
        </a:graphic>
      </p:graphicFrame>
      <p:sp>
        <p:nvSpPr>
          <p:cNvPr id="8" name="Téglalap 7"/>
          <p:cNvSpPr/>
          <p:nvPr/>
        </p:nvSpPr>
        <p:spPr>
          <a:xfrm>
            <a:off x="3822492" y="4916775"/>
            <a:ext cx="4527030" cy="4463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07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IEEE 802.11n-2009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Képtalálat a következőre: „802.11n compatible logo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36" y="2639218"/>
            <a:ext cx="7620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IEEE </a:t>
            </a:r>
            <a:r>
              <a:rPr lang="hu-HU" dirty="0" smtClean="0"/>
              <a:t>802.11n-2009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Újdonságok: </a:t>
            </a:r>
          </a:p>
          <a:p>
            <a:pPr lvl="1"/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aggregation</a:t>
            </a:r>
            <a:endParaRPr lang="hu-HU" dirty="0"/>
          </a:p>
          <a:p>
            <a:pPr lvl="1"/>
            <a:r>
              <a:rPr lang="hu-HU" dirty="0"/>
              <a:t>40 MHz (dupla) sávszélesség</a:t>
            </a:r>
          </a:p>
          <a:p>
            <a:pPr lvl="1"/>
            <a:r>
              <a:rPr lang="hu-HU" dirty="0" smtClean="0"/>
              <a:t>MIMO</a:t>
            </a:r>
            <a:endParaRPr lang="hu-HU" dirty="0" smtClean="0"/>
          </a:p>
          <a:p>
            <a:pPr lvl="1"/>
            <a:r>
              <a:rPr lang="hu-HU" dirty="0" err="1" smtClean="0"/>
              <a:t>beamforming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Egy </a:t>
            </a:r>
            <a:r>
              <a:rPr lang="hu-HU" dirty="0"/>
              <a:t>adatfolyam elvi csúcssebessége </a:t>
            </a:r>
            <a:endParaRPr lang="hu-HU" dirty="0" smtClean="0"/>
          </a:p>
          <a:p>
            <a:pPr lvl="1"/>
            <a:r>
              <a:rPr lang="hu-HU" dirty="0" smtClean="0"/>
              <a:t>20 </a:t>
            </a:r>
            <a:r>
              <a:rPr lang="hu-HU" dirty="0"/>
              <a:t>MHz-en 75 </a:t>
            </a:r>
            <a:r>
              <a:rPr lang="hu-HU" dirty="0" err="1" smtClean="0"/>
              <a:t>Mbps</a:t>
            </a:r>
            <a:r>
              <a:rPr lang="hu-HU" dirty="0" smtClean="0"/>
              <a:t>, </a:t>
            </a:r>
          </a:p>
          <a:p>
            <a:pPr lvl="1"/>
            <a:r>
              <a:rPr lang="hu-HU" dirty="0" smtClean="0"/>
              <a:t>40 </a:t>
            </a:r>
            <a:r>
              <a:rPr lang="hu-HU" dirty="0"/>
              <a:t>MHz-en a duplájára, 150 </a:t>
            </a:r>
            <a:r>
              <a:rPr lang="hu-HU" dirty="0" err="1" smtClean="0"/>
              <a:t>Mbps-ra</a:t>
            </a:r>
            <a:r>
              <a:rPr lang="hu-HU" dirty="0" smtClean="0"/>
              <a:t>.</a:t>
            </a:r>
          </a:p>
          <a:p>
            <a:pPr lvl="1"/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Egy</a:t>
            </a:r>
            <a:r>
              <a:rPr lang="hu-HU" dirty="0"/>
              <a:t>, két, </a:t>
            </a:r>
            <a:r>
              <a:rPr lang="hu-HU" dirty="0" smtClean="0"/>
              <a:t>három adatfolyamos (</a:t>
            </a:r>
            <a:r>
              <a:rPr lang="hu-HU" dirty="0" err="1" smtClean="0"/>
              <a:t>datastream</a:t>
            </a:r>
            <a:r>
              <a:rPr lang="hu-HU" dirty="0" smtClean="0"/>
              <a:t>) </a:t>
            </a:r>
            <a:r>
              <a:rPr lang="hu-HU" dirty="0" err="1"/>
              <a:t>Wi</a:t>
            </a:r>
            <a:r>
              <a:rPr lang="hu-HU" dirty="0"/>
              <a:t>-Fi </a:t>
            </a:r>
            <a:r>
              <a:rPr lang="hu-HU" dirty="0" err="1"/>
              <a:t>routrek</a:t>
            </a:r>
            <a:r>
              <a:rPr lang="hu-HU" dirty="0"/>
              <a:t> </a:t>
            </a:r>
            <a:r>
              <a:rPr lang="hu-HU" dirty="0" smtClean="0"/>
              <a:t>(1,2,3 antennával), 150</a:t>
            </a:r>
            <a:r>
              <a:rPr lang="hu-HU" dirty="0"/>
              <a:t>, 300 és 450 </a:t>
            </a:r>
            <a:r>
              <a:rPr lang="hu-HU" dirty="0" err="1"/>
              <a:t>Mbps-os</a:t>
            </a:r>
            <a:r>
              <a:rPr lang="hu-HU" dirty="0"/>
              <a:t> elvi csúcssebességgel.</a:t>
            </a:r>
          </a:p>
        </p:txBody>
      </p:sp>
    </p:spTree>
    <p:extLst>
      <p:ext uri="{BB962C8B-B14F-4D97-AF65-F5344CB8AC3E}">
        <p14:creationId xmlns:p14="http://schemas.microsoft.com/office/powerpoint/2010/main" val="39009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Frame</a:t>
            </a:r>
            <a:r>
              <a:rPr lang="hu-HU" dirty="0" smtClean="0"/>
              <a:t> </a:t>
            </a:r>
            <a:r>
              <a:rPr lang="hu-HU" dirty="0" err="1" smtClean="0"/>
              <a:t>Aggregation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aggregation </a:t>
            </a:r>
            <a:r>
              <a:rPr lang="en-US" dirty="0" smtClean="0"/>
              <a:t>increases </a:t>
            </a:r>
            <a:r>
              <a:rPr lang="en-US" dirty="0"/>
              <a:t>throughput by sending two or more data frames in a single transmission.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43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2.4 </a:t>
            </a:r>
            <a:r>
              <a:rPr lang="hu-HU" dirty="0" err="1" smtClean="0"/>
              <a:t>GHz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2,4 </a:t>
            </a:r>
            <a:r>
              <a:rPr lang="hu-HU" dirty="0" err="1"/>
              <a:t>GHz</a:t>
            </a:r>
            <a:r>
              <a:rPr lang="hu-HU" dirty="0"/>
              <a:t>-es tartomány </a:t>
            </a:r>
            <a:r>
              <a:rPr lang="hu-HU" dirty="0" smtClean="0"/>
              <a:t>nagyon </a:t>
            </a:r>
            <a:r>
              <a:rPr lang="hu-HU" dirty="0"/>
              <a:t>telített </a:t>
            </a:r>
            <a:r>
              <a:rPr lang="hu-HU" dirty="0" smtClean="0"/>
              <a:t>(további </a:t>
            </a:r>
            <a:r>
              <a:rPr lang="hu-HU" dirty="0" err="1"/>
              <a:t>Wi</a:t>
            </a:r>
            <a:r>
              <a:rPr lang="hu-HU" dirty="0"/>
              <a:t>-Fi, </a:t>
            </a:r>
            <a:r>
              <a:rPr lang="hu-HU" dirty="0" err="1"/>
              <a:t>Bluetooth</a:t>
            </a:r>
            <a:r>
              <a:rPr lang="hu-HU" dirty="0"/>
              <a:t> és egyéb rádiós átvitelt használó eszközök </a:t>
            </a:r>
            <a:r>
              <a:rPr lang="hu-HU" dirty="0" smtClean="0"/>
              <a:t>jeleivel)</a:t>
            </a:r>
          </a:p>
          <a:p>
            <a:r>
              <a:rPr lang="hu-HU" dirty="0" smtClean="0"/>
              <a:t>mikrohullámú </a:t>
            </a:r>
            <a:r>
              <a:rPr lang="hu-HU" dirty="0"/>
              <a:t>sütők is </a:t>
            </a:r>
            <a:r>
              <a:rPr lang="hu-HU" dirty="0" smtClean="0"/>
              <a:t>zavarják</a:t>
            </a:r>
          </a:p>
          <a:p>
            <a:r>
              <a:rPr lang="hu-HU" dirty="0" smtClean="0"/>
              <a:t>az </a:t>
            </a:r>
            <a:r>
              <a:rPr lang="hu-HU" dirty="0"/>
              <a:t>egyes csatornák átfedik </a:t>
            </a:r>
            <a:r>
              <a:rPr lang="hu-HU" dirty="0" smtClean="0"/>
              <a:t>egymást</a:t>
            </a:r>
            <a:endParaRPr lang="hu-HU" dirty="0"/>
          </a:p>
        </p:txBody>
      </p:sp>
      <p:pic>
        <p:nvPicPr>
          <p:cNvPr id="3074" name="Picture 2" descr="2.4GHz chann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36" y="3725838"/>
            <a:ext cx="7160794" cy="28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40 MHz sávszélesség  – 2.4 </a:t>
            </a:r>
            <a:r>
              <a:rPr lang="hu-HU" dirty="0" err="1" smtClean="0"/>
              <a:t>GHz</a:t>
            </a:r>
            <a:r>
              <a:rPr lang="hu-HU" dirty="0" smtClean="0"/>
              <a:t>-en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ajánlott</a:t>
            </a:r>
          </a:p>
          <a:p>
            <a:r>
              <a:rPr lang="hu-HU" b="1" dirty="0" smtClean="0"/>
              <a:t>Elvileg</a:t>
            </a:r>
            <a:r>
              <a:rPr lang="hu-HU" dirty="0" smtClean="0"/>
              <a:t> a duplájára nő a sávszélesség (75 </a:t>
            </a:r>
            <a:r>
              <a:rPr lang="hu-HU" dirty="0" err="1" smtClean="0"/>
              <a:t>Mbps</a:t>
            </a:r>
            <a:r>
              <a:rPr lang="hu-HU" dirty="0" smtClean="0"/>
              <a:t> -&gt; 150 </a:t>
            </a:r>
            <a:r>
              <a:rPr lang="hu-HU" dirty="0" err="1" smtClean="0"/>
              <a:t>Mbps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Primary</a:t>
            </a:r>
            <a:r>
              <a:rPr lang="hu-HU" dirty="0" smtClean="0"/>
              <a:t> </a:t>
            </a:r>
            <a:r>
              <a:rPr lang="hu-HU" dirty="0" err="1" smtClean="0"/>
              <a:t>channel</a:t>
            </a:r>
            <a:r>
              <a:rPr lang="hu-HU" dirty="0" smtClean="0"/>
              <a:t> + </a:t>
            </a:r>
            <a:r>
              <a:rPr lang="hu-HU" dirty="0" err="1" smtClean="0"/>
              <a:t>secondary</a:t>
            </a:r>
            <a:r>
              <a:rPr lang="hu-HU" dirty="0" smtClean="0"/>
              <a:t> </a:t>
            </a:r>
            <a:r>
              <a:rPr lang="hu-HU" dirty="0" err="1" smtClean="0"/>
              <a:t>channel</a:t>
            </a:r>
            <a:r>
              <a:rPr lang="hu-HU" dirty="0" smtClean="0"/>
              <a:t> (</a:t>
            </a:r>
            <a:r>
              <a:rPr lang="hu-HU" dirty="0" err="1" smtClean="0"/>
              <a:t>above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below</a:t>
            </a:r>
            <a:r>
              <a:rPr lang="hu-HU" dirty="0" smtClean="0"/>
              <a:t>) </a:t>
            </a:r>
            <a:br>
              <a:rPr lang="hu-HU" dirty="0" smtClean="0"/>
            </a:br>
            <a:r>
              <a:rPr lang="hu-HU" dirty="0" smtClean="0"/>
              <a:t>(két csatornát összefűz, a középfrekvencia a két csatorna között lesz)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1415</Words>
  <Application>Microsoft Office PowerPoint</Application>
  <PresentationFormat>Szélesvásznú</PresentationFormat>
  <Paragraphs>634</Paragraphs>
  <Slides>38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Office-téma</vt:lpstr>
      <vt:lpstr>PowerPoint-bemutató</vt:lpstr>
      <vt:lpstr>WiFi</vt:lpstr>
      <vt:lpstr>PowerPoint-bemutató</vt:lpstr>
      <vt:lpstr>IEEE 802.11</vt:lpstr>
      <vt:lpstr>IEEE 802.11n-2009</vt:lpstr>
      <vt:lpstr>IEEE 802.11n-2009</vt:lpstr>
      <vt:lpstr>Frame Aggregation</vt:lpstr>
      <vt:lpstr>2.4 GHz</vt:lpstr>
      <vt:lpstr>40 MHz sávszélesség  – 2.4 GHz-en</vt:lpstr>
      <vt:lpstr>40 MHz sávszélesség  – 2.4 GHz-en</vt:lpstr>
      <vt:lpstr>5 Ghz</vt:lpstr>
      <vt:lpstr>MIMO</vt:lpstr>
      <vt:lpstr>MIMO</vt:lpstr>
      <vt:lpstr>MIMO</vt:lpstr>
      <vt:lpstr>Spatial Beamforming (térbeli nyalábformálás)</vt:lpstr>
      <vt:lpstr>Spatial Beamforming (térbeli nyalábformálás)</vt:lpstr>
      <vt:lpstr>Spatial Beamforming (térbeli nyalábformálás)</vt:lpstr>
      <vt:lpstr>Antennák száma</vt:lpstr>
      <vt:lpstr>Adatsebesség / Moduláció</vt:lpstr>
      <vt:lpstr>Modulation Type</vt:lpstr>
      <vt:lpstr>Adatsebesség / Moduláció</vt:lpstr>
      <vt:lpstr>Guard Interval – védelmi intervallum</vt:lpstr>
      <vt:lpstr>PowerPoint-bemutató</vt:lpstr>
      <vt:lpstr>Adatsebesség / Moduláció</vt:lpstr>
      <vt:lpstr>PowerPoint-bemutató</vt:lpstr>
      <vt:lpstr>PowerPoint-bemutató</vt:lpstr>
      <vt:lpstr>Sebesség</vt:lpstr>
      <vt:lpstr>Titkosítás</vt:lpstr>
      <vt:lpstr>Titkosítás</vt:lpstr>
      <vt:lpstr>Működési módok</vt:lpstr>
      <vt:lpstr>WDS - Wireless Distribution System</vt:lpstr>
      <vt:lpstr>Repeater</vt:lpstr>
      <vt:lpstr>Szektorsugárzó</vt:lpstr>
      <vt:lpstr>Moduláció módok</vt:lpstr>
      <vt:lpstr>DSSS - Direct Sequence Spread Spectrum</vt:lpstr>
      <vt:lpstr>FHSS - Frequency Hopping Spread Spektrum</vt:lpstr>
      <vt:lpstr>OFDM</vt:lpstr>
      <vt:lpstr>Szórt spektrum előnye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Andris</dc:creator>
  <cp:lastModifiedBy>Andris</cp:lastModifiedBy>
  <cp:revision>131</cp:revision>
  <dcterms:created xsi:type="dcterms:W3CDTF">2017-11-14T14:02:56Z</dcterms:created>
  <dcterms:modified xsi:type="dcterms:W3CDTF">2017-11-28T21:28:22Z</dcterms:modified>
</cp:coreProperties>
</file>