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63" r:id="rId3"/>
    <p:sldId id="264" r:id="rId4"/>
    <p:sldId id="266" r:id="rId5"/>
    <p:sldId id="256" r:id="rId6"/>
    <p:sldId id="258" r:id="rId7"/>
    <p:sldId id="261" r:id="rId8"/>
    <p:sldId id="265" r:id="rId9"/>
    <p:sldId id="267" r:id="rId10"/>
    <p:sldId id="268" r:id="rId11"/>
    <p:sldId id="270" r:id="rId12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A71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46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9662-45DB-4F6A-AF5D-1780AE16667B}" type="datetimeFigureOut">
              <a:rPr lang="hu-HU" smtClean="0"/>
              <a:pPr/>
              <a:t>2017.10.13.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DC945-E6F3-4F56-9C7F-BC1AA74EF01A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9662-45DB-4F6A-AF5D-1780AE16667B}" type="datetimeFigureOut">
              <a:rPr lang="hu-HU" smtClean="0"/>
              <a:pPr/>
              <a:t>2017.10.13.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DC945-E6F3-4F56-9C7F-BC1AA74EF01A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9662-45DB-4F6A-AF5D-1780AE16667B}" type="datetimeFigureOut">
              <a:rPr lang="hu-HU" smtClean="0"/>
              <a:pPr/>
              <a:t>2017.10.13.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DC945-E6F3-4F56-9C7F-BC1AA74EF01A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9662-45DB-4F6A-AF5D-1780AE16667B}" type="datetimeFigureOut">
              <a:rPr lang="hu-HU" smtClean="0"/>
              <a:pPr/>
              <a:t>2017.10.13.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DC945-E6F3-4F56-9C7F-BC1AA74EF01A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9662-45DB-4F6A-AF5D-1780AE16667B}" type="datetimeFigureOut">
              <a:rPr lang="hu-HU" smtClean="0"/>
              <a:pPr/>
              <a:t>2017.10.13.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DC945-E6F3-4F56-9C7F-BC1AA74EF01A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9662-45DB-4F6A-AF5D-1780AE16667B}" type="datetimeFigureOut">
              <a:rPr lang="hu-HU" smtClean="0"/>
              <a:pPr/>
              <a:t>2017.10.13.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DC945-E6F3-4F56-9C7F-BC1AA74EF01A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9662-45DB-4F6A-AF5D-1780AE16667B}" type="datetimeFigureOut">
              <a:rPr lang="hu-HU" smtClean="0"/>
              <a:pPr/>
              <a:t>2017.10.13.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DC945-E6F3-4F56-9C7F-BC1AA74EF01A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9662-45DB-4F6A-AF5D-1780AE16667B}" type="datetimeFigureOut">
              <a:rPr lang="hu-HU" smtClean="0"/>
              <a:pPr/>
              <a:t>2017.10.13.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DC945-E6F3-4F56-9C7F-BC1AA74EF01A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9662-45DB-4F6A-AF5D-1780AE16667B}" type="datetimeFigureOut">
              <a:rPr lang="hu-HU" smtClean="0"/>
              <a:pPr/>
              <a:t>2017.10.13.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DC945-E6F3-4F56-9C7F-BC1AA74EF01A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9662-45DB-4F6A-AF5D-1780AE16667B}" type="datetimeFigureOut">
              <a:rPr lang="hu-HU" smtClean="0"/>
              <a:pPr/>
              <a:t>2017.10.13.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DC945-E6F3-4F56-9C7F-BC1AA74EF01A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9662-45DB-4F6A-AF5D-1780AE16667B}" type="datetimeFigureOut">
              <a:rPr lang="hu-HU" smtClean="0"/>
              <a:pPr/>
              <a:t>2017.10.13.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DC945-E6F3-4F56-9C7F-BC1AA74EF01A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F9662-45DB-4F6A-AF5D-1780AE16667B}" type="datetimeFigureOut">
              <a:rPr lang="hu-HU" smtClean="0"/>
              <a:pPr/>
              <a:t>2017.10.13.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DC945-E6F3-4F56-9C7F-BC1AA74EF01A}" type="slidenum">
              <a:rPr lang="hu-HU" smtClean="0"/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ekerekített téglalap 8"/>
          <p:cNvSpPr/>
          <p:nvPr/>
        </p:nvSpPr>
        <p:spPr>
          <a:xfrm>
            <a:off x="539552" y="260648"/>
            <a:ext cx="8064896" cy="1440160"/>
          </a:xfrm>
          <a:prstGeom prst="roundRect">
            <a:avLst/>
          </a:prstGeom>
          <a:solidFill>
            <a:srgbClr val="57A71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6000" b="1" dirty="0" err="1" smtClean="0">
                <a:solidFill>
                  <a:srgbClr val="FFFF00"/>
                </a:solidFill>
              </a:rPr>
              <a:t>Demo</a:t>
            </a:r>
            <a:r>
              <a:rPr lang="hu-HU" sz="6000" b="1" dirty="0" smtClean="0">
                <a:solidFill>
                  <a:srgbClr val="FFFF00"/>
                </a:solidFill>
              </a:rPr>
              <a:t> – </a:t>
            </a:r>
            <a:r>
              <a:rPr lang="hu-HU" sz="6000" b="1" dirty="0" err="1" smtClean="0">
                <a:solidFill>
                  <a:srgbClr val="FFFF00"/>
                </a:solidFill>
              </a:rPr>
              <a:t>week</a:t>
            </a:r>
            <a:r>
              <a:rPr lang="hu-HU" sz="6000" b="1" dirty="0" smtClean="0">
                <a:solidFill>
                  <a:srgbClr val="FFFF00"/>
                </a:solidFill>
              </a:rPr>
              <a:t> 2</a:t>
            </a:r>
          </a:p>
        </p:txBody>
      </p:sp>
      <p:sp>
        <p:nvSpPr>
          <p:cNvPr id="4" name="Lekerekített téglalap 3"/>
          <p:cNvSpPr/>
          <p:nvPr/>
        </p:nvSpPr>
        <p:spPr>
          <a:xfrm>
            <a:off x="2483768" y="2852936"/>
            <a:ext cx="4104456" cy="1152128"/>
          </a:xfrm>
          <a:prstGeom prst="roundRect">
            <a:avLst/>
          </a:prstGeom>
          <a:solidFill>
            <a:srgbClr val="57A71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b="1" dirty="0" smtClean="0">
                <a:solidFill>
                  <a:srgbClr val="FFFF00"/>
                </a:solidFill>
              </a:rPr>
              <a:t>András Pásztor</a:t>
            </a:r>
          </a:p>
          <a:p>
            <a:pPr algn="ctr"/>
            <a:r>
              <a:rPr lang="hu-HU" sz="3200" b="1" dirty="0" smtClean="0">
                <a:solidFill>
                  <a:schemeClr val="bg1"/>
                </a:solidFill>
              </a:rPr>
              <a:t>13.10.2017</a:t>
            </a:r>
            <a:endParaRPr lang="hu-HU" sz="3200" b="1" dirty="0">
              <a:solidFill>
                <a:schemeClr val="bg1"/>
              </a:solidFill>
            </a:endParaRPr>
          </a:p>
        </p:txBody>
      </p:sp>
      <p:sp>
        <p:nvSpPr>
          <p:cNvPr id="6" name="Lekerekített téglalap 5"/>
          <p:cNvSpPr/>
          <p:nvPr/>
        </p:nvSpPr>
        <p:spPr>
          <a:xfrm>
            <a:off x="3275856" y="5229200"/>
            <a:ext cx="2592288" cy="864096"/>
          </a:xfrm>
          <a:prstGeom prst="roundRect">
            <a:avLst/>
          </a:prstGeom>
          <a:solidFill>
            <a:srgbClr val="57A71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 err="1" smtClean="0"/>
              <a:t>Pallida</a:t>
            </a:r>
            <a:r>
              <a:rPr lang="hu-HU" sz="2800" b="1" dirty="0" smtClean="0"/>
              <a:t> </a:t>
            </a:r>
            <a:r>
              <a:rPr lang="hu-HU" sz="2800" b="1" dirty="0" err="1" smtClean="0"/>
              <a:t>Cohort</a:t>
            </a:r>
            <a:endParaRPr lang="hu-HU" sz="2800" b="1" dirty="0" smtClean="0"/>
          </a:p>
          <a:p>
            <a:pPr algn="ctr"/>
            <a:r>
              <a:rPr lang="hu-HU" sz="2800" b="1" dirty="0" err="1" smtClean="0">
                <a:solidFill>
                  <a:schemeClr val="bg1"/>
                </a:solidFill>
              </a:rPr>
              <a:t>Static</a:t>
            </a:r>
            <a:r>
              <a:rPr lang="hu-HU" sz="2800" b="1" dirty="0" smtClean="0">
                <a:solidFill>
                  <a:schemeClr val="bg1"/>
                </a:solidFill>
              </a:rPr>
              <a:t> </a:t>
            </a:r>
            <a:r>
              <a:rPr lang="hu-HU" sz="2800" b="1" dirty="0" err="1" smtClean="0">
                <a:solidFill>
                  <a:schemeClr val="bg1"/>
                </a:solidFill>
              </a:rPr>
              <a:t>class</a:t>
            </a:r>
            <a:endParaRPr lang="hu-HU" sz="2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ekerekített téglalap 5"/>
          <p:cNvSpPr/>
          <p:nvPr/>
        </p:nvSpPr>
        <p:spPr>
          <a:xfrm>
            <a:off x="539552" y="260648"/>
            <a:ext cx="8064896" cy="864096"/>
          </a:xfrm>
          <a:prstGeom prst="roundRect">
            <a:avLst/>
          </a:prstGeom>
          <a:solidFill>
            <a:srgbClr val="57A71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400" b="1" dirty="0" err="1" smtClean="0"/>
              <a:t>Josephus</a:t>
            </a:r>
            <a:r>
              <a:rPr lang="hu-HU" sz="4400" b="1" dirty="0" smtClean="0"/>
              <a:t> </a:t>
            </a:r>
            <a:r>
              <a:rPr lang="hu-HU" sz="4400" b="1" dirty="0" err="1" smtClean="0"/>
              <a:t>problem</a:t>
            </a:r>
            <a:endParaRPr lang="hu-HU" sz="3600" b="1" dirty="0">
              <a:solidFill>
                <a:schemeClr val="bg1"/>
              </a:solidFill>
            </a:endParaRPr>
          </a:p>
        </p:txBody>
      </p:sp>
      <p:sp>
        <p:nvSpPr>
          <p:cNvPr id="3" name="Lekerekített téglalap 2"/>
          <p:cNvSpPr/>
          <p:nvPr/>
        </p:nvSpPr>
        <p:spPr>
          <a:xfrm>
            <a:off x="2843808" y="1052736"/>
            <a:ext cx="3672408" cy="36004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>
                <a:solidFill>
                  <a:schemeClr val="tx1"/>
                </a:solidFill>
              </a:rPr>
              <a:t>solution</a:t>
            </a:r>
            <a:r>
              <a:rPr lang="hu-HU" dirty="0" smtClean="0">
                <a:solidFill>
                  <a:schemeClr val="tx1"/>
                </a:solidFill>
              </a:rPr>
              <a:t> </a:t>
            </a:r>
            <a:r>
              <a:rPr lang="hu-HU" dirty="0" err="1" smtClean="0">
                <a:solidFill>
                  <a:schemeClr val="tx1"/>
                </a:solidFill>
              </a:rPr>
              <a:t>with</a:t>
            </a:r>
            <a:r>
              <a:rPr lang="hu-HU" dirty="0" smtClean="0">
                <a:solidFill>
                  <a:schemeClr val="tx1"/>
                </a:solidFill>
              </a:rPr>
              <a:t> </a:t>
            </a:r>
            <a:r>
              <a:rPr lang="hu-HU" dirty="0" err="1" smtClean="0">
                <a:solidFill>
                  <a:schemeClr val="tx1"/>
                </a:solidFill>
              </a:rPr>
              <a:t>bitwise</a:t>
            </a:r>
            <a:r>
              <a:rPr lang="hu-HU" dirty="0" smtClean="0">
                <a:solidFill>
                  <a:schemeClr val="tx1"/>
                </a:solidFill>
              </a:rPr>
              <a:t> </a:t>
            </a:r>
            <a:r>
              <a:rPr lang="hu-HU" dirty="0" err="1" smtClean="0">
                <a:solidFill>
                  <a:schemeClr val="tx1"/>
                </a:solidFill>
              </a:rPr>
              <a:t>operations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4" name="Szövegdoboz 3"/>
          <p:cNvSpPr txBox="1"/>
          <p:nvPr/>
        </p:nvSpPr>
        <p:spPr>
          <a:xfrm>
            <a:off x="467544" y="1476073"/>
            <a:ext cx="813690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err="1" smtClean="0"/>
              <a:t>Put</a:t>
            </a:r>
            <a:r>
              <a:rPr lang="hu-HU" sz="2800" dirty="0" smtClean="0"/>
              <a:t> </a:t>
            </a:r>
            <a:r>
              <a:rPr lang="hu-HU" sz="2800" dirty="0" err="1" smtClean="0"/>
              <a:t>the</a:t>
            </a:r>
            <a:r>
              <a:rPr lang="hu-HU" sz="2800" dirty="0" smtClean="0"/>
              <a:t> </a:t>
            </a:r>
            <a:r>
              <a:rPr lang="hu-HU" sz="2800" dirty="0" err="1" smtClean="0"/>
              <a:t>highest</a:t>
            </a:r>
            <a:r>
              <a:rPr lang="hu-HU" sz="2800" dirty="0" smtClean="0"/>
              <a:t> </a:t>
            </a:r>
            <a:r>
              <a:rPr lang="hu-HU" sz="2800" dirty="0" err="1" smtClean="0"/>
              <a:t>order</a:t>
            </a:r>
            <a:r>
              <a:rPr lang="hu-HU" sz="2800" dirty="0" smtClean="0"/>
              <a:t> bit </a:t>
            </a:r>
            <a:r>
              <a:rPr lang="hu-HU" sz="2800" dirty="0" err="1" smtClean="0"/>
              <a:t>to</a:t>
            </a:r>
            <a:r>
              <a:rPr lang="hu-HU" sz="2800" dirty="0" smtClean="0"/>
              <a:t> </a:t>
            </a:r>
            <a:r>
              <a:rPr lang="hu-HU" sz="2800" dirty="0" err="1" smtClean="0"/>
              <a:t>the</a:t>
            </a:r>
            <a:r>
              <a:rPr lang="hu-HU" sz="2800" dirty="0" smtClean="0"/>
              <a:t> </a:t>
            </a:r>
            <a:r>
              <a:rPr lang="hu-HU" sz="2800" dirty="0" err="1" smtClean="0"/>
              <a:t>lowest</a:t>
            </a:r>
            <a:r>
              <a:rPr lang="hu-HU" sz="2800" dirty="0" smtClean="0"/>
              <a:t> </a:t>
            </a:r>
            <a:r>
              <a:rPr lang="hu-HU" sz="2800" dirty="0" err="1" smtClean="0"/>
              <a:t>position</a:t>
            </a:r>
            <a:endParaRPr lang="hu-HU" sz="4000" b="1" dirty="0" smtClean="0"/>
          </a:p>
          <a:p>
            <a:r>
              <a:rPr lang="hu-HU" sz="4000" b="1" dirty="0" smtClean="0">
                <a:latin typeface="Courier New" pitchFamily="49" charset="0"/>
                <a:cs typeface="Courier New" pitchFamily="49" charset="0"/>
              </a:rPr>
              <a:t>    </a:t>
            </a:r>
          </a:p>
        </p:txBody>
      </p:sp>
      <p:sp>
        <p:nvSpPr>
          <p:cNvPr id="16" name="Szövegdoboz 15"/>
          <p:cNvSpPr txBox="1"/>
          <p:nvPr/>
        </p:nvSpPr>
        <p:spPr>
          <a:xfrm>
            <a:off x="971600" y="2114853"/>
            <a:ext cx="48965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 smtClean="0">
                <a:latin typeface="Courier New" pitchFamily="49" charset="0"/>
                <a:cs typeface="Courier New" pitchFamily="49" charset="0"/>
              </a:rPr>
              <a:t>X =          00111111</a:t>
            </a:r>
          </a:p>
          <a:p>
            <a:r>
              <a:rPr lang="hu-HU" sz="2800" b="1" dirty="0" err="1" smtClean="0">
                <a:latin typeface="Courier New" pitchFamily="49" charset="0"/>
                <a:cs typeface="Courier New" pitchFamily="49" charset="0"/>
              </a:rPr>
              <a:t>people</a:t>
            </a:r>
            <a:r>
              <a:rPr lang="hu-HU" sz="2800" b="1" dirty="0" smtClean="0">
                <a:latin typeface="Courier New" pitchFamily="49" charset="0"/>
                <a:cs typeface="Courier New" pitchFamily="49" charset="0"/>
              </a:rPr>
              <a:t> =     00101001</a:t>
            </a:r>
          </a:p>
        </p:txBody>
      </p:sp>
      <p:sp>
        <p:nvSpPr>
          <p:cNvPr id="17" name="Szövegdoboz 16"/>
          <p:cNvSpPr txBox="1"/>
          <p:nvPr/>
        </p:nvSpPr>
        <p:spPr>
          <a:xfrm>
            <a:off x="971600" y="3485326"/>
            <a:ext cx="712879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 smtClean="0">
                <a:latin typeface="Courier New" pitchFamily="49" charset="0"/>
                <a:cs typeface="Courier New" pitchFamily="49" charset="0"/>
              </a:rPr>
              <a:t>X++          01000000</a:t>
            </a:r>
          </a:p>
          <a:p>
            <a:r>
              <a:rPr lang="hu-HU" sz="2800" b="1" dirty="0" err="1" smtClean="0">
                <a:latin typeface="Courier New" pitchFamily="49" charset="0"/>
                <a:cs typeface="Courier New" pitchFamily="49" charset="0"/>
              </a:rPr>
              <a:t>people</a:t>
            </a:r>
            <a:r>
              <a:rPr lang="hu-HU" sz="2800" b="1" dirty="0" smtClean="0">
                <a:latin typeface="Courier New" pitchFamily="49" charset="0"/>
                <a:cs typeface="Courier New" pitchFamily="49" charset="0"/>
              </a:rPr>
              <a:t> &lt;&lt;= 1 01010010</a:t>
            </a:r>
          </a:p>
          <a:p>
            <a:r>
              <a:rPr lang="hu-HU" sz="2800" b="1" dirty="0" err="1" smtClean="0">
                <a:latin typeface="Courier New" pitchFamily="49" charset="0"/>
                <a:cs typeface="Courier New" pitchFamily="49" charset="0"/>
              </a:rPr>
              <a:t>p</a:t>
            </a:r>
            <a:r>
              <a:rPr lang="hu-HU" sz="2800" b="1" dirty="0" err="1" smtClean="0">
                <a:latin typeface="Courier New" pitchFamily="49" charset="0"/>
                <a:cs typeface="Courier New" pitchFamily="49" charset="0"/>
              </a:rPr>
              <a:t>eople</a:t>
            </a:r>
            <a:r>
              <a:rPr lang="hu-HU" sz="2800" b="1" dirty="0" smtClean="0">
                <a:latin typeface="Courier New" pitchFamily="49" charset="0"/>
                <a:cs typeface="Courier New" pitchFamily="49" charset="0"/>
              </a:rPr>
              <a:t> - x </a:t>
            </a:r>
            <a:r>
              <a:rPr lang="hu-HU" sz="2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2800" b="1" dirty="0" smtClean="0">
                <a:latin typeface="Courier New" pitchFamily="49" charset="0"/>
                <a:cs typeface="Courier New" pitchFamily="49" charset="0"/>
              </a:rPr>
              <a:t> 00010010</a:t>
            </a:r>
          </a:p>
          <a:p>
            <a:r>
              <a:rPr lang="hu-HU" sz="2800" b="1" dirty="0" err="1" smtClean="0">
                <a:latin typeface="Courier New" pitchFamily="49" charset="0"/>
                <a:cs typeface="Courier New" pitchFamily="49" charset="0"/>
              </a:rPr>
              <a:t>People</a:t>
            </a:r>
            <a:r>
              <a:rPr lang="hu-HU" sz="2800" b="1" dirty="0" smtClean="0">
                <a:latin typeface="Courier New" pitchFamily="49" charset="0"/>
                <a:cs typeface="Courier New" pitchFamily="49" charset="0"/>
              </a:rPr>
              <a:t>++     00010011		= 19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ekerekített téglalap 5"/>
          <p:cNvSpPr/>
          <p:nvPr/>
        </p:nvSpPr>
        <p:spPr>
          <a:xfrm>
            <a:off x="539552" y="2708920"/>
            <a:ext cx="8064896" cy="864096"/>
          </a:xfrm>
          <a:prstGeom prst="roundRect">
            <a:avLst/>
          </a:prstGeom>
          <a:solidFill>
            <a:srgbClr val="57A71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400" b="1" dirty="0" err="1" smtClean="0"/>
              <a:t>Thank</a:t>
            </a:r>
            <a:r>
              <a:rPr lang="hu-HU" sz="4400" b="1" dirty="0" smtClean="0"/>
              <a:t> </a:t>
            </a:r>
            <a:r>
              <a:rPr lang="hu-HU" sz="4400" b="1" dirty="0" err="1" smtClean="0"/>
              <a:t>you</a:t>
            </a:r>
            <a:r>
              <a:rPr lang="hu-HU" sz="4400" b="1" dirty="0" smtClean="0"/>
              <a:t> </a:t>
            </a:r>
            <a:r>
              <a:rPr lang="hu-HU" sz="4400" b="1" dirty="0" err="1" smtClean="0"/>
              <a:t>for</a:t>
            </a:r>
            <a:r>
              <a:rPr lang="hu-HU" sz="4400" b="1" dirty="0" smtClean="0"/>
              <a:t> </a:t>
            </a:r>
            <a:r>
              <a:rPr lang="hu-HU" sz="4400" b="1" dirty="0" err="1" smtClean="0"/>
              <a:t>your</a:t>
            </a:r>
            <a:r>
              <a:rPr lang="hu-HU" sz="4400" b="1" dirty="0" smtClean="0"/>
              <a:t> </a:t>
            </a:r>
            <a:r>
              <a:rPr lang="hu-HU" sz="4400" b="1" dirty="0" err="1" smtClean="0"/>
              <a:t>attention</a:t>
            </a:r>
            <a:endParaRPr lang="hu-HU" sz="3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ekerekített téglalap 8"/>
          <p:cNvSpPr/>
          <p:nvPr/>
        </p:nvSpPr>
        <p:spPr>
          <a:xfrm>
            <a:off x="539552" y="260648"/>
            <a:ext cx="8064896" cy="864096"/>
          </a:xfrm>
          <a:prstGeom prst="roundRect">
            <a:avLst/>
          </a:prstGeom>
          <a:solidFill>
            <a:srgbClr val="57A71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400" b="1" dirty="0" err="1" smtClean="0"/>
              <a:t>Difficulties</a:t>
            </a:r>
            <a:r>
              <a:rPr lang="hu-HU" sz="4400" b="1" dirty="0" smtClean="0"/>
              <a:t> </a:t>
            </a:r>
            <a:r>
              <a:rPr lang="hu-HU" sz="4400" b="1" dirty="0" err="1" smtClean="0"/>
              <a:t>on</a:t>
            </a:r>
            <a:r>
              <a:rPr lang="hu-HU" sz="4400" b="1" dirty="0" smtClean="0"/>
              <a:t> </a:t>
            </a:r>
            <a:r>
              <a:rPr lang="hu-HU" sz="4400" b="1" dirty="0" err="1" smtClean="0"/>
              <a:t>the</a:t>
            </a:r>
            <a:r>
              <a:rPr lang="hu-HU" sz="4400" b="1" dirty="0" smtClean="0"/>
              <a:t> </a:t>
            </a:r>
            <a:r>
              <a:rPr lang="hu-HU" sz="4400" b="1" dirty="0" err="1" smtClean="0"/>
              <a:t>second</a:t>
            </a:r>
            <a:r>
              <a:rPr lang="hu-HU" sz="4400" b="1" dirty="0" smtClean="0"/>
              <a:t> </a:t>
            </a:r>
            <a:r>
              <a:rPr lang="hu-HU" sz="4400" b="1" dirty="0" err="1" smtClean="0"/>
              <a:t>week</a:t>
            </a:r>
            <a:endParaRPr lang="hu-HU" sz="3600" b="1" dirty="0">
              <a:solidFill>
                <a:schemeClr val="bg1"/>
              </a:solidFill>
            </a:endParaRPr>
          </a:p>
        </p:txBody>
      </p:sp>
      <p:sp>
        <p:nvSpPr>
          <p:cNvPr id="5" name="Szövegdoboz 4"/>
          <p:cNvSpPr txBox="1"/>
          <p:nvPr/>
        </p:nvSpPr>
        <p:spPr>
          <a:xfrm>
            <a:off x="467544" y="1484784"/>
            <a:ext cx="813690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000" b="1" dirty="0" err="1" smtClean="0"/>
              <a:t>Memoization</a:t>
            </a:r>
            <a:endParaRPr lang="hu-HU" sz="4000" b="1" dirty="0" smtClean="0"/>
          </a:p>
          <a:p>
            <a:r>
              <a:rPr lang="hu-HU" sz="4000" b="1" dirty="0" err="1" smtClean="0"/>
              <a:t>Prime</a:t>
            </a:r>
            <a:r>
              <a:rPr lang="hu-HU" sz="4000" b="1" dirty="0" smtClean="0"/>
              <a:t> </a:t>
            </a:r>
            <a:r>
              <a:rPr lang="hu-HU" sz="4000" b="1" dirty="0" err="1" smtClean="0"/>
              <a:t>numbers</a:t>
            </a:r>
            <a:r>
              <a:rPr lang="hu-HU" sz="4000" b="1" dirty="0" smtClean="0"/>
              <a:t> (</a:t>
            </a:r>
            <a:r>
              <a:rPr lang="hu-HU" sz="4000" b="1" dirty="0" err="1" smtClean="0"/>
              <a:t>Erathostenes</a:t>
            </a:r>
            <a:r>
              <a:rPr lang="hu-HU" sz="4000" b="1" dirty="0" smtClean="0"/>
              <a:t>)</a:t>
            </a:r>
          </a:p>
          <a:p>
            <a:r>
              <a:rPr lang="hu-HU" sz="4000" b="1" dirty="0" err="1" smtClean="0"/>
              <a:t>String</a:t>
            </a:r>
            <a:r>
              <a:rPr lang="hu-HU" sz="4000" b="1" dirty="0" smtClean="0"/>
              <a:t> input (</a:t>
            </a:r>
            <a:r>
              <a:rPr lang="hu-HU" sz="4000" b="1" dirty="0" err="1" smtClean="0"/>
              <a:t>getch</a:t>
            </a:r>
            <a:r>
              <a:rPr lang="hu-HU" sz="4000" b="1" dirty="0" smtClean="0"/>
              <a:t>, </a:t>
            </a:r>
            <a:r>
              <a:rPr lang="hu-HU" sz="4000" b="1" dirty="0" err="1" smtClean="0"/>
              <a:t>getchar</a:t>
            </a:r>
            <a:r>
              <a:rPr lang="hu-HU" sz="4000" b="1" dirty="0" smtClean="0"/>
              <a:t>)</a:t>
            </a:r>
          </a:p>
          <a:p>
            <a:r>
              <a:rPr lang="hu-HU" sz="4000" b="1" dirty="0" err="1" smtClean="0"/>
              <a:t>Palindrome</a:t>
            </a:r>
            <a:r>
              <a:rPr lang="hu-HU" sz="4000" b="1" dirty="0" smtClean="0"/>
              <a:t> </a:t>
            </a:r>
            <a:r>
              <a:rPr lang="hu-HU" sz="4000" b="1" dirty="0" err="1" smtClean="0"/>
              <a:t>searcher</a:t>
            </a:r>
            <a:endParaRPr lang="hu-HU" sz="4000" b="1" dirty="0" smtClean="0"/>
          </a:p>
          <a:p>
            <a:r>
              <a:rPr lang="hu-HU" sz="4000" b="1" dirty="0" err="1" smtClean="0"/>
              <a:t>Josephus</a:t>
            </a:r>
            <a:r>
              <a:rPr lang="hu-HU" sz="4000" b="1" dirty="0" smtClean="0"/>
              <a:t> </a:t>
            </a:r>
            <a:r>
              <a:rPr lang="hu-HU" sz="4000" b="1" dirty="0" err="1" smtClean="0"/>
              <a:t>problem</a:t>
            </a:r>
            <a:endParaRPr lang="hu-HU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ekerekített téglalap 11"/>
          <p:cNvSpPr/>
          <p:nvPr/>
        </p:nvSpPr>
        <p:spPr>
          <a:xfrm>
            <a:off x="539552" y="260648"/>
            <a:ext cx="8064896" cy="864096"/>
          </a:xfrm>
          <a:prstGeom prst="roundRect">
            <a:avLst/>
          </a:prstGeom>
          <a:solidFill>
            <a:srgbClr val="57A71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400" b="1" dirty="0" err="1" smtClean="0"/>
              <a:t>Memoization</a:t>
            </a:r>
            <a:endParaRPr lang="hu-HU" sz="3600" b="1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412776"/>
            <a:ext cx="8165004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églalap 6"/>
          <p:cNvSpPr/>
          <p:nvPr/>
        </p:nvSpPr>
        <p:spPr>
          <a:xfrm>
            <a:off x="251520" y="1412776"/>
            <a:ext cx="2520280" cy="50405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Téglalap 7"/>
          <p:cNvSpPr/>
          <p:nvPr/>
        </p:nvSpPr>
        <p:spPr>
          <a:xfrm>
            <a:off x="251520" y="1916832"/>
            <a:ext cx="3816424" cy="79208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Téglalap 8"/>
          <p:cNvSpPr/>
          <p:nvPr/>
        </p:nvSpPr>
        <p:spPr>
          <a:xfrm>
            <a:off x="4932040" y="4725144"/>
            <a:ext cx="3096344" cy="50405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ekerekített téglalap 11"/>
          <p:cNvSpPr/>
          <p:nvPr/>
        </p:nvSpPr>
        <p:spPr>
          <a:xfrm>
            <a:off x="539552" y="260648"/>
            <a:ext cx="8064896" cy="864096"/>
          </a:xfrm>
          <a:prstGeom prst="roundRect">
            <a:avLst/>
          </a:prstGeom>
          <a:solidFill>
            <a:srgbClr val="57A71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400" b="1" dirty="0" err="1" smtClean="0"/>
              <a:t>Memoization</a:t>
            </a:r>
            <a:endParaRPr lang="hu-HU" sz="3600" b="1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711838"/>
            <a:ext cx="8784976" cy="3733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églalap 4"/>
          <p:cNvSpPr/>
          <p:nvPr/>
        </p:nvSpPr>
        <p:spPr>
          <a:xfrm>
            <a:off x="1043608" y="3284984"/>
            <a:ext cx="3600400" cy="50405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Téglalap 5"/>
          <p:cNvSpPr/>
          <p:nvPr/>
        </p:nvSpPr>
        <p:spPr>
          <a:xfrm>
            <a:off x="1403648" y="3933056"/>
            <a:ext cx="7560840" cy="50405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ekerekített téglalap 12"/>
          <p:cNvSpPr/>
          <p:nvPr/>
        </p:nvSpPr>
        <p:spPr>
          <a:xfrm>
            <a:off x="539552" y="260648"/>
            <a:ext cx="8064896" cy="864096"/>
          </a:xfrm>
          <a:prstGeom prst="roundRect">
            <a:avLst/>
          </a:prstGeom>
          <a:solidFill>
            <a:srgbClr val="57A71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400" b="1" dirty="0" err="1" smtClean="0"/>
              <a:t>Prime</a:t>
            </a:r>
            <a:r>
              <a:rPr lang="hu-HU" sz="4400" b="1" dirty="0" smtClean="0"/>
              <a:t> </a:t>
            </a:r>
            <a:r>
              <a:rPr lang="hu-HU" sz="4400" b="1" dirty="0" err="1" smtClean="0"/>
              <a:t>numbers</a:t>
            </a:r>
            <a:r>
              <a:rPr lang="hu-HU" sz="4400" b="1" dirty="0" smtClean="0"/>
              <a:t> (</a:t>
            </a:r>
            <a:r>
              <a:rPr lang="hu-HU" sz="4400" b="1" dirty="0" err="1" smtClean="0"/>
              <a:t>Erathostenes</a:t>
            </a:r>
            <a:r>
              <a:rPr lang="hu-HU" sz="4400" b="1" dirty="0" smtClean="0"/>
              <a:t>)</a:t>
            </a:r>
            <a:endParaRPr lang="hu-HU" sz="3600" b="1" dirty="0">
              <a:solidFill>
                <a:schemeClr val="bg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2040" y="1556792"/>
            <a:ext cx="7932408" cy="576064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5" name="Szövegdoboz 14"/>
          <p:cNvSpPr txBox="1"/>
          <p:nvPr/>
        </p:nvSpPr>
        <p:spPr>
          <a:xfrm>
            <a:off x="179512" y="2132856"/>
            <a:ext cx="79928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b="1" dirty="0" smtClean="0">
                <a:latin typeface="Courier New" pitchFamily="49" charset="0"/>
                <a:cs typeface="Courier New" pitchFamily="49" charset="0"/>
              </a:rPr>
              <a:t>3. </a:t>
            </a:r>
            <a:r>
              <a:rPr lang="hu-HU" sz="1600" b="1" dirty="0" err="1" smtClean="0">
                <a:latin typeface="Courier New" pitchFamily="49" charset="0"/>
                <a:cs typeface="Courier New" pitchFamily="49" charset="0"/>
              </a:rPr>
              <a:t>Fill</a:t>
            </a:r>
            <a:r>
              <a:rPr lang="hu-HU" sz="1600" b="1" dirty="0" smtClean="0">
                <a:latin typeface="Courier New" pitchFamily="49" charset="0"/>
                <a:cs typeface="Courier New" pitchFamily="49" charset="0"/>
              </a:rPr>
              <a:t> is_</a:t>
            </a:r>
            <a:r>
              <a:rPr lang="hu-HU" sz="1600" b="1" dirty="0" err="1" smtClean="0">
                <a:latin typeface="Courier New" pitchFamily="49" charset="0"/>
                <a:cs typeface="Courier New" pitchFamily="49" charset="0"/>
              </a:rPr>
              <a:t>prime</a:t>
            </a:r>
            <a:r>
              <a:rPr lang="hu-HU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1600" b="1" dirty="0" err="1" smtClean="0">
                <a:latin typeface="Courier New" pitchFamily="49" charset="0"/>
                <a:cs typeface="Courier New" pitchFamily="49" charset="0"/>
              </a:rPr>
              <a:t>with</a:t>
            </a:r>
            <a:r>
              <a:rPr lang="hu-HU" sz="1600" b="1" dirty="0" smtClean="0">
                <a:latin typeface="Courier New" pitchFamily="49" charset="0"/>
                <a:cs typeface="Courier New" pitchFamily="49" charset="0"/>
              </a:rPr>
              <a:t> 1s</a:t>
            </a:r>
            <a:endParaRPr lang="hu-HU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Szövegdoboz 15"/>
          <p:cNvSpPr txBox="1"/>
          <p:nvPr/>
        </p:nvSpPr>
        <p:spPr>
          <a:xfrm>
            <a:off x="179512" y="1196752"/>
            <a:ext cx="8352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b="1" dirty="0" smtClean="0">
                <a:latin typeface="Courier New" pitchFamily="49" charset="0"/>
                <a:cs typeface="Courier New" pitchFamily="49" charset="0"/>
              </a:rPr>
              <a:t>1. </a:t>
            </a:r>
            <a:r>
              <a:rPr lang="hu-HU" sz="1600" b="1" dirty="0" err="1" smtClean="0">
                <a:latin typeface="Courier New" pitchFamily="49" charset="0"/>
                <a:cs typeface="Courier New" pitchFamily="49" charset="0"/>
              </a:rPr>
              <a:t>Get</a:t>
            </a:r>
            <a:r>
              <a:rPr lang="hu-HU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1600" b="1" dirty="0" err="1" smtClean="0">
                <a:latin typeface="Courier New" pitchFamily="49" charset="0"/>
                <a:cs typeface="Courier New" pitchFamily="49" charset="0"/>
              </a:rPr>
              <a:t>number</a:t>
            </a:r>
            <a:r>
              <a:rPr lang="hu-HU" sz="1600" b="1" dirty="0" smtClean="0">
                <a:latin typeface="Courier New" pitchFamily="49" charset="0"/>
                <a:cs typeface="Courier New" pitchFamily="49" charset="0"/>
              </a:rPr>
              <a:t> of </a:t>
            </a:r>
            <a:r>
              <a:rPr lang="hu-HU" sz="1600" b="1" dirty="0" err="1" smtClean="0">
                <a:latin typeface="Courier New" pitchFamily="49" charset="0"/>
                <a:cs typeface="Courier New" pitchFamily="49" charset="0"/>
              </a:rPr>
              <a:t>items</a:t>
            </a:r>
            <a:r>
              <a:rPr lang="hu-HU" sz="1600" b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hu-HU" sz="1600" b="1" dirty="0" err="1" smtClean="0">
                <a:latin typeface="Courier New" pitchFamily="49" charset="0"/>
                <a:cs typeface="Courier New" pitchFamily="49" charset="0"/>
              </a:rPr>
              <a:t>the</a:t>
            </a:r>
            <a:r>
              <a:rPr lang="hu-HU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1600" b="1" dirty="0" err="1" smtClean="0">
                <a:latin typeface="Courier New" pitchFamily="49" charset="0"/>
                <a:cs typeface="Courier New" pitchFamily="49" charset="0"/>
              </a:rPr>
              <a:t>last</a:t>
            </a:r>
            <a:r>
              <a:rPr lang="hu-HU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1600" b="1" dirty="0" err="1" smtClean="0">
                <a:latin typeface="Courier New" pitchFamily="49" charset="0"/>
                <a:cs typeface="Courier New" pitchFamily="49" charset="0"/>
              </a:rPr>
              <a:t>number</a:t>
            </a:r>
            <a:r>
              <a:rPr lang="hu-HU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1600" b="1" dirty="0" err="1" smtClean="0">
                <a:latin typeface="Courier New" pitchFamily="49" charset="0"/>
                <a:cs typeface="Courier New" pitchFamily="49" charset="0"/>
              </a:rPr>
              <a:t>to</a:t>
            </a:r>
            <a:r>
              <a:rPr lang="hu-HU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1600" b="1" dirty="0" err="1" smtClean="0">
                <a:latin typeface="Courier New" pitchFamily="49" charset="0"/>
                <a:cs typeface="Courier New" pitchFamily="49" charset="0"/>
              </a:rPr>
              <a:t>check</a:t>
            </a:r>
            <a:r>
              <a:rPr lang="hu-HU" sz="1600" b="1" dirty="0" smtClean="0">
                <a:latin typeface="Courier New" pitchFamily="49" charset="0"/>
                <a:cs typeface="Courier New" pitchFamily="49" charset="0"/>
              </a:rPr>
              <a:t> is </a:t>
            </a:r>
            <a:r>
              <a:rPr lang="hu-HU" sz="1600" b="1" dirty="0" err="1" smtClean="0">
                <a:latin typeface="Courier New" pitchFamily="49" charset="0"/>
                <a:cs typeface="Courier New" pitchFamily="49" charset="0"/>
              </a:rPr>
              <a:t>it</a:t>
            </a:r>
            <a:r>
              <a:rPr lang="hu-HU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1600" b="1" dirty="0" err="1" smtClean="0">
                <a:latin typeface="Courier New" pitchFamily="49" charset="0"/>
                <a:cs typeface="Courier New" pitchFamily="49" charset="0"/>
              </a:rPr>
              <a:t>is</a:t>
            </a:r>
            <a:r>
              <a:rPr lang="hu-HU" sz="1600" b="1" dirty="0" smtClean="0">
                <a:latin typeface="Courier New" pitchFamily="49" charset="0"/>
                <a:cs typeface="Courier New" pitchFamily="49" charset="0"/>
              </a:rPr>
              <a:t> a </a:t>
            </a:r>
            <a:r>
              <a:rPr lang="hu-HU" sz="1600" b="1" dirty="0" err="1" smtClean="0">
                <a:latin typeface="Courier New" pitchFamily="49" charset="0"/>
                <a:cs typeface="Courier New" pitchFamily="49" charset="0"/>
              </a:rPr>
              <a:t>prime</a:t>
            </a:r>
            <a:endParaRPr lang="hu-HU" sz="1600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3210" y="2492896"/>
            <a:ext cx="6953126" cy="1371051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8" name="Szövegdoboz 17"/>
          <p:cNvSpPr txBox="1"/>
          <p:nvPr/>
        </p:nvSpPr>
        <p:spPr>
          <a:xfrm>
            <a:off x="251520" y="3933056"/>
            <a:ext cx="76328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b="1" dirty="0" smtClean="0">
                <a:latin typeface="Courier New" pitchFamily="49" charset="0"/>
                <a:cs typeface="Courier New" pitchFamily="49" charset="0"/>
              </a:rPr>
              <a:t>5. Print out </a:t>
            </a:r>
            <a:r>
              <a:rPr lang="hu-HU" sz="1600" b="1" dirty="0" err="1" smtClean="0">
                <a:latin typeface="Courier New" pitchFamily="49" charset="0"/>
                <a:cs typeface="Courier New" pitchFamily="49" charset="0"/>
              </a:rPr>
              <a:t>the</a:t>
            </a:r>
            <a:r>
              <a:rPr lang="hu-HU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1600" b="1" dirty="0" err="1" smtClean="0">
                <a:latin typeface="Courier New" pitchFamily="49" charset="0"/>
                <a:cs typeface="Courier New" pitchFamily="49" charset="0"/>
              </a:rPr>
              <a:t>primes</a:t>
            </a:r>
            <a:endParaRPr lang="hu-HU" sz="1600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3075" name="Picture 3" descr="C:\Documents and Settings\Andris\Asztal\Sieve_of_Eratosthenes_animation.gif"/>
          <p:cNvPicPr>
            <a:picLocks noChangeAspect="1" noChangeArrowheads="1" noCrop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16016" y="3129745"/>
            <a:ext cx="4283968" cy="3552323"/>
          </a:xfrm>
          <a:prstGeom prst="rect">
            <a:avLst/>
          </a:prstGeom>
          <a:noFill/>
        </p:spPr>
      </p:pic>
      <p:sp>
        <p:nvSpPr>
          <p:cNvPr id="19" name="Szövegdoboz 18"/>
          <p:cNvSpPr txBox="1"/>
          <p:nvPr/>
        </p:nvSpPr>
        <p:spPr>
          <a:xfrm>
            <a:off x="179512" y="1650286"/>
            <a:ext cx="504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b="1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hu-HU" sz="1600" b="1" dirty="0" smtClean="0">
                <a:latin typeface="Courier New" pitchFamily="49" charset="0"/>
                <a:cs typeface="Courier New" pitchFamily="49" charset="0"/>
              </a:rPr>
              <a:t>. </a:t>
            </a:r>
            <a:endParaRPr lang="hu-HU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Szövegdoboz 19"/>
          <p:cNvSpPr txBox="1"/>
          <p:nvPr/>
        </p:nvSpPr>
        <p:spPr>
          <a:xfrm>
            <a:off x="179512" y="2946430"/>
            <a:ext cx="504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b="1" dirty="0" smtClean="0">
                <a:latin typeface="Courier New" pitchFamily="49" charset="0"/>
                <a:cs typeface="Courier New" pitchFamily="49" charset="0"/>
              </a:rPr>
              <a:t>4. </a:t>
            </a:r>
            <a:endParaRPr lang="hu-HU" sz="1600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 cstate="print"/>
          <a:srcRect r="-723"/>
          <a:stretch>
            <a:fillRect/>
          </a:stretch>
        </p:blipFill>
        <p:spPr bwMode="auto">
          <a:xfrm>
            <a:off x="611560" y="4365104"/>
            <a:ext cx="7945748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8" grpId="0"/>
      <p:bldP spid="19" grpId="0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ekerekített téglalap 18"/>
          <p:cNvSpPr/>
          <p:nvPr/>
        </p:nvSpPr>
        <p:spPr>
          <a:xfrm>
            <a:off x="539552" y="260648"/>
            <a:ext cx="8064896" cy="864096"/>
          </a:xfrm>
          <a:prstGeom prst="roundRect">
            <a:avLst/>
          </a:prstGeom>
          <a:solidFill>
            <a:srgbClr val="57A71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400" b="1" dirty="0" err="1" smtClean="0"/>
              <a:t>Palindrome</a:t>
            </a:r>
            <a:r>
              <a:rPr lang="hu-HU" sz="4400" b="1" dirty="0" smtClean="0"/>
              <a:t> </a:t>
            </a:r>
            <a:r>
              <a:rPr lang="hu-HU" sz="4400" b="1" dirty="0" err="1" smtClean="0"/>
              <a:t>searcher</a:t>
            </a:r>
            <a:endParaRPr lang="hu-HU" sz="3600" b="1" dirty="0">
              <a:solidFill>
                <a:schemeClr val="bg1"/>
              </a:solidFill>
            </a:endParaRPr>
          </a:p>
        </p:txBody>
      </p:sp>
      <p:sp>
        <p:nvSpPr>
          <p:cNvPr id="7" name="Szövegdoboz 6"/>
          <p:cNvSpPr txBox="1"/>
          <p:nvPr/>
        </p:nvSpPr>
        <p:spPr>
          <a:xfrm>
            <a:off x="2123728" y="2761764"/>
            <a:ext cx="21602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800" b="1" dirty="0" err="1" smtClean="0"/>
              <a:t>never</a:t>
            </a:r>
            <a:endParaRPr lang="hu-HU" sz="1600" b="1" dirty="0" smtClean="0"/>
          </a:p>
        </p:txBody>
      </p:sp>
      <p:sp>
        <p:nvSpPr>
          <p:cNvPr id="8" name="Balra nyíl 7"/>
          <p:cNvSpPr/>
          <p:nvPr/>
        </p:nvSpPr>
        <p:spPr>
          <a:xfrm rot="5400000">
            <a:off x="2375756" y="3877888"/>
            <a:ext cx="576064" cy="216024"/>
          </a:xfrm>
          <a:prstGeom prst="leftArrow">
            <a:avLst>
              <a:gd name="adj1" fmla="val 34350"/>
              <a:gd name="adj2" fmla="val 5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Téglalap 8"/>
          <p:cNvSpPr/>
          <p:nvPr/>
        </p:nvSpPr>
        <p:spPr>
          <a:xfrm>
            <a:off x="2483768" y="2833772"/>
            <a:ext cx="360040" cy="7200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Szövegdoboz 11"/>
          <p:cNvSpPr txBox="1"/>
          <p:nvPr/>
        </p:nvSpPr>
        <p:spPr>
          <a:xfrm>
            <a:off x="2051720" y="232971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+1           +</a:t>
            </a:r>
            <a:r>
              <a:rPr lang="hu-HU" dirty="0" err="1" smtClean="0"/>
              <a:t>1</a:t>
            </a:r>
            <a:endParaRPr lang="hu-HU" dirty="0"/>
          </a:p>
        </p:txBody>
      </p:sp>
      <p:sp>
        <p:nvSpPr>
          <p:cNvPr id="13" name="Balra nyíl 12"/>
          <p:cNvSpPr/>
          <p:nvPr/>
        </p:nvSpPr>
        <p:spPr>
          <a:xfrm rot="5400000">
            <a:off x="6336196" y="3877888"/>
            <a:ext cx="576064" cy="216024"/>
          </a:xfrm>
          <a:prstGeom prst="leftArrow">
            <a:avLst>
              <a:gd name="adj1" fmla="val 34350"/>
              <a:gd name="adj2" fmla="val 5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Téglalap 13"/>
          <p:cNvSpPr/>
          <p:nvPr/>
        </p:nvSpPr>
        <p:spPr>
          <a:xfrm>
            <a:off x="6444208" y="2833772"/>
            <a:ext cx="360040" cy="7200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Szövegdoboz 14"/>
          <p:cNvSpPr txBox="1"/>
          <p:nvPr/>
        </p:nvSpPr>
        <p:spPr>
          <a:xfrm>
            <a:off x="6012160" y="2329716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+1           +</a:t>
            </a:r>
            <a:r>
              <a:rPr lang="hu-HU" dirty="0" err="1" smtClean="0"/>
              <a:t>1</a:t>
            </a:r>
            <a:r>
              <a:rPr lang="hu-HU" dirty="0" smtClean="0"/>
              <a:t>+</a:t>
            </a:r>
            <a:r>
              <a:rPr lang="hu-HU" dirty="0" err="1" smtClean="0"/>
              <a:t>even</a:t>
            </a:r>
            <a:endParaRPr lang="hu-HU" dirty="0"/>
          </a:p>
        </p:txBody>
      </p:sp>
      <p:sp>
        <p:nvSpPr>
          <p:cNvPr id="16" name="Szövegdoboz 15"/>
          <p:cNvSpPr txBox="1"/>
          <p:nvPr/>
        </p:nvSpPr>
        <p:spPr>
          <a:xfrm>
            <a:off x="5724128" y="2761764"/>
            <a:ext cx="25922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800" b="1" dirty="0" err="1" smtClean="0"/>
              <a:t>hannah</a:t>
            </a:r>
            <a:endParaRPr lang="hu-HU" sz="4800" b="1" dirty="0" smtClean="0">
              <a:solidFill>
                <a:schemeClr val="accent3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endParaRPr lang="hu-HU" sz="1600" b="1" dirty="0" smtClean="0"/>
          </a:p>
        </p:txBody>
      </p:sp>
      <p:sp>
        <p:nvSpPr>
          <p:cNvPr id="17" name="Szövegdoboz 16"/>
          <p:cNvSpPr txBox="1"/>
          <p:nvPr/>
        </p:nvSpPr>
        <p:spPr>
          <a:xfrm>
            <a:off x="1259632" y="1753652"/>
            <a:ext cx="3240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 err="1" smtClean="0"/>
              <a:t>odd</a:t>
            </a:r>
            <a:r>
              <a:rPr lang="hu-HU" sz="2000" b="1" dirty="0" smtClean="0"/>
              <a:t> </a:t>
            </a:r>
            <a:r>
              <a:rPr lang="hu-HU" sz="2000" b="1" dirty="0" err="1" smtClean="0"/>
              <a:t>character</a:t>
            </a:r>
            <a:r>
              <a:rPr lang="hu-HU" sz="2000" b="1" dirty="0" smtClean="0"/>
              <a:t> </a:t>
            </a:r>
            <a:r>
              <a:rPr lang="hu-HU" sz="2000" b="1" dirty="0" err="1" smtClean="0"/>
              <a:t>palindrome</a:t>
            </a:r>
            <a:endParaRPr lang="hu-HU" sz="2000" b="1" dirty="0"/>
          </a:p>
        </p:txBody>
      </p:sp>
      <p:sp>
        <p:nvSpPr>
          <p:cNvPr id="18" name="Szövegdoboz 17"/>
          <p:cNvSpPr txBox="1"/>
          <p:nvPr/>
        </p:nvSpPr>
        <p:spPr>
          <a:xfrm>
            <a:off x="4860032" y="1753652"/>
            <a:ext cx="3240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 err="1" smtClean="0"/>
              <a:t>even</a:t>
            </a:r>
            <a:r>
              <a:rPr lang="hu-HU" sz="2000" b="1" dirty="0" smtClean="0"/>
              <a:t> </a:t>
            </a:r>
            <a:r>
              <a:rPr lang="hu-HU" sz="2000" b="1" dirty="0" err="1" smtClean="0"/>
              <a:t>character</a:t>
            </a:r>
            <a:r>
              <a:rPr lang="hu-HU" sz="2000" b="1" dirty="0" smtClean="0"/>
              <a:t> </a:t>
            </a:r>
            <a:r>
              <a:rPr lang="hu-HU" sz="2000" b="1" dirty="0" err="1" smtClean="0"/>
              <a:t>palindrome</a:t>
            </a:r>
            <a:endParaRPr lang="hu-HU" sz="2000" b="1" dirty="0"/>
          </a:p>
        </p:txBody>
      </p:sp>
      <p:sp>
        <p:nvSpPr>
          <p:cNvPr id="20" name="Téglalap 19"/>
          <p:cNvSpPr/>
          <p:nvPr/>
        </p:nvSpPr>
        <p:spPr>
          <a:xfrm>
            <a:off x="2483768" y="2833772"/>
            <a:ext cx="936104" cy="7200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Szövegdoboz 20"/>
          <p:cNvSpPr txBox="1"/>
          <p:nvPr/>
        </p:nvSpPr>
        <p:spPr>
          <a:xfrm>
            <a:off x="1691680" y="4417948"/>
            <a:ext cx="2592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 err="1" smtClean="0"/>
              <a:t>Palindrome’s</a:t>
            </a:r>
            <a:r>
              <a:rPr lang="hu-HU" sz="2000" b="1" dirty="0" smtClean="0"/>
              <a:t> </a:t>
            </a:r>
            <a:r>
              <a:rPr lang="hu-HU" sz="2000" b="1" dirty="0" err="1" smtClean="0"/>
              <a:t>length</a:t>
            </a:r>
            <a:endParaRPr lang="hu-HU" sz="2000" b="1" dirty="0"/>
          </a:p>
        </p:txBody>
      </p:sp>
      <p:sp>
        <p:nvSpPr>
          <p:cNvPr id="22" name="Szövegdoboz 21"/>
          <p:cNvSpPr txBox="1"/>
          <p:nvPr/>
        </p:nvSpPr>
        <p:spPr>
          <a:xfrm>
            <a:off x="2699792" y="4725144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 smtClean="0"/>
              <a:t>1</a:t>
            </a:r>
            <a:endParaRPr lang="hu-HU" sz="2800" b="1" dirty="0"/>
          </a:p>
        </p:txBody>
      </p:sp>
      <p:sp>
        <p:nvSpPr>
          <p:cNvPr id="23" name="Szövegdoboz 22"/>
          <p:cNvSpPr txBox="1"/>
          <p:nvPr/>
        </p:nvSpPr>
        <p:spPr>
          <a:xfrm>
            <a:off x="2699792" y="4725144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 smtClean="0"/>
              <a:t>0</a:t>
            </a:r>
            <a:endParaRPr lang="hu-HU" sz="2800" b="1" dirty="0"/>
          </a:p>
        </p:txBody>
      </p:sp>
      <p:sp>
        <p:nvSpPr>
          <p:cNvPr id="25" name="Szövegdoboz 24"/>
          <p:cNvSpPr txBox="1"/>
          <p:nvPr/>
        </p:nvSpPr>
        <p:spPr>
          <a:xfrm>
            <a:off x="2123728" y="2329716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+2                  +2</a:t>
            </a:r>
            <a:endParaRPr lang="hu-HU" dirty="0"/>
          </a:p>
        </p:txBody>
      </p:sp>
      <p:sp>
        <p:nvSpPr>
          <p:cNvPr id="26" name="Szövegdoboz 25"/>
          <p:cNvSpPr txBox="1"/>
          <p:nvPr/>
        </p:nvSpPr>
        <p:spPr>
          <a:xfrm>
            <a:off x="5436096" y="4417948"/>
            <a:ext cx="2592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 err="1" smtClean="0"/>
              <a:t>Palindrome’s</a:t>
            </a:r>
            <a:r>
              <a:rPr lang="hu-HU" sz="2000" b="1" dirty="0" smtClean="0"/>
              <a:t> </a:t>
            </a:r>
            <a:r>
              <a:rPr lang="hu-HU" sz="2000" b="1" dirty="0" err="1" smtClean="0"/>
              <a:t>length</a:t>
            </a:r>
            <a:endParaRPr lang="hu-HU" sz="2000" b="1" dirty="0"/>
          </a:p>
        </p:txBody>
      </p:sp>
      <p:sp>
        <p:nvSpPr>
          <p:cNvPr id="27" name="Szövegdoboz 26"/>
          <p:cNvSpPr txBox="1"/>
          <p:nvPr/>
        </p:nvSpPr>
        <p:spPr>
          <a:xfrm>
            <a:off x="6444208" y="4705980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 smtClean="0"/>
              <a:t>0</a:t>
            </a:r>
            <a:endParaRPr lang="hu-HU" sz="2800" b="1" dirty="0"/>
          </a:p>
        </p:txBody>
      </p:sp>
      <p:sp>
        <p:nvSpPr>
          <p:cNvPr id="28" name="Szövegdoboz 27"/>
          <p:cNvSpPr txBox="1"/>
          <p:nvPr/>
        </p:nvSpPr>
        <p:spPr>
          <a:xfrm>
            <a:off x="4860032" y="2041684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 err="1" smtClean="0"/>
              <a:t>even</a:t>
            </a:r>
            <a:r>
              <a:rPr lang="hu-HU" sz="2000" b="1" dirty="0" smtClean="0"/>
              <a:t> = 0</a:t>
            </a:r>
            <a:endParaRPr lang="hu-HU" sz="2000" b="1" dirty="0"/>
          </a:p>
        </p:txBody>
      </p:sp>
      <p:sp>
        <p:nvSpPr>
          <p:cNvPr id="29" name="Téglalap 28"/>
          <p:cNvSpPr/>
          <p:nvPr/>
        </p:nvSpPr>
        <p:spPr>
          <a:xfrm>
            <a:off x="6444208" y="2833772"/>
            <a:ext cx="648072" cy="7200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9"/>
          <p:cNvSpPr txBox="1"/>
          <p:nvPr/>
        </p:nvSpPr>
        <p:spPr>
          <a:xfrm>
            <a:off x="4860032" y="2020778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 err="1" smtClean="0"/>
              <a:t>even</a:t>
            </a:r>
            <a:r>
              <a:rPr lang="hu-HU" sz="2000" b="1" dirty="0" smtClean="0"/>
              <a:t> = 1</a:t>
            </a:r>
            <a:endParaRPr lang="hu-HU" sz="2000" b="1" dirty="0"/>
          </a:p>
        </p:txBody>
      </p:sp>
      <p:sp>
        <p:nvSpPr>
          <p:cNvPr id="31" name="Téglalap 30"/>
          <p:cNvSpPr/>
          <p:nvPr/>
        </p:nvSpPr>
        <p:spPr>
          <a:xfrm>
            <a:off x="6156176" y="2852936"/>
            <a:ext cx="1224136" cy="7200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" name="Szövegdoboz 31"/>
          <p:cNvSpPr txBox="1"/>
          <p:nvPr/>
        </p:nvSpPr>
        <p:spPr>
          <a:xfrm>
            <a:off x="6444208" y="4725144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 smtClean="0"/>
              <a:t>1</a:t>
            </a:r>
            <a:endParaRPr lang="hu-HU" sz="2800" b="1" dirty="0"/>
          </a:p>
        </p:txBody>
      </p:sp>
      <p:sp>
        <p:nvSpPr>
          <p:cNvPr id="33" name="Téglalap 32"/>
          <p:cNvSpPr/>
          <p:nvPr/>
        </p:nvSpPr>
        <p:spPr>
          <a:xfrm>
            <a:off x="5796136" y="2852936"/>
            <a:ext cx="1944216" cy="7200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4" name="Szövegdoboz 33"/>
          <p:cNvSpPr txBox="1"/>
          <p:nvPr/>
        </p:nvSpPr>
        <p:spPr>
          <a:xfrm>
            <a:off x="6444208" y="4725144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 smtClean="0"/>
              <a:t>2</a:t>
            </a:r>
            <a:endParaRPr lang="hu-HU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3941 0 " pathEditMode="relative" ptsTypes="AA">
                                      <p:cBhvr>
                                        <p:cTn id="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3941 0 " pathEditMode="relative" ptsTypes="AA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3941 0 " pathEditMode="relative" ptsTypes="AA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9" grpId="1" animBg="1"/>
      <p:bldP spid="12" grpId="0"/>
      <p:bldP spid="12" grpId="1"/>
      <p:bldP spid="13" grpId="0" animBg="1"/>
      <p:bldP spid="14" grpId="0" animBg="1"/>
      <p:bldP spid="15" grpId="0"/>
      <p:bldP spid="16" grpId="0"/>
      <p:bldP spid="18" grpId="0"/>
      <p:bldP spid="20" grpId="1" animBg="1"/>
      <p:bldP spid="22" grpId="0"/>
      <p:bldP spid="23" grpId="0"/>
      <p:bldP spid="25" grpId="0"/>
      <p:bldP spid="26" grpId="0"/>
      <p:bldP spid="27" grpId="1"/>
      <p:bldP spid="28" grpId="0"/>
      <p:bldP spid="30" grpId="0"/>
      <p:bldP spid="31" grpId="2" animBg="1"/>
      <p:bldP spid="32" grpId="1"/>
      <p:bldP spid="33" grpId="0" animBg="1"/>
      <p:bldP spid="3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ekerekített téglalap 5"/>
          <p:cNvSpPr/>
          <p:nvPr/>
        </p:nvSpPr>
        <p:spPr>
          <a:xfrm>
            <a:off x="539552" y="260648"/>
            <a:ext cx="8064896" cy="864096"/>
          </a:xfrm>
          <a:prstGeom prst="roundRect">
            <a:avLst/>
          </a:prstGeom>
          <a:solidFill>
            <a:srgbClr val="57A71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400" b="1" dirty="0" err="1" smtClean="0"/>
              <a:t>Josephus</a:t>
            </a:r>
            <a:r>
              <a:rPr lang="hu-HU" sz="4400" b="1" dirty="0" smtClean="0"/>
              <a:t> </a:t>
            </a:r>
            <a:r>
              <a:rPr lang="hu-HU" sz="4400" b="1" dirty="0" err="1" smtClean="0"/>
              <a:t>problem</a:t>
            </a:r>
            <a:endParaRPr lang="hu-HU" sz="3600" b="1" dirty="0">
              <a:solidFill>
                <a:schemeClr val="bg1"/>
              </a:solidFill>
            </a:endParaRPr>
          </a:p>
        </p:txBody>
      </p:sp>
      <p:sp>
        <p:nvSpPr>
          <p:cNvPr id="5" name="Szövegdoboz 4"/>
          <p:cNvSpPr txBox="1"/>
          <p:nvPr/>
        </p:nvSpPr>
        <p:spPr>
          <a:xfrm>
            <a:off x="467544" y="1268760"/>
            <a:ext cx="8136904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000" b="1" dirty="0" err="1" smtClean="0"/>
              <a:t>Different</a:t>
            </a:r>
            <a:r>
              <a:rPr lang="hu-HU" sz="4000" b="1" dirty="0" smtClean="0"/>
              <a:t> </a:t>
            </a:r>
            <a:r>
              <a:rPr lang="hu-HU" sz="4000" b="1" dirty="0" err="1" smtClean="0"/>
              <a:t>methods</a:t>
            </a:r>
            <a:endParaRPr lang="hu-HU" sz="4000" b="1" dirty="0" smtClean="0"/>
          </a:p>
          <a:p>
            <a:r>
              <a:rPr lang="hu-HU" sz="2800" b="1" dirty="0" smtClean="0"/>
              <a:t>1: </a:t>
            </a:r>
            <a:r>
              <a:rPr lang="hu-HU" sz="2800" b="1" dirty="0" err="1" smtClean="0"/>
              <a:t>step-by-step</a:t>
            </a:r>
            <a:endParaRPr lang="hu-HU" sz="2800" b="1" dirty="0" smtClean="0"/>
          </a:p>
          <a:p>
            <a:r>
              <a:rPr lang="hu-HU" sz="2400" b="1" dirty="0" smtClean="0"/>
              <a:t>	a) </a:t>
            </a:r>
            <a:r>
              <a:rPr lang="hu-HU" sz="2400" b="1" dirty="0" err="1" smtClean="0"/>
              <a:t>store</a:t>
            </a:r>
            <a:r>
              <a:rPr lang="hu-HU" sz="2400" b="1" dirty="0" smtClean="0"/>
              <a:t> </a:t>
            </a:r>
            <a:r>
              <a:rPr lang="hu-HU" sz="2400" b="1" dirty="0" err="1" smtClean="0"/>
              <a:t>the</a:t>
            </a:r>
            <a:r>
              <a:rPr lang="hu-HU" sz="2400" b="1" dirty="0" smtClean="0"/>
              <a:t> </a:t>
            </a:r>
            <a:r>
              <a:rPr lang="hu-HU" sz="2400" b="1" dirty="0" err="1" smtClean="0"/>
              <a:t>men</a:t>
            </a:r>
            <a:r>
              <a:rPr lang="hu-HU" sz="2400" b="1" dirty="0" smtClean="0"/>
              <a:t> </a:t>
            </a:r>
            <a:r>
              <a:rPr lang="hu-HU" sz="2400" b="1" dirty="0" err="1" smtClean="0"/>
              <a:t>in</a:t>
            </a:r>
            <a:r>
              <a:rPr lang="hu-HU" sz="2400" b="1" dirty="0" smtClean="0"/>
              <a:t> an </a:t>
            </a:r>
            <a:r>
              <a:rPr lang="hu-HU" sz="2400" b="1" dirty="0" err="1" smtClean="0"/>
              <a:t>array</a:t>
            </a:r>
            <a:endParaRPr lang="hu-HU" sz="2400" b="1" dirty="0" smtClean="0"/>
          </a:p>
          <a:p>
            <a:r>
              <a:rPr lang="hu-HU" sz="1600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int</a:t>
            </a:r>
            <a:r>
              <a:rPr lang="hu-HU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1600" b="1" dirty="0" err="1" smtClean="0">
                <a:latin typeface="Courier New" pitchFamily="49" charset="0"/>
                <a:cs typeface="Courier New" pitchFamily="49" charset="0"/>
              </a:rPr>
              <a:t>group</a:t>
            </a:r>
            <a:r>
              <a:rPr lang="hu-HU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hu-HU" sz="1600" b="1" dirty="0" err="1" smtClean="0">
                <a:latin typeface="Courier New" pitchFamily="49" charset="0"/>
                <a:cs typeface="Courier New" pitchFamily="49" charset="0"/>
              </a:rPr>
              <a:t>people</a:t>
            </a:r>
            <a:r>
              <a:rPr lang="hu-HU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hu-HU" sz="1600" b="1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hu-HU" sz="1600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// 1 is </a:t>
            </a:r>
            <a:r>
              <a:rPr lang="hu-HU" sz="1600" b="1" dirty="0" err="1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alive</a:t>
            </a:r>
            <a:r>
              <a:rPr lang="hu-HU" sz="1600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, 0 is </a:t>
            </a:r>
            <a:r>
              <a:rPr lang="hu-HU" sz="1600" b="1" dirty="0" err="1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dead</a:t>
            </a:r>
            <a:endParaRPr lang="hu-HU" sz="1600" b="1" dirty="0" smtClean="0">
              <a:solidFill>
                <a:schemeClr val="accent3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endParaRPr lang="hu-HU" sz="1400" b="1" dirty="0" smtClean="0"/>
          </a:p>
          <a:p>
            <a:r>
              <a:rPr lang="hu-HU" sz="2400" b="1" dirty="0" smtClean="0"/>
              <a:t>	</a:t>
            </a:r>
            <a:r>
              <a:rPr lang="hu-HU" sz="2400" b="1" dirty="0" smtClean="0"/>
              <a:t>b) </a:t>
            </a:r>
            <a:r>
              <a:rPr lang="hu-HU" sz="2400" b="1" dirty="0" err="1" smtClean="0"/>
              <a:t>store</a:t>
            </a:r>
            <a:r>
              <a:rPr lang="hu-HU" sz="2400" b="1" dirty="0" smtClean="0"/>
              <a:t> </a:t>
            </a:r>
            <a:r>
              <a:rPr lang="hu-HU" sz="2400" b="1" dirty="0" err="1" smtClean="0"/>
              <a:t>the</a:t>
            </a:r>
            <a:r>
              <a:rPr lang="hu-HU" sz="2400" b="1" dirty="0" smtClean="0"/>
              <a:t> </a:t>
            </a:r>
            <a:r>
              <a:rPr lang="hu-HU" sz="2400" b="1" dirty="0" err="1" smtClean="0"/>
              <a:t>men</a:t>
            </a:r>
            <a:r>
              <a:rPr lang="hu-HU" sz="2400" b="1" dirty="0" smtClean="0"/>
              <a:t> </a:t>
            </a:r>
            <a:r>
              <a:rPr lang="hu-HU" sz="2400" b="1" dirty="0" err="1" smtClean="0"/>
              <a:t>in</a:t>
            </a:r>
            <a:r>
              <a:rPr lang="hu-HU" sz="2400" b="1" dirty="0" smtClean="0"/>
              <a:t> an integer</a:t>
            </a:r>
          </a:p>
          <a:p>
            <a:r>
              <a:rPr lang="hu-HU" sz="1600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uint64_t</a:t>
            </a:r>
            <a:r>
              <a:rPr lang="hu-HU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1600" b="1" dirty="0" err="1" smtClean="0">
                <a:latin typeface="Courier New" pitchFamily="49" charset="0"/>
                <a:cs typeface="Courier New" pitchFamily="49" charset="0"/>
              </a:rPr>
              <a:t>group</a:t>
            </a:r>
            <a:r>
              <a:rPr lang="hu-HU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hu-HU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16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hu-HU" sz="1600" b="1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hu-HU" sz="1600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// 1 is </a:t>
            </a:r>
            <a:r>
              <a:rPr lang="hu-HU" sz="1600" b="1" dirty="0" err="1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alive</a:t>
            </a:r>
            <a:r>
              <a:rPr lang="hu-HU" sz="1600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, 0 is </a:t>
            </a:r>
            <a:r>
              <a:rPr lang="hu-HU" sz="1600" b="1" dirty="0" err="1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dead</a:t>
            </a:r>
            <a:r>
              <a:rPr lang="hu-HU" sz="1600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1600" b="1" dirty="0" err="1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hu-HU" sz="1600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1600" b="1" dirty="0" err="1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binary</a:t>
            </a:r>
            <a:endParaRPr lang="hu-HU" sz="1600" b="1" dirty="0" smtClean="0">
              <a:solidFill>
                <a:schemeClr val="accent3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hu-HU" sz="2800" b="1" dirty="0" smtClean="0"/>
              <a:t>2: </a:t>
            </a:r>
            <a:r>
              <a:rPr lang="hu-HU" sz="2800" b="1" dirty="0" err="1" smtClean="0"/>
              <a:t>mathematical</a:t>
            </a:r>
            <a:endParaRPr lang="hu-HU" sz="2800" b="1" dirty="0" smtClean="0"/>
          </a:p>
          <a:p>
            <a:r>
              <a:rPr lang="hu-HU" sz="2800" b="1" dirty="0" smtClean="0"/>
              <a:t>	</a:t>
            </a:r>
            <a:r>
              <a:rPr lang="hu-HU" sz="2400" b="1" dirty="0" smtClean="0"/>
              <a:t>a) </a:t>
            </a:r>
            <a:r>
              <a:rPr lang="hu-HU" sz="2400" b="1" dirty="0" err="1" smtClean="0"/>
              <a:t>bitwise</a:t>
            </a:r>
            <a:endParaRPr lang="hu-HU" sz="2400" b="1" dirty="0" smtClean="0"/>
          </a:p>
          <a:p>
            <a:r>
              <a:rPr lang="hu-HU" sz="2400" b="1" dirty="0" smtClean="0"/>
              <a:t>	</a:t>
            </a:r>
            <a:r>
              <a:rPr lang="hu-HU" b="1" dirty="0" err="1" smtClean="0"/>
              <a:t>YouTube</a:t>
            </a:r>
            <a:r>
              <a:rPr lang="hu-HU" b="1" dirty="0" smtClean="0"/>
              <a:t> -&gt; </a:t>
            </a:r>
            <a:r>
              <a:rPr lang="hu-HU" dirty="0" smtClean="0"/>
              <a:t>The </a:t>
            </a:r>
            <a:r>
              <a:rPr lang="hu-HU" dirty="0" err="1" smtClean="0"/>
              <a:t>Josephus</a:t>
            </a:r>
            <a:r>
              <a:rPr lang="hu-HU" dirty="0" smtClean="0"/>
              <a:t> </a:t>
            </a:r>
            <a:r>
              <a:rPr lang="hu-HU" dirty="0" err="1" smtClean="0"/>
              <a:t>Problem</a:t>
            </a:r>
            <a:r>
              <a:rPr lang="hu-HU" dirty="0" smtClean="0"/>
              <a:t> </a:t>
            </a:r>
            <a:r>
              <a:rPr lang="hu-HU" dirty="0" smtClean="0"/>
              <a:t>– </a:t>
            </a:r>
            <a:r>
              <a:rPr lang="hu-HU" dirty="0" err="1" smtClean="0"/>
              <a:t>Numberphile</a:t>
            </a:r>
            <a:endParaRPr lang="hu-HU" dirty="0" smtClean="0"/>
          </a:p>
          <a:p>
            <a:endParaRPr lang="hu-HU" sz="2400" b="1" dirty="0" smtClean="0"/>
          </a:p>
          <a:p>
            <a:r>
              <a:rPr lang="hu-HU" sz="2400" b="1" dirty="0" smtClean="0"/>
              <a:t>	b) </a:t>
            </a:r>
            <a:r>
              <a:rPr lang="hu-HU" sz="2400" b="1" dirty="0" err="1" smtClean="0"/>
              <a:t>mathematical</a:t>
            </a:r>
            <a:r>
              <a:rPr lang="hu-HU" sz="2400" b="1" dirty="0" smtClean="0"/>
              <a:t> </a:t>
            </a:r>
            <a:r>
              <a:rPr lang="hu-HU" sz="2400" b="1" dirty="0" err="1" smtClean="0"/>
              <a:t>equation</a:t>
            </a:r>
            <a:endParaRPr lang="hu-HU" sz="2400" b="1" dirty="0" smtClean="0"/>
          </a:p>
          <a:p>
            <a:r>
              <a:rPr lang="hu-HU" sz="1600" dirty="0" smtClean="0"/>
              <a:t>	http</a:t>
            </a:r>
            <a:r>
              <a:rPr lang="hu-HU" sz="1600" dirty="0" smtClean="0"/>
              <a:t>://www.exploringbinary.com/powers-of-two-in-the-josephus-problem/</a:t>
            </a:r>
          </a:p>
          <a:p>
            <a:endParaRPr lang="hu-HU" sz="1600" b="1" dirty="0" smtClean="0">
              <a:solidFill>
                <a:schemeClr val="accent3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endParaRPr lang="hu-HU" sz="1600" b="1" dirty="0" smtClean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6021288"/>
            <a:ext cx="7488832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églalap 9"/>
          <p:cNvSpPr/>
          <p:nvPr/>
        </p:nvSpPr>
        <p:spPr>
          <a:xfrm>
            <a:off x="1331640" y="4221088"/>
            <a:ext cx="1584176" cy="50405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ekerekített téglalap 5"/>
          <p:cNvSpPr/>
          <p:nvPr/>
        </p:nvSpPr>
        <p:spPr>
          <a:xfrm>
            <a:off x="539552" y="260648"/>
            <a:ext cx="8064896" cy="864096"/>
          </a:xfrm>
          <a:prstGeom prst="roundRect">
            <a:avLst/>
          </a:prstGeom>
          <a:solidFill>
            <a:srgbClr val="57A71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400" b="1" dirty="0" err="1" smtClean="0"/>
              <a:t>Josephus</a:t>
            </a:r>
            <a:r>
              <a:rPr lang="hu-HU" sz="4400" b="1" dirty="0" smtClean="0"/>
              <a:t> </a:t>
            </a:r>
            <a:r>
              <a:rPr lang="hu-HU" sz="4400" b="1" dirty="0" err="1" smtClean="0"/>
              <a:t>problem</a:t>
            </a:r>
            <a:endParaRPr lang="hu-HU" sz="3600" b="1" dirty="0">
              <a:solidFill>
                <a:schemeClr val="bg1"/>
              </a:solidFill>
            </a:endParaRPr>
          </a:p>
        </p:txBody>
      </p:sp>
      <p:sp>
        <p:nvSpPr>
          <p:cNvPr id="3" name="Lekerekített téglalap 2"/>
          <p:cNvSpPr/>
          <p:nvPr/>
        </p:nvSpPr>
        <p:spPr>
          <a:xfrm>
            <a:off x="2843808" y="1052736"/>
            <a:ext cx="3672408" cy="36004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>
                <a:solidFill>
                  <a:schemeClr val="tx1"/>
                </a:solidFill>
              </a:rPr>
              <a:t>solution</a:t>
            </a:r>
            <a:r>
              <a:rPr lang="hu-HU" dirty="0" smtClean="0">
                <a:solidFill>
                  <a:schemeClr val="tx1"/>
                </a:solidFill>
              </a:rPr>
              <a:t> </a:t>
            </a:r>
            <a:r>
              <a:rPr lang="hu-HU" dirty="0" err="1" smtClean="0">
                <a:solidFill>
                  <a:schemeClr val="tx1"/>
                </a:solidFill>
              </a:rPr>
              <a:t>with</a:t>
            </a:r>
            <a:r>
              <a:rPr lang="hu-HU" dirty="0" smtClean="0">
                <a:solidFill>
                  <a:schemeClr val="tx1"/>
                </a:solidFill>
              </a:rPr>
              <a:t> </a:t>
            </a:r>
            <a:r>
              <a:rPr lang="hu-HU" dirty="0" err="1" smtClean="0">
                <a:solidFill>
                  <a:schemeClr val="tx1"/>
                </a:solidFill>
              </a:rPr>
              <a:t>bitwise</a:t>
            </a:r>
            <a:r>
              <a:rPr lang="hu-HU" dirty="0" smtClean="0">
                <a:solidFill>
                  <a:schemeClr val="tx1"/>
                </a:solidFill>
              </a:rPr>
              <a:t> </a:t>
            </a:r>
            <a:r>
              <a:rPr lang="hu-HU" dirty="0" err="1" smtClean="0">
                <a:solidFill>
                  <a:schemeClr val="tx1"/>
                </a:solidFill>
              </a:rPr>
              <a:t>operations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4" name="Szövegdoboz 3"/>
          <p:cNvSpPr txBox="1"/>
          <p:nvPr/>
        </p:nvSpPr>
        <p:spPr>
          <a:xfrm>
            <a:off x="467544" y="1476073"/>
            <a:ext cx="813690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u-HU" sz="1600" b="1" dirty="0" smtClean="0">
              <a:solidFill>
                <a:schemeClr val="accent3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hu-HU" sz="2800" dirty="0" err="1" smtClean="0"/>
              <a:t>In</a:t>
            </a:r>
            <a:r>
              <a:rPr lang="hu-HU" sz="2800" dirty="0" smtClean="0"/>
              <a:t> </a:t>
            </a:r>
            <a:r>
              <a:rPr lang="hu-HU" sz="2800" dirty="0" err="1" smtClean="0"/>
              <a:t>case</a:t>
            </a:r>
            <a:r>
              <a:rPr lang="hu-HU" sz="2800" dirty="0" smtClean="0"/>
              <a:t> of </a:t>
            </a:r>
            <a:r>
              <a:rPr lang="hu-HU" sz="2800" b="1" dirty="0" smtClean="0"/>
              <a:t>41</a:t>
            </a:r>
            <a:r>
              <a:rPr lang="hu-HU" sz="2800" dirty="0" smtClean="0"/>
              <a:t> </a:t>
            </a:r>
            <a:r>
              <a:rPr lang="hu-HU" sz="2800" dirty="0" err="1" smtClean="0"/>
              <a:t>soldiers</a:t>
            </a:r>
            <a:r>
              <a:rPr lang="hu-HU" sz="2800" dirty="0" smtClean="0"/>
              <a:t> </a:t>
            </a:r>
            <a:r>
              <a:rPr lang="hu-HU" sz="2800" dirty="0" err="1" smtClean="0"/>
              <a:t>the</a:t>
            </a:r>
            <a:r>
              <a:rPr lang="hu-HU" sz="2800" dirty="0" smtClean="0"/>
              <a:t> </a:t>
            </a:r>
            <a:r>
              <a:rPr lang="hu-HU" sz="2800" dirty="0" err="1" smtClean="0"/>
              <a:t>winner</a:t>
            </a:r>
            <a:r>
              <a:rPr lang="hu-HU" sz="2800" dirty="0" smtClean="0"/>
              <a:t> </a:t>
            </a:r>
            <a:r>
              <a:rPr lang="hu-HU" sz="2800" dirty="0" err="1" smtClean="0"/>
              <a:t>position</a:t>
            </a:r>
            <a:r>
              <a:rPr lang="hu-HU" sz="2800" dirty="0" smtClean="0"/>
              <a:t> is </a:t>
            </a:r>
            <a:r>
              <a:rPr lang="hu-HU" sz="2800" dirty="0" err="1" smtClean="0"/>
              <a:t>the</a:t>
            </a:r>
            <a:r>
              <a:rPr lang="hu-HU" sz="2800" dirty="0" smtClean="0"/>
              <a:t> </a:t>
            </a:r>
            <a:r>
              <a:rPr lang="hu-HU" sz="2800" b="1" dirty="0" smtClean="0"/>
              <a:t>19</a:t>
            </a:r>
            <a:r>
              <a:rPr lang="hu-HU" sz="2800" dirty="0" smtClean="0"/>
              <a:t>th</a:t>
            </a:r>
            <a:endParaRPr lang="hu-HU" sz="2800" dirty="0" smtClean="0"/>
          </a:p>
          <a:p>
            <a:endParaRPr lang="hu-HU" sz="4000" b="1" dirty="0" smtClean="0"/>
          </a:p>
          <a:p>
            <a:r>
              <a:rPr lang="hu-HU" sz="4000" b="1" dirty="0" smtClean="0">
                <a:latin typeface="Courier New" pitchFamily="49" charset="0"/>
                <a:cs typeface="Courier New" pitchFamily="49" charset="0"/>
              </a:rPr>
              <a:t>    41 = 00101001</a:t>
            </a:r>
          </a:p>
          <a:p>
            <a:r>
              <a:rPr lang="hu-HU" sz="4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4000" b="1" dirty="0" smtClean="0">
                <a:latin typeface="Courier New" pitchFamily="49" charset="0"/>
                <a:cs typeface="Courier New" pitchFamily="49" charset="0"/>
              </a:rPr>
              <a:t>          &lt;&lt;</a:t>
            </a:r>
          </a:p>
          <a:p>
            <a:r>
              <a:rPr lang="hu-HU" sz="4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4000" b="1" dirty="0" smtClean="0">
                <a:latin typeface="Courier New" pitchFamily="49" charset="0"/>
                <a:cs typeface="Courier New" pitchFamily="49" charset="0"/>
              </a:rPr>
              <a:t>        01010010</a:t>
            </a:r>
          </a:p>
          <a:p>
            <a:r>
              <a:rPr lang="hu-HU" sz="4000" b="1" dirty="0" smtClean="0">
                <a:latin typeface="Courier New" pitchFamily="49" charset="0"/>
                <a:cs typeface="Courier New" pitchFamily="49" charset="0"/>
              </a:rPr>
              <a:t>         00010011	= 19</a:t>
            </a:r>
          </a:p>
          <a:p>
            <a:r>
              <a:rPr lang="hu-HU" sz="2800" dirty="0" err="1" smtClean="0"/>
              <a:t>We</a:t>
            </a:r>
            <a:r>
              <a:rPr lang="hu-HU" sz="2800" dirty="0" smtClean="0"/>
              <a:t> </a:t>
            </a:r>
            <a:r>
              <a:rPr lang="hu-HU" sz="2800" dirty="0" err="1" smtClean="0"/>
              <a:t>have</a:t>
            </a:r>
            <a:r>
              <a:rPr lang="hu-HU" sz="2800" dirty="0" smtClean="0"/>
              <a:t> shift operator </a:t>
            </a:r>
            <a:r>
              <a:rPr lang="hu-HU" sz="2800" dirty="0" err="1" smtClean="0"/>
              <a:t>in</a:t>
            </a:r>
            <a:r>
              <a:rPr lang="hu-HU" sz="2800" dirty="0" smtClean="0"/>
              <a:t> C, </a:t>
            </a:r>
            <a:r>
              <a:rPr lang="hu-HU" sz="2800" dirty="0" err="1" smtClean="0"/>
              <a:t>but</a:t>
            </a:r>
            <a:r>
              <a:rPr lang="hu-HU" sz="2800" dirty="0" smtClean="0"/>
              <a:t> </a:t>
            </a:r>
            <a:r>
              <a:rPr lang="hu-HU" sz="2800" dirty="0" err="1" smtClean="0"/>
              <a:t>how</a:t>
            </a:r>
            <a:r>
              <a:rPr lang="hu-HU" sz="2800" dirty="0" smtClean="0"/>
              <a:t> </a:t>
            </a:r>
            <a:r>
              <a:rPr lang="hu-HU" sz="2800" dirty="0" err="1" smtClean="0"/>
              <a:t>to</a:t>
            </a:r>
            <a:r>
              <a:rPr lang="hu-HU" sz="2800" dirty="0" smtClean="0"/>
              <a:t> </a:t>
            </a:r>
            <a:r>
              <a:rPr lang="hu-HU" sz="2800" dirty="0" err="1" smtClean="0"/>
              <a:t>find</a:t>
            </a:r>
            <a:r>
              <a:rPr lang="hu-HU" sz="2800" dirty="0" smtClean="0"/>
              <a:t> </a:t>
            </a:r>
            <a:r>
              <a:rPr lang="hu-HU" sz="2800" dirty="0" err="1" smtClean="0"/>
              <a:t>the</a:t>
            </a:r>
            <a:r>
              <a:rPr lang="hu-HU" sz="2800" dirty="0" smtClean="0"/>
              <a:t> </a:t>
            </a:r>
            <a:r>
              <a:rPr lang="hu-HU" sz="2800" dirty="0" err="1" smtClean="0"/>
              <a:t>highest</a:t>
            </a:r>
            <a:r>
              <a:rPr lang="hu-HU" sz="2800" dirty="0" smtClean="0"/>
              <a:t>  </a:t>
            </a:r>
            <a:r>
              <a:rPr lang="hu-HU" sz="2800" dirty="0" err="1" smtClean="0"/>
              <a:t>order</a:t>
            </a:r>
            <a:r>
              <a:rPr lang="hu-HU" sz="2800" dirty="0" smtClean="0"/>
              <a:t> bit?</a:t>
            </a:r>
            <a:r>
              <a:rPr lang="hu-HU" sz="4000" b="1" dirty="0" smtClean="0"/>
              <a:t>             </a:t>
            </a:r>
            <a:endParaRPr lang="hu-HU" sz="4000" b="1" dirty="0" smtClean="0"/>
          </a:p>
        </p:txBody>
      </p:sp>
      <p:sp>
        <p:nvSpPr>
          <p:cNvPr id="9" name="Ellipszis 8"/>
          <p:cNvSpPr/>
          <p:nvPr/>
        </p:nvSpPr>
        <p:spPr>
          <a:xfrm>
            <a:off x="3563888" y="4077072"/>
            <a:ext cx="360040" cy="504056"/>
          </a:xfrm>
          <a:prstGeom prst="ellipse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Szalagnyíl lefelé 13"/>
          <p:cNvSpPr/>
          <p:nvPr/>
        </p:nvSpPr>
        <p:spPr>
          <a:xfrm>
            <a:off x="3635896" y="3501008"/>
            <a:ext cx="2088232" cy="50405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ekerekített téglalap 5"/>
          <p:cNvSpPr/>
          <p:nvPr/>
        </p:nvSpPr>
        <p:spPr>
          <a:xfrm>
            <a:off x="539552" y="260648"/>
            <a:ext cx="8064896" cy="864096"/>
          </a:xfrm>
          <a:prstGeom prst="roundRect">
            <a:avLst/>
          </a:prstGeom>
          <a:solidFill>
            <a:srgbClr val="57A71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400" b="1" dirty="0" err="1" smtClean="0"/>
              <a:t>Josephus</a:t>
            </a:r>
            <a:r>
              <a:rPr lang="hu-HU" sz="4400" b="1" dirty="0" smtClean="0"/>
              <a:t> </a:t>
            </a:r>
            <a:r>
              <a:rPr lang="hu-HU" sz="4400" b="1" dirty="0" err="1" smtClean="0"/>
              <a:t>problem</a:t>
            </a:r>
            <a:endParaRPr lang="hu-HU" sz="3600" b="1" dirty="0">
              <a:solidFill>
                <a:schemeClr val="bg1"/>
              </a:solidFill>
            </a:endParaRPr>
          </a:p>
        </p:txBody>
      </p:sp>
      <p:sp>
        <p:nvSpPr>
          <p:cNvPr id="3" name="Lekerekített téglalap 2"/>
          <p:cNvSpPr/>
          <p:nvPr/>
        </p:nvSpPr>
        <p:spPr>
          <a:xfrm>
            <a:off x="2843808" y="1052736"/>
            <a:ext cx="3672408" cy="36004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>
                <a:solidFill>
                  <a:schemeClr val="tx1"/>
                </a:solidFill>
              </a:rPr>
              <a:t>solution</a:t>
            </a:r>
            <a:r>
              <a:rPr lang="hu-HU" dirty="0" smtClean="0">
                <a:solidFill>
                  <a:schemeClr val="tx1"/>
                </a:solidFill>
              </a:rPr>
              <a:t> </a:t>
            </a:r>
            <a:r>
              <a:rPr lang="hu-HU" dirty="0" err="1" smtClean="0">
                <a:solidFill>
                  <a:schemeClr val="tx1"/>
                </a:solidFill>
              </a:rPr>
              <a:t>with</a:t>
            </a:r>
            <a:r>
              <a:rPr lang="hu-HU" dirty="0" smtClean="0">
                <a:solidFill>
                  <a:schemeClr val="tx1"/>
                </a:solidFill>
              </a:rPr>
              <a:t> </a:t>
            </a:r>
            <a:r>
              <a:rPr lang="hu-HU" dirty="0" err="1" smtClean="0">
                <a:solidFill>
                  <a:schemeClr val="tx1"/>
                </a:solidFill>
              </a:rPr>
              <a:t>bitwise</a:t>
            </a:r>
            <a:r>
              <a:rPr lang="hu-HU" dirty="0" smtClean="0">
                <a:solidFill>
                  <a:schemeClr val="tx1"/>
                </a:solidFill>
              </a:rPr>
              <a:t> </a:t>
            </a:r>
            <a:r>
              <a:rPr lang="hu-HU" dirty="0" err="1" smtClean="0">
                <a:solidFill>
                  <a:schemeClr val="tx1"/>
                </a:solidFill>
              </a:rPr>
              <a:t>operations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4" name="Szövegdoboz 3"/>
          <p:cNvSpPr txBox="1"/>
          <p:nvPr/>
        </p:nvSpPr>
        <p:spPr>
          <a:xfrm>
            <a:off x="467544" y="1476073"/>
            <a:ext cx="813690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err="1" smtClean="0"/>
              <a:t>Looking</a:t>
            </a:r>
            <a:r>
              <a:rPr lang="hu-HU" sz="2800" dirty="0" smtClean="0"/>
              <a:t> </a:t>
            </a:r>
            <a:r>
              <a:rPr lang="hu-HU" sz="2800" dirty="0" err="1" smtClean="0"/>
              <a:t>for</a:t>
            </a:r>
            <a:r>
              <a:rPr lang="hu-HU" sz="2800" dirty="0" smtClean="0"/>
              <a:t> </a:t>
            </a:r>
            <a:r>
              <a:rPr lang="hu-HU" sz="2800" dirty="0" err="1" smtClean="0"/>
              <a:t>the</a:t>
            </a:r>
            <a:r>
              <a:rPr lang="hu-HU" sz="2800" dirty="0" smtClean="0"/>
              <a:t> </a:t>
            </a:r>
            <a:r>
              <a:rPr lang="hu-HU" sz="2800" dirty="0" err="1" smtClean="0"/>
              <a:t>highest</a:t>
            </a:r>
            <a:r>
              <a:rPr lang="hu-HU" sz="2800" dirty="0" smtClean="0"/>
              <a:t>  </a:t>
            </a:r>
            <a:r>
              <a:rPr lang="hu-HU" sz="2800" dirty="0" err="1" smtClean="0"/>
              <a:t>order</a:t>
            </a:r>
            <a:r>
              <a:rPr lang="hu-HU" sz="2800" dirty="0" smtClean="0"/>
              <a:t> </a:t>
            </a:r>
            <a:r>
              <a:rPr lang="hu-HU" sz="2800" dirty="0" smtClean="0"/>
              <a:t>bit</a:t>
            </a:r>
          </a:p>
          <a:p>
            <a:r>
              <a:rPr lang="hu-HU" sz="1600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1600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hu-HU" sz="1600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hu-HU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1600" b="1" dirty="0" err="1" smtClean="0">
                <a:latin typeface="Courier New" pitchFamily="49" charset="0"/>
                <a:cs typeface="Courier New" pitchFamily="49" charset="0"/>
              </a:rPr>
              <a:t>people</a:t>
            </a:r>
            <a:r>
              <a:rPr lang="hu-HU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hu-HU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16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41</a:t>
            </a:r>
            <a:r>
              <a:rPr lang="hu-HU" sz="16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hu-HU" sz="1600" dirty="0" smtClean="0"/>
          </a:p>
          <a:p>
            <a:endParaRPr lang="hu-HU" sz="4000" b="1" dirty="0" smtClean="0"/>
          </a:p>
          <a:p>
            <a:r>
              <a:rPr lang="hu-HU" sz="4000" b="1" dirty="0" smtClean="0">
                <a:latin typeface="Courier New" pitchFamily="49" charset="0"/>
                <a:cs typeface="Courier New" pitchFamily="49" charset="0"/>
              </a:rPr>
              <a:t>    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 l="25397" t="39849" r="47734" b="51861"/>
          <a:stretch>
            <a:fillRect/>
          </a:stretch>
        </p:blipFill>
        <p:spPr bwMode="auto">
          <a:xfrm>
            <a:off x="395536" y="2564904"/>
            <a:ext cx="5601734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zövegdoboz 7"/>
          <p:cNvSpPr txBox="1"/>
          <p:nvPr/>
        </p:nvSpPr>
        <p:spPr>
          <a:xfrm>
            <a:off x="2051720" y="3916213"/>
            <a:ext cx="75608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 smtClean="0">
                <a:latin typeface="Courier New" pitchFamily="49" charset="0"/>
                <a:cs typeface="Courier New" pitchFamily="49" charset="0"/>
              </a:rPr>
              <a:t>X =          00000000</a:t>
            </a:r>
          </a:p>
          <a:p>
            <a:r>
              <a:rPr lang="hu-HU" sz="2800" b="1" dirty="0" err="1" smtClean="0">
                <a:latin typeface="Courier New" pitchFamily="49" charset="0"/>
                <a:cs typeface="Courier New" pitchFamily="49" charset="0"/>
              </a:rPr>
              <a:t>people</a:t>
            </a:r>
            <a:r>
              <a:rPr lang="hu-HU" sz="2800" b="1" dirty="0" smtClean="0">
                <a:latin typeface="Courier New" pitchFamily="49" charset="0"/>
                <a:cs typeface="Courier New" pitchFamily="49" charset="0"/>
              </a:rPr>
              <a:t> =     00101001</a:t>
            </a:r>
          </a:p>
          <a:p>
            <a:r>
              <a:rPr lang="hu-HU" sz="2800" b="1" dirty="0" err="1" smtClean="0">
                <a:latin typeface="Courier New" pitchFamily="49" charset="0"/>
                <a:cs typeface="Courier New" pitchFamily="49" charset="0"/>
              </a:rPr>
              <a:t>p</a:t>
            </a:r>
            <a:r>
              <a:rPr lang="hu-HU" sz="2800" b="1" dirty="0" err="1" smtClean="0">
                <a:latin typeface="Courier New" pitchFamily="49" charset="0"/>
                <a:cs typeface="Courier New" pitchFamily="49" charset="0"/>
              </a:rPr>
              <a:t>eople</a:t>
            </a:r>
            <a:r>
              <a:rPr lang="hu-HU" sz="2800" b="1" dirty="0" smtClean="0">
                <a:latin typeface="Courier New" pitchFamily="49" charset="0"/>
                <a:cs typeface="Courier New" pitchFamily="49" charset="0"/>
              </a:rPr>
              <a:t> &amp; x = 00000000</a:t>
            </a:r>
          </a:p>
        </p:txBody>
      </p:sp>
      <p:sp>
        <p:nvSpPr>
          <p:cNvPr id="10" name="Szövegdoboz 9"/>
          <p:cNvSpPr txBox="1"/>
          <p:nvPr/>
        </p:nvSpPr>
        <p:spPr>
          <a:xfrm>
            <a:off x="2051720" y="3914421"/>
            <a:ext cx="7200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 smtClean="0">
                <a:latin typeface="Courier New" pitchFamily="49" charset="0"/>
                <a:cs typeface="Courier New" pitchFamily="49" charset="0"/>
              </a:rPr>
              <a:t>X =          00000001</a:t>
            </a:r>
          </a:p>
          <a:p>
            <a:r>
              <a:rPr lang="hu-HU" sz="2800" b="1" dirty="0" err="1" smtClean="0">
                <a:latin typeface="Courier New" pitchFamily="49" charset="0"/>
                <a:cs typeface="Courier New" pitchFamily="49" charset="0"/>
              </a:rPr>
              <a:t>people</a:t>
            </a:r>
            <a:r>
              <a:rPr lang="hu-HU" sz="2800" b="1" dirty="0" smtClean="0">
                <a:latin typeface="Courier New" pitchFamily="49" charset="0"/>
                <a:cs typeface="Courier New" pitchFamily="49" charset="0"/>
              </a:rPr>
              <a:t> =     00101001</a:t>
            </a:r>
          </a:p>
          <a:p>
            <a:r>
              <a:rPr lang="hu-HU" sz="2800" b="1" dirty="0" err="1" smtClean="0">
                <a:latin typeface="Courier New" pitchFamily="49" charset="0"/>
                <a:cs typeface="Courier New" pitchFamily="49" charset="0"/>
              </a:rPr>
              <a:t>p</a:t>
            </a:r>
            <a:r>
              <a:rPr lang="hu-HU" sz="2800" b="1" dirty="0" err="1" smtClean="0">
                <a:latin typeface="Courier New" pitchFamily="49" charset="0"/>
                <a:cs typeface="Courier New" pitchFamily="49" charset="0"/>
              </a:rPr>
              <a:t>eople</a:t>
            </a:r>
            <a:r>
              <a:rPr lang="hu-HU" sz="2800" b="1" dirty="0" smtClean="0">
                <a:latin typeface="Courier New" pitchFamily="49" charset="0"/>
                <a:cs typeface="Courier New" pitchFamily="49" charset="0"/>
              </a:rPr>
              <a:t> &amp; x = 00000001</a:t>
            </a:r>
          </a:p>
        </p:txBody>
      </p:sp>
      <p:sp>
        <p:nvSpPr>
          <p:cNvPr id="11" name="Szövegdoboz 10"/>
          <p:cNvSpPr txBox="1"/>
          <p:nvPr/>
        </p:nvSpPr>
        <p:spPr>
          <a:xfrm>
            <a:off x="2051720" y="3914421"/>
            <a:ext cx="69847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 smtClean="0">
                <a:latin typeface="Courier New" pitchFamily="49" charset="0"/>
                <a:cs typeface="Courier New" pitchFamily="49" charset="0"/>
              </a:rPr>
              <a:t>X =          00000011</a:t>
            </a:r>
          </a:p>
          <a:p>
            <a:r>
              <a:rPr lang="hu-HU" sz="2800" b="1" dirty="0" err="1" smtClean="0">
                <a:latin typeface="Courier New" pitchFamily="49" charset="0"/>
                <a:cs typeface="Courier New" pitchFamily="49" charset="0"/>
              </a:rPr>
              <a:t>people</a:t>
            </a:r>
            <a:r>
              <a:rPr lang="hu-HU" sz="2800" b="1" dirty="0" smtClean="0">
                <a:latin typeface="Courier New" pitchFamily="49" charset="0"/>
                <a:cs typeface="Courier New" pitchFamily="49" charset="0"/>
              </a:rPr>
              <a:t> =     00101001</a:t>
            </a:r>
          </a:p>
          <a:p>
            <a:r>
              <a:rPr lang="hu-HU" sz="2800" b="1" dirty="0" err="1" smtClean="0">
                <a:latin typeface="Courier New" pitchFamily="49" charset="0"/>
                <a:cs typeface="Courier New" pitchFamily="49" charset="0"/>
              </a:rPr>
              <a:t>p</a:t>
            </a:r>
            <a:r>
              <a:rPr lang="hu-HU" sz="2800" b="1" dirty="0" err="1" smtClean="0">
                <a:latin typeface="Courier New" pitchFamily="49" charset="0"/>
                <a:cs typeface="Courier New" pitchFamily="49" charset="0"/>
              </a:rPr>
              <a:t>eople</a:t>
            </a:r>
            <a:r>
              <a:rPr lang="hu-HU" sz="2800" b="1" dirty="0" smtClean="0">
                <a:latin typeface="Courier New" pitchFamily="49" charset="0"/>
                <a:cs typeface="Courier New" pitchFamily="49" charset="0"/>
              </a:rPr>
              <a:t> &amp; x = 00000001</a:t>
            </a:r>
          </a:p>
        </p:txBody>
      </p:sp>
      <p:sp>
        <p:nvSpPr>
          <p:cNvPr id="12" name="Szövegdoboz 11"/>
          <p:cNvSpPr txBox="1"/>
          <p:nvPr/>
        </p:nvSpPr>
        <p:spPr>
          <a:xfrm>
            <a:off x="2051720" y="3914421"/>
            <a:ext cx="64807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 smtClean="0">
                <a:latin typeface="Courier New" pitchFamily="49" charset="0"/>
                <a:cs typeface="Courier New" pitchFamily="49" charset="0"/>
              </a:rPr>
              <a:t>X =          00000111</a:t>
            </a:r>
          </a:p>
          <a:p>
            <a:r>
              <a:rPr lang="hu-HU" sz="2800" b="1" dirty="0" err="1" smtClean="0">
                <a:latin typeface="Courier New" pitchFamily="49" charset="0"/>
                <a:cs typeface="Courier New" pitchFamily="49" charset="0"/>
              </a:rPr>
              <a:t>people</a:t>
            </a:r>
            <a:r>
              <a:rPr lang="hu-HU" sz="2800" b="1" dirty="0" smtClean="0">
                <a:latin typeface="Courier New" pitchFamily="49" charset="0"/>
                <a:cs typeface="Courier New" pitchFamily="49" charset="0"/>
              </a:rPr>
              <a:t> =     00101001</a:t>
            </a:r>
          </a:p>
          <a:p>
            <a:r>
              <a:rPr lang="hu-HU" sz="2800" b="1" dirty="0" err="1" smtClean="0">
                <a:latin typeface="Courier New" pitchFamily="49" charset="0"/>
                <a:cs typeface="Courier New" pitchFamily="49" charset="0"/>
              </a:rPr>
              <a:t>p</a:t>
            </a:r>
            <a:r>
              <a:rPr lang="hu-HU" sz="2800" b="1" dirty="0" err="1" smtClean="0">
                <a:latin typeface="Courier New" pitchFamily="49" charset="0"/>
                <a:cs typeface="Courier New" pitchFamily="49" charset="0"/>
              </a:rPr>
              <a:t>eople</a:t>
            </a:r>
            <a:r>
              <a:rPr lang="hu-HU" sz="2800" b="1" dirty="0" smtClean="0">
                <a:latin typeface="Courier New" pitchFamily="49" charset="0"/>
                <a:cs typeface="Courier New" pitchFamily="49" charset="0"/>
              </a:rPr>
              <a:t> &amp; x = 00000001</a:t>
            </a:r>
          </a:p>
        </p:txBody>
      </p:sp>
      <p:sp>
        <p:nvSpPr>
          <p:cNvPr id="13" name="Szövegdoboz 12"/>
          <p:cNvSpPr txBox="1"/>
          <p:nvPr/>
        </p:nvSpPr>
        <p:spPr>
          <a:xfrm>
            <a:off x="2051720" y="3914421"/>
            <a:ext cx="59046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 smtClean="0">
                <a:latin typeface="Courier New" pitchFamily="49" charset="0"/>
                <a:cs typeface="Courier New" pitchFamily="49" charset="0"/>
              </a:rPr>
              <a:t>X =          00001111</a:t>
            </a:r>
          </a:p>
          <a:p>
            <a:r>
              <a:rPr lang="hu-HU" sz="2800" b="1" dirty="0" err="1" smtClean="0">
                <a:latin typeface="Courier New" pitchFamily="49" charset="0"/>
                <a:cs typeface="Courier New" pitchFamily="49" charset="0"/>
              </a:rPr>
              <a:t>people</a:t>
            </a:r>
            <a:r>
              <a:rPr lang="hu-HU" sz="2800" b="1" dirty="0" smtClean="0">
                <a:latin typeface="Courier New" pitchFamily="49" charset="0"/>
                <a:cs typeface="Courier New" pitchFamily="49" charset="0"/>
              </a:rPr>
              <a:t> =     00101001</a:t>
            </a:r>
          </a:p>
          <a:p>
            <a:r>
              <a:rPr lang="hu-HU" sz="2800" b="1" dirty="0" err="1" smtClean="0">
                <a:latin typeface="Courier New" pitchFamily="49" charset="0"/>
                <a:cs typeface="Courier New" pitchFamily="49" charset="0"/>
              </a:rPr>
              <a:t>p</a:t>
            </a:r>
            <a:r>
              <a:rPr lang="hu-HU" sz="2800" b="1" dirty="0" err="1" smtClean="0">
                <a:latin typeface="Courier New" pitchFamily="49" charset="0"/>
                <a:cs typeface="Courier New" pitchFamily="49" charset="0"/>
              </a:rPr>
              <a:t>eople</a:t>
            </a:r>
            <a:r>
              <a:rPr lang="hu-HU" sz="2800" b="1" dirty="0" smtClean="0">
                <a:latin typeface="Courier New" pitchFamily="49" charset="0"/>
                <a:cs typeface="Courier New" pitchFamily="49" charset="0"/>
              </a:rPr>
              <a:t> &amp; x = 00001001</a:t>
            </a:r>
          </a:p>
        </p:txBody>
      </p:sp>
      <p:sp>
        <p:nvSpPr>
          <p:cNvPr id="15" name="Szövegdoboz 14"/>
          <p:cNvSpPr txBox="1"/>
          <p:nvPr/>
        </p:nvSpPr>
        <p:spPr>
          <a:xfrm>
            <a:off x="2051720" y="3914421"/>
            <a:ext cx="53285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 smtClean="0">
                <a:latin typeface="Courier New" pitchFamily="49" charset="0"/>
                <a:cs typeface="Courier New" pitchFamily="49" charset="0"/>
              </a:rPr>
              <a:t>X =          00011111</a:t>
            </a:r>
          </a:p>
          <a:p>
            <a:r>
              <a:rPr lang="hu-HU" sz="2800" b="1" dirty="0" err="1" smtClean="0">
                <a:latin typeface="Courier New" pitchFamily="49" charset="0"/>
                <a:cs typeface="Courier New" pitchFamily="49" charset="0"/>
              </a:rPr>
              <a:t>people</a:t>
            </a:r>
            <a:r>
              <a:rPr lang="hu-HU" sz="2800" b="1" dirty="0" smtClean="0">
                <a:latin typeface="Courier New" pitchFamily="49" charset="0"/>
                <a:cs typeface="Courier New" pitchFamily="49" charset="0"/>
              </a:rPr>
              <a:t> =     00101001</a:t>
            </a:r>
          </a:p>
          <a:p>
            <a:r>
              <a:rPr lang="hu-HU" sz="2800" b="1" dirty="0" err="1" smtClean="0">
                <a:latin typeface="Courier New" pitchFamily="49" charset="0"/>
                <a:cs typeface="Courier New" pitchFamily="49" charset="0"/>
              </a:rPr>
              <a:t>p</a:t>
            </a:r>
            <a:r>
              <a:rPr lang="hu-HU" sz="2800" b="1" dirty="0" err="1" smtClean="0">
                <a:latin typeface="Courier New" pitchFamily="49" charset="0"/>
                <a:cs typeface="Courier New" pitchFamily="49" charset="0"/>
              </a:rPr>
              <a:t>eople</a:t>
            </a:r>
            <a:r>
              <a:rPr lang="hu-HU" sz="2800" b="1" dirty="0" smtClean="0">
                <a:latin typeface="Courier New" pitchFamily="49" charset="0"/>
                <a:cs typeface="Courier New" pitchFamily="49" charset="0"/>
              </a:rPr>
              <a:t> &amp; x = 00001001</a:t>
            </a:r>
          </a:p>
        </p:txBody>
      </p:sp>
      <p:sp>
        <p:nvSpPr>
          <p:cNvPr id="16" name="Szövegdoboz 15"/>
          <p:cNvSpPr txBox="1"/>
          <p:nvPr/>
        </p:nvSpPr>
        <p:spPr>
          <a:xfrm>
            <a:off x="2051720" y="3914421"/>
            <a:ext cx="48965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 smtClean="0">
                <a:latin typeface="Courier New" pitchFamily="49" charset="0"/>
                <a:cs typeface="Courier New" pitchFamily="49" charset="0"/>
              </a:rPr>
              <a:t>X =          00111111</a:t>
            </a:r>
          </a:p>
          <a:p>
            <a:r>
              <a:rPr lang="hu-HU" sz="2800" b="1" dirty="0" err="1" smtClean="0">
                <a:latin typeface="Courier New" pitchFamily="49" charset="0"/>
                <a:cs typeface="Courier New" pitchFamily="49" charset="0"/>
              </a:rPr>
              <a:t>people</a:t>
            </a:r>
            <a:r>
              <a:rPr lang="hu-HU" sz="2800" b="1" dirty="0" smtClean="0">
                <a:latin typeface="Courier New" pitchFamily="49" charset="0"/>
                <a:cs typeface="Courier New" pitchFamily="49" charset="0"/>
              </a:rPr>
              <a:t> =     00101001</a:t>
            </a:r>
          </a:p>
          <a:p>
            <a:r>
              <a:rPr lang="hu-HU" sz="2800" b="1" dirty="0" err="1" smtClean="0">
                <a:latin typeface="Courier New" pitchFamily="49" charset="0"/>
                <a:cs typeface="Courier New" pitchFamily="49" charset="0"/>
              </a:rPr>
              <a:t>p</a:t>
            </a:r>
            <a:r>
              <a:rPr lang="hu-HU" sz="2800" b="1" dirty="0" err="1" smtClean="0">
                <a:latin typeface="Courier New" pitchFamily="49" charset="0"/>
                <a:cs typeface="Courier New" pitchFamily="49" charset="0"/>
              </a:rPr>
              <a:t>eople</a:t>
            </a:r>
            <a:r>
              <a:rPr lang="hu-HU" sz="2800" b="1" dirty="0" smtClean="0">
                <a:latin typeface="Courier New" pitchFamily="49" charset="0"/>
                <a:cs typeface="Courier New" pitchFamily="49" charset="0"/>
              </a:rPr>
              <a:t> &amp; x = 00101001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0" grpId="1"/>
      <p:bldP spid="11" grpId="0"/>
      <p:bldP spid="11" grpId="1"/>
      <p:bldP spid="12" grpId="0"/>
      <p:bldP spid="12" grpId="1"/>
      <p:bldP spid="13" grpId="0"/>
      <p:bldP spid="13" grpId="1"/>
      <p:bldP spid="15" grpId="0"/>
      <p:bldP spid="15" grpId="1"/>
      <p:bldP spid="16" grpId="0"/>
    </p:bld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281</Words>
  <Application>Microsoft Office PowerPoint</Application>
  <PresentationFormat>Diavetítés a képernyőre (4:3 oldalarány)</PresentationFormat>
  <Paragraphs>99</Paragraphs>
  <Slides>11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2" baseType="lpstr">
      <vt:lpstr>Office-téma</vt:lpstr>
      <vt:lpstr>1. dia</vt:lpstr>
      <vt:lpstr>2. dia</vt:lpstr>
      <vt:lpstr>3. dia</vt:lpstr>
      <vt:lpstr>4. dia</vt:lpstr>
      <vt:lpstr>5. dia</vt:lpstr>
      <vt:lpstr>6. dia</vt:lpstr>
      <vt:lpstr>7. dia</vt:lpstr>
      <vt:lpstr>8. dia</vt:lpstr>
      <vt:lpstr>9. dia</vt:lpstr>
      <vt:lpstr>10. dia</vt:lpstr>
      <vt:lpstr>11. dia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monster</dc:title>
  <dc:creator>Andris</dc:creator>
  <cp:lastModifiedBy>Andris</cp:lastModifiedBy>
  <cp:revision>63</cp:revision>
  <dcterms:created xsi:type="dcterms:W3CDTF">2017-10-06T12:35:22Z</dcterms:created>
  <dcterms:modified xsi:type="dcterms:W3CDTF">2017-10-13T14:12:55Z</dcterms:modified>
</cp:coreProperties>
</file>