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94" autoAdjust="0"/>
  </p:normalViewPr>
  <p:slideViewPr>
    <p:cSldViewPr snapToGrid="0">
      <p:cViewPr varScale="1">
        <p:scale>
          <a:sx n="78" d="100"/>
          <a:sy n="78" d="100"/>
        </p:scale>
        <p:origin x="1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21E3-3877-476F-91CA-B93D08F6151D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A86F7-761F-4F2C-A193-87FF7144F9B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379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easier</a:t>
            </a:r>
            <a:r>
              <a:rPr lang="hu-HU" dirty="0" smtClean="0"/>
              <a:t> in </a:t>
            </a:r>
            <a:r>
              <a:rPr lang="hu-HU" dirty="0" err="1" smtClean="0"/>
              <a:t>conventional</a:t>
            </a:r>
            <a:endParaRPr lang="hu-HU" dirty="0" smtClean="0"/>
          </a:p>
          <a:p>
            <a:r>
              <a:rPr lang="hu-HU" dirty="0" smtClean="0"/>
              <a:t>BCD </a:t>
            </a:r>
            <a:r>
              <a:rPr lang="hu-HU" dirty="0" err="1" smtClean="0"/>
              <a:t>used</a:t>
            </a:r>
            <a:r>
              <a:rPr lang="hu-HU" dirty="0" smtClean="0"/>
              <a:t> in business </a:t>
            </a:r>
            <a:r>
              <a:rPr lang="hu-HU" dirty="0" err="1" smtClean="0"/>
              <a:t>applications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6F7-761F-4F2C-A193-87FF7144F9B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50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Absolute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: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zeros</a:t>
            </a:r>
            <a:r>
              <a:rPr lang="hu-HU" dirty="0" smtClean="0"/>
              <a:t>, </a:t>
            </a:r>
            <a:r>
              <a:rPr lang="hu-HU" dirty="0" err="1" smtClean="0"/>
              <a:t>operations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complicated</a:t>
            </a:r>
            <a:r>
              <a:rPr lang="hu-HU" dirty="0" smtClean="0"/>
              <a:t>,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in BCD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6F7-761F-4F2C-A193-87FF7144F9B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14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Alsó</a:t>
            </a:r>
            <a:r>
              <a:rPr lang="hu-HU" baseline="0" dirty="0" smtClean="0"/>
              <a:t> index: </a:t>
            </a:r>
            <a:r>
              <a:rPr lang="hu-HU" baseline="0" dirty="0" err="1" smtClean="0"/>
              <a:t>subscript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6F7-761F-4F2C-A193-87FF7144F9B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77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A86F7-761F-4F2C-A193-87FF7144F9B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13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2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73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2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63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823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3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80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7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1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7364-E57B-4154-9F2D-914385148042}" type="datetimeFigureOut">
              <a:rPr lang="hu-HU" smtClean="0"/>
              <a:t>2019. 04. 05.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45EB-5E5E-48AA-96AF-BE21946125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28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u="sng" dirty="0" err="1" smtClean="0">
                <a:latin typeface="+mn-lt"/>
              </a:rPr>
              <a:t>Binary</a:t>
            </a:r>
            <a:r>
              <a:rPr lang="hu-HU" b="1" u="sng" dirty="0" smtClean="0">
                <a:latin typeface="+mn-lt"/>
              </a:rPr>
              <a:t> </a:t>
            </a:r>
            <a:r>
              <a:rPr lang="hu-HU" b="1" u="sng" dirty="0" err="1" smtClean="0">
                <a:latin typeface="+mn-lt"/>
              </a:rPr>
              <a:t>number</a:t>
            </a:r>
            <a:r>
              <a:rPr lang="hu-HU" b="1" u="sng" dirty="0" smtClean="0">
                <a:latin typeface="+mn-lt"/>
              </a:rPr>
              <a:t/>
            </a:r>
            <a:br>
              <a:rPr lang="hu-HU" b="1" u="sng" dirty="0" smtClean="0">
                <a:latin typeface="+mn-lt"/>
              </a:rPr>
            </a:br>
            <a:r>
              <a:rPr lang="hu-HU" b="1" u="sng" dirty="0" err="1" smtClean="0">
                <a:latin typeface="+mn-lt"/>
              </a:rPr>
              <a:t>representation</a:t>
            </a:r>
            <a:endParaRPr lang="hu-HU" b="1" u="sng" dirty="0">
              <a:latin typeface="+mn-l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7946"/>
          </a:xfrm>
        </p:spPr>
        <p:txBody>
          <a:bodyPr/>
          <a:lstStyle/>
          <a:p>
            <a:r>
              <a:rPr lang="hu-HU" dirty="0" err="1" smtClean="0"/>
              <a:t>Integers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34978" y="5748951"/>
            <a:ext cx="3041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Lightning</a:t>
            </a:r>
            <a:r>
              <a:rPr lang="hu-HU" dirty="0" smtClean="0"/>
              <a:t> </a:t>
            </a:r>
            <a:r>
              <a:rPr lang="hu-HU" dirty="0" err="1" smtClean="0"/>
              <a:t>talk</a:t>
            </a:r>
            <a:endParaRPr lang="hu-HU" dirty="0" smtClean="0"/>
          </a:p>
          <a:p>
            <a:r>
              <a:rPr lang="hu-HU" dirty="0" err="1" smtClean="0"/>
              <a:t>Greenfox</a:t>
            </a:r>
            <a:endParaRPr lang="hu-HU" dirty="0" smtClean="0"/>
          </a:p>
          <a:p>
            <a:r>
              <a:rPr lang="hu-HU" dirty="0" smtClean="0"/>
              <a:t>05.04.2019.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6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82128" y="1699708"/>
            <a:ext cx="10381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600" b="1" dirty="0" err="1" smtClean="0"/>
              <a:t>Thank</a:t>
            </a:r>
            <a:r>
              <a:rPr lang="hu-HU" sz="9600" b="1" dirty="0" smtClean="0"/>
              <a:t> </a:t>
            </a:r>
            <a:r>
              <a:rPr lang="hu-HU" sz="9600" b="1" dirty="0" err="1" smtClean="0"/>
              <a:t>you</a:t>
            </a:r>
            <a:r>
              <a:rPr lang="hu-HU" sz="9600" b="1" dirty="0" smtClean="0"/>
              <a:t> </a:t>
            </a:r>
            <a:r>
              <a:rPr lang="hu-HU" sz="9600" b="1" dirty="0" err="1" smtClean="0"/>
              <a:t>for</a:t>
            </a:r>
            <a:r>
              <a:rPr lang="hu-HU" sz="9600" b="1" dirty="0" smtClean="0"/>
              <a:t> </a:t>
            </a:r>
            <a:r>
              <a:rPr lang="hu-HU" sz="9600" b="1" dirty="0" err="1" smtClean="0"/>
              <a:t>your</a:t>
            </a:r>
            <a:r>
              <a:rPr lang="hu-HU" sz="9600" b="1" dirty="0" smtClean="0"/>
              <a:t> </a:t>
            </a:r>
            <a:r>
              <a:rPr lang="hu-HU" sz="9600" b="1" dirty="0" err="1" smtClean="0"/>
              <a:t>attention</a:t>
            </a:r>
            <a:r>
              <a:rPr lang="hu-HU" sz="96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95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52673" y="443620"/>
            <a:ext cx="52691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Decimal</a:t>
            </a:r>
            <a:endParaRPr lang="hu-HU" sz="4000" u="sng" dirty="0" smtClean="0"/>
          </a:p>
          <a:p>
            <a:endParaRPr lang="hu-HU" dirty="0"/>
          </a:p>
          <a:p>
            <a:r>
              <a:rPr lang="hu-HU" sz="2800" dirty="0" smtClean="0"/>
              <a:t>…+ 10</a:t>
            </a:r>
            <a:r>
              <a:rPr lang="hu-HU" sz="2800" baseline="30000" dirty="0" smtClean="0"/>
              <a:t>3</a:t>
            </a:r>
            <a:r>
              <a:rPr lang="hu-HU" sz="2800" dirty="0" smtClean="0"/>
              <a:t> + 10</a:t>
            </a:r>
            <a:r>
              <a:rPr lang="hu-HU" sz="2800" baseline="30000" dirty="0" smtClean="0"/>
              <a:t>2</a:t>
            </a:r>
            <a:r>
              <a:rPr lang="hu-HU" sz="2800" dirty="0" smtClean="0"/>
              <a:t> + 10</a:t>
            </a:r>
            <a:r>
              <a:rPr lang="hu-HU" sz="2800" baseline="30000" dirty="0" smtClean="0"/>
              <a:t>1</a:t>
            </a:r>
            <a:r>
              <a:rPr lang="hu-HU" sz="2800" dirty="0" smtClean="0"/>
              <a:t> + 10</a:t>
            </a:r>
            <a:r>
              <a:rPr lang="hu-HU" sz="2800" baseline="30000" dirty="0" smtClean="0"/>
              <a:t>0</a:t>
            </a:r>
            <a:endParaRPr lang="hu-HU" sz="2800" baseline="30000" dirty="0"/>
          </a:p>
        </p:txBody>
      </p:sp>
      <p:cxnSp>
        <p:nvCxnSpPr>
          <p:cNvPr id="4" name="Egyenes összekötő 3"/>
          <p:cNvCxnSpPr/>
          <p:nvPr/>
        </p:nvCxnSpPr>
        <p:spPr>
          <a:xfrm flipH="1">
            <a:off x="6067313" y="169682"/>
            <a:ext cx="12976" cy="20356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6919274" y="443620"/>
            <a:ext cx="452486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Binary</a:t>
            </a:r>
            <a:endParaRPr lang="hu-HU" sz="4000" u="sng" dirty="0" smtClean="0"/>
          </a:p>
          <a:p>
            <a:endParaRPr lang="hu-HU" dirty="0"/>
          </a:p>
          <a:p>
            <a:r>
              <a:rPr lang="hu-HU" sz="2800" dirty="0" smtClean="0"/>
              <a:t>…+ 2</a:t>
            </a:r>
            <a:r>
              <a:rPr lang="hu-HU" sz="2800" baseline="30000" dirty="0" smtClean="0"/>
              <a:t>3</a:t>
            </a:r>
            <a:r>
              <a:rPr lang="hu-HU" sz="2800" dirty="0" smtClean="0"/>
              <a:t> + 2</a:t>
            </a:r>
            <a:r>
              <a:rPr lang="hu-HU" sz="2800" baseline="30000" dirty="0" smtClean="0"/>
              <a:t>2</a:t>
            </a:r>
            <a:r>
              <a:rPr lang="hu-HU" sz="2800" dirty="0" smtClean="0"/>
              <a:t> + 2</a:t>
            </a:r>
            <a:r>
              <a:rPr lang="hu-HU" sz="2800" baseline="30000" dirty="0" smtClean="0"/>
              <a:t>1</a:t>
            </a:r>
            <a:r>
              <a:rPr lang="hu-HU" sz="2800" dirty="0" smtClean="0"/>
              <a:t> + 2</a:t>
            </a:r>
            <a:r>
              <a:rPr lang="hu-HU" sz="2800" baseline="30000" dirty="0" smtClean="0"/>
              <a:t>0</a:t>
            </a:r>
            <a:endParaRPr lang="hu-HU" sz="2800" baseline="300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687398" y="3176833"/>
            <a:ext cx="85124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 smtClean="0"/>
              <a:t>To</a:t>
            </a:r>
            <a:r>
              <a:rPr lang="hu-HU" sz="4000" dirty="0" smtClean="0"/>
              <a:t> </a:t>
            </a:r>
            <a:r>
              <a:rPr lang="hu-HU" sz="4000" dirty="0" err="1" smtClean="0"/>
              <a:t>represent</a:t>
            </a:r>
            <a:r>
              <a:rPr lang="hu-HU" sz="4000" dirty="0" smtClean="0"/>
              <a:t> an integer we </a:t>
            </a:r>
            <a:r>
              <a:rPr lang="hu-HU" sz="4000" dirty="0" err="1" smtClean="0"/>
              <a:t>need</a:t>
            </a:r>
            <a:r>
              <a:rPr lang="hu-HU" sz="40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value</a:t>
            </a:r>
            <a:endParaRPr lang="hu-HU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+ / - (</a:t>
            </a:r>
            <a:r>
              <a:rPr lang="hu-HU" sz="2800" dirty="0" err="1" smtClean="0"/>
              <a:t>signed</a:t>
            </a:r>
            <a:r>
              <a:rPr lang="hu-HU" sz="2800" dirty="0" smtClean="0"/>
              <a:t> </a:t>
            </a:r>
            <a:r>
              <a:rPr lang="hu-HU" sz="2800" dirty="0" err="1" smtClean="0"/>
              <a:t>or</a:t>
            </a:r>
            <a:r>
              <a:rPr lang="hu-HU" sz="2800" dirty="0" smtClean="0"/>
              <a:t> </a:t>
            </a:r>
            <a:r>
              <a:rPr lang="hu-HU" sz="2800" dirty="0" err="1" smtClean="0"/>
              <a:t>unsigned</a:t>
            </a:r>
            <a:r>
              <a:rPr lang="hu-HU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5715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16816" y="188536"/>
            <a:ext cx="2535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Unsigned</a:t>
            </a:r>
            <a:r>
              <a:rPr lang="hu-HU" sz="4000" u="sng" dirty="0" smtClean="0"/>
              <a:t>: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216816" y="896422"/>
            <a:ext cx="3893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/>
              <a:t>Binary</a:t>
            </a:r>
            <a:endParaRPr lang="hu-H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BCD (</a:t>
            </a:r>
            <a:r>
              <a:rPr lang="hu-HU" sz="2800" dirty="0" err="1" smtClean="0"/>
              <a:t>Binary</a:t>
            </a:r>
            <a:r>
              <a:rPr lang="hu-HU" sz="2800" dirty="0" smtClean="0"/>
              <a:t> </a:t>
            </a:r>
            <a:r>
              <a:rPr lang="hu-HU" sz="2800" dirty="0" err="1" smtClean="0"/>
              <a:t>Coded</a:t>
            </a:r>
            <a:r>
              <a:rPr lang="hu-HU" sz="2800" dirty="0" smtClean="0"/>
              <a:t> </a:t>
            </a:r>
            <a:r>
              <a:rPr lang="hu-HU" sz="2800" dirty="0" err="1" smtClean="0"/>
              <a:t>Decimal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5" y="188536"/>
            <a:ext cx="7776210" cy="4365591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67266" y="4939645"/>
            <a:ext cx="907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BCD </a:t>
            </a:r>
            <a:r>
              <a:rPr lang="hu-HU" sz="2800" dirty="0" err="1" smtClean="0"/>
              <a:t>range</a:t>
            </a:r>
            <a:r>
              <a:rPr lang="hu-HU" sz="2800" dirty="0" smtClean="0"/>
              <a:t> of </a:t>
            </a:r>
            <a:r>
              <a:rPr lang="hu-HU" sz="2800" dirty="0" err="1" smtClean="0"/>
              <a:t>values</a:t>
            </a:r>
            <a:r>
              <a:rPr lang="hu-HU" sz="2800" dirty="0" smtClean="0"/>
              <a:t> </a:t>
            </a:r>
            <a:r>
              <a:rPr lang="hu-HU" sz="2800" b="1" dirty="0" smtClean="0"/>
              <a:t>&lt;</a:t>
            </a:r>
            <a:r>
              <a:rPr lang="hu-HU" sz="2800" dirty="0" smtClean="0"/>
              <a:t> </a:t>
            </a:r>
            <a:r>
              <a:rPr lang="hu-HU" sz="2800" dirty="0" err="1" smtClean="0"/>
              <a:t>conventional</a:t>
            </a:r>
            <a:r>
              <a:rPr lang="hu-HU" sz="2800" dirty="0" smtClean="0"/>
              <a:t> </a:t>
            </a:r>
            <a:r>
              <a:rPr lang="hu-HU" sz="2800" dirty="0" err="1" smtClean="0"/>
              <a:t>binary</a:t>
            </a:r>
            <a:r>
              <a:rPr lang="hu-HU" sz="2800" dirty="0" smtClean="0"/>
              <a:t> </a:t>
            </a:r>
            <a:r>
              <a:rPr lang="hu-HU" sz="2800" dirty="0" err="1" smtClean="0"/>
              <a:t>representation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9929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8942" y="168145"/>
            <a:ext cx="1764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Signed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2955" y="1013877"/>
            <a:ext cx="623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Sign</a:t>
            </a:r>
            <a:r>
              <a:rPr lang="hu-HU" sz="2800" dirty="0" smtClean="0"/>
              <a:t> and </a:t>
            </a:r>
            <a:r>
              <a:rPr lang="hu-HU" sz="2800" dirty="0" err="1" smtClean="0"/>
              <a:t>value</a:t>
            </a:r>
            <a:r>
              <a:rPr lang="hu-HU" sz="2800" dirty="0" smtClean="0"/>
              <a:t> (</a:t>
            </a:r>
            <a:r>
              <a:rPr lang="hu-HU" sz="2800" dirty="0" err="1" smtClean="0"/>
              <a:t>absolute</a:t>
            </a:r>
            <a:r>
              <a:rPr lang="hu-HU" sz="2800" dirty="0" smtClean="0"/>
              <a:t> </a:t>
            </a:r>
            <a:r>
              <a:rPr lang="hu-HU" sz="2800" dirty="0" err="1" smtClean="0"/>
              <a:t>value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539674" y="1584973"/>
            <a:ext cx="473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First</a:t>
            </a:r>
            <a:r>
              <a:rPr lang="hu-HU" dirty="0" smtClean="0"/>
              <a:t> bit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: 	0 - </a:t>
            </a:r>
            <a:r>
              <a:rPr lang="hu-HU" dirty="0" err="1" smtClean="0"/>
              <a:t>positive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1 - </a:t>
            </a:r>
            <a:r>
              <a:rPr lang="hu-HU" dirty="0" err="1" smtClean="0"/>
              <a:t>negative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33" y="311298"/>
            <a:ext cx="2309310" cy="5998734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12955" y="2211874"/>
            <a:ext cx="479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One’s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complement</a:t>
            </a:r>
            <a:r>
              <a:rPr lang="hu-HU" sz="2800" dirty="0" smtClean="0"/>
              <a:t> (</a:t>
            </a:r>
            <a:r>
              <a:rPr lang="hu-HU" sz="2800" dirty="0" err="1" smtClean="0"/>
              <a:t>negated</a:t>
            </a:r>
            <a:r>
              <a:rPr lang="hu-HU" sz="2800" dirty="0" smtClean="0"/>
              <a:t>)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616490" y="2723093"/>
            <a:ext cx="37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0 and </a:t>
            </a:r>
            <a:r>
              <a:rPr lang="hu-HU" dirty="0" err="1" smtClean="0"/>
              <a:t>positive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normal</a:t>
            </a:r>
            <a:endParaRPr lang="hu-HU" dirty="0" smtClean="0"/>
          </a:p>
          <a:p>
            <a:r>
              <a:rPr lang="hu-HU" dirty="0" err="1" smtClean="0"/>
              <a:t>Negatives</a:t>
            </a:r>
            <a:r>
              <a:rPr lang="hu-HU" dirty="0" smtClean="0"/>
              <a:t> -&gt;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</a:t>
            </a:r>
            <a:r>
              <a:rPr lang="hu-HU" dirty="0" err="1" smtClean="0"/>
              <a:t>flipped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17436" y="3400344"/>
            <a:ext cx="488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Two’s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complement</a:t>
            </a:r>
            <a:endParaRPr lang="hu-HU" sz="28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12" y="332825"/>
            <a:ext cx="2315916" cy="6043304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473" y="311298"/>
            <a:ext cx="2358950" cy="6133268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710005" y="4066391"/>
            <a:ext cx="378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Most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endParaRPr lang="hu-HU" dirty="0" smtClean="0"/>
          </a:p>
          <a:p>
            <a:r>
              <a:rPr lang="hu-HU" dirty="0" err="1" smtClean="0"/>
              <a:t>From</a:t>
            </a:r>
            <a:r>
              <a:rPr lang="hu-HU" dirty="0" smtClean="0"/>
              <a:t> 0000 </a:t>
            </a:r>
            <a:r>
              <a:rPr lang="hu-HU" dirty="0" err="1" smtClean="0"/>
              <a:t>turning</a:t>
            </a:r>
            <a:r>
              <a:rPr lang="hu-HU" dirty="0" smtClean="0"/>
              <a:t> back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forward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806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15153" y="247426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One’s</a:t>
            </a:r>
            <a:r>
              <a:rPr lang="hu-HU" sz="4000" u="sng" dirty="0" smtClean="0"/>
              <a:t> </a:t>
            </a:r>
            <a:r>
              <a:rPr lang="hu-HU" sz="4000" u="sng" dirty="0" err="1" smtClean="0"/>
              <a:t>complement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925158" y="1161826"/>
            <a:ext cx="1116643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Range</a:t>
            </a:r>
            <a:r>
              <a:rPr lang="hu-HU" sz="2800" dirty="0" smtClean="0"/>
              <a:t> (</a:t>
            </a:r>
            <a:r>
              <a:rPr lang="hu-HU" sz="2800" dirty="0" err="1" smtClean="0"/>
              <a:t>on</a:t>
            </a:r>
            <a:r>
              <a:rPr lang="hu-HU" sz="2800" dirty="0" smtClean="0"/>
              <a:t> 1 byte): -127 </a:t>
            </a:r>
            <a:r>
              <a:rPr lang="hu-HU" sz="2800" dirty="0" err="1" smtClean="0"/>
              <a:t>to</a:t>
            </a:r>
            <a:r>
              <a:rPr lang="hu-HU" sz="2800" dirty="0" smtClean="0"/>
              <a:t> +127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/>
              <a:t>Example</a:t>
            </a:r>
            <a:r>
              <a:rPr lang="hu-HU" sz="2800" dirty="0" smtClean="0"/>
              <a:t>: 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0</a:t>
            </a:r>
            <a:r>
              <a:rPr lang="hu-HU" sz="2800" dirty="0" smtClean="0">
                <a:solidFill>
                  <a:schemeClr val="accent6"/>
                </a:solidFill>
              </a:rPr>
              <a:t>101 1111</a:t>
            </a:r>
            <a:r>
              <a:rPr lang="hu-HU" sz="2800" baseline="-25000" dirty="0" smtClean="0"/>
              <a:t>1kB</a:t>
            </a:r>
            <a:r>
              <a:rPr lang="hu-HU" sz="2800" dirty="0" smtClean="0"/>
              <a:t> = </a:t>
            </a:r>
            <a:r>
              <a:rPr lang="hu-HU" sz="2800" dirty="0" smtClean="0">
                <a:solidFill>
                  <a:srgbClr val="FF0000"/>
                </a:solidFill>
              </a:rPr>
              <a:t>+</a:t>
            </a:r>
            <a:r>
              <a:rPr lang="hu-HU" sz="2800" dirty="0" smtClean="0">
                <a:solidFill>
                  <a:schemeClr val="accent6"/>
                </a:solidFill>
              </a:rPr>
              <a:t>95</a:t>
            </a:r>
            <a:r>
              <a:rPr lang="hu-HU" sz="2800" baseline="-25000" dirty="0" smtClean="0"/>
              <a:t>D</a:t>
            </a:r>
          </a:p>
          <a:p>
            <a:r>
              <a:rPr lang="hu-HU" sz="2800" baseline="-25000" dirty="0"/>
              <a:t>	</a:t>
            </a:r>
            <a:r>
              <a:rPr lang="hu-HU" sz="2800" baseline="-25000" dirty="0" smtClean="0"/>
              <a:t>		</a:t>
            </a:r>
            <a:r>
              <a:rPr lang="hu-HU" sz="2400" dirty="0" smtClean="0"/>
              <a:t>0∙128 + 1∙64 + 0∙32 + 1∙16 + 1∙8 + 1∙4 + 1∙2 1∙1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</a:t>
            </a:r>
          </a:p>
          <a:p>
            <a:r>
              <a:rPr lang="hu-HU" sz="2400" dirty="0"/>
              <a:t>	</a:t>
            </a:r>
            <a:r>
              <a:rPr lang="hu-HU" sz="2400" dirty="0" smtClean="0"/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1</a:t>
            </a:r>
            <a:r>
              <a:rPr lang="hu-HU" sz="2800" dirty="0" smtClean="0">
                <a:solidFill>
                  <a:schemeClr val="accent6"/>
                </a:solidFill>
              </a:rPr>
              <a:t>010 0000</a:t>
            </a:r>
            <a:r>
              <a:rPr lang="hu-HU" sz="2800" baseline="-25000" dirty="0" smtClean="0"/>
              <a:t>1kB </a:t>
            </a:r>
            <a:r>
              <a:rPr lang="hu-HU" sz="2800" dirty="0" smtClean="0"/>
              <a:t>– </a:t>
            </a:r>
            <a:r>
              <a:rPr lang="hu-HU" sz="2800" dirty="0" err="1" smtClean="0"/>
              <a:t>negative</a:t>
            </a:r>
            <a:endParaRPr lang="hu-HU" sz="2800" dirty="0" smtClean="0"/>
          </a:p>
          <a:p>
            <a:r>
              <a:rPr lang="hu-HU" sz="2800" baseline="-25000" dirty="0"/>
              <a:t>	</a:t>
            </a:r>
            <a:r>
              <a:rPr lang="hu-HU" sz="2800" baseline="-25000" dirty="0" smtClean="0"/>
              <a:t>	</a:t>
            </a:r>
            <a:r>
              <a:rPr lang="hu-HU" sz="2800" dirty="0" err="1" smtClean="0"/>
              <a:t>negate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get</a:t>
            </a:r>
            <a:r>
              <a:rPr lang="hu-HU" sz="2800" dirty="0" smtClean="0"/>
              <a:t> </a:t>
            </a:r>
            <a:r>
              <a:rPr lang="hu-HU" sz="2800" dirty="0" err="1" smtClean="0"/>
              <a:t>it’s</a:t>
            </a:r>
            <a:r>
              <a:rPr lang="hu-HU" sz="2800" dirty="0" smtClean="0"/>
              <a:t> </a:t>
            </a:r>
            <a:r>
              <a:rPr lang="hu-HU" sz="2800" dirty="0" err="1" smtClean="0"/>
              <a:t>absolute</a:t>
            </a:r>
            <a:r>
              <a:rPr lang="hu-HU" sz="2800" dirty="0" smtClean="0"/>
              <a:t> </a:t>
            </a:r>
            <a:r>
              <a:rPr lang="hu-HU" sz="2800" dirty="0" err="1" smtClean="0"/>
              <a:t>value</a:t>
            </a:r>
            <a:endParaRPr lang="hu-HU" sz="2800" dirty="0" smtClean="0"/>
          </a:p>
          <a:p>
            <a:r>
              <a:rPr lang="hu-HU" sz="2800" dirty="0"/>
              <a:t>	</a:t>
            </a:r>
            <a:r>
              <a:rPr lang="hu-HU" sz="2800" dirty="0" smtClean="0"/>
              <a:t>	</a:t>
            </a:r>
            <a:r>
              <a:rPr lang="hu-HU" sz="2800" dirty="0" smtClean="0">
                <a:solidFill>
                  <a:schemeClr val="accent6"/>
                </a:solidFill>
              </a:rPr>
              <a:t>0101 1111</a:t>
            </a:r>
            <a:r>
              <a:rPr lang="hu-HU" sz="2800" baseline="-25000" dirty="0" smtClean="0"/>
              <a:t>B</a:t>
            </a:r>
            <a:r>
              <a:rPr lang="hu-HU" sz="2800" dirty="0" smtClean="0"/>
              <a:t> = |95</a:t>
            </a:r>
            <a:r>
              <a:rPr lang="hu-HU" sz="2800" baseline="-25000" dirty="0" smtClean="0"/>
              <a:t>D</a:t>
            </a:r>
            <a:r>
              <a:rPr lang="hu-HU" sz="2800" dirty="0" smtClean="0"/>
              <a:t>|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</a:t>
            </a:r>
            <a:r>
              <a:rPr lang="hu-HU" sz="2800" dirty="0" err="1" smtClean="0"/>
              <a:t>solution</a:t>
            </a:r>
            <a:r>
              <a:rPr lang="hu-HU" sz="2800" dirty="0" smtClean="0"/>
              <a:t>: </a:t>
            </a:r>
            <a:r>
              <a:rPr lang="hu-HU" sz="2800" dirty="0" smtClean="0">
                <a:solidFill>
                  <a:srgbClr val="FF0000"/>
                </a:solidFill>
              </a:rPr>
              <a:t>1</a:t>
            </a:r>
            <a:r>
              <a:rPr lang="hu-HU" sz="2800" dirty="0" smtClean="0">
                <a:solidFill>
                  <a:schemeClr val="accent6"/>
                </a:solidFill>
              </a:rPr>
              <a:t>010 0000</a:t>
            </a:r>
            <a:r>
              <a:rPr lang="hu-HU" sz="2800" baseline="-25000" dirty="0" smtClean="0"/>
              <a:t>1kB</a:t>
            </a:r>
            <a:r>
              <a:rPr lang="hu-HU" sz="2800" dirty="0" smtClean="0"/>
              <a:t> = </a:t>
            </a:r>
            <a:r>
              <a:rPr lang="hu-HU" sz="2800" dirty="0" smtClean="0">
                <a:solidFill>
                  <a:srgbClr val="FF0000"/>
                </a:solidFill>
              </a:rPr>
              <a:t>-</a:t>
            </a:r>
            <a:r>
              <a:rPr lang="hu-HU" sz="2800" dirty="0" smtClean="0">
                <a:solidFill>
                  <a:schemeClr val="accent6"/>
                </a:solidFill>
              </a:rPr>
              <a:t>95</a:t>
            </a:r>
            <a:r>
              <a:rPr lang="hu-HU" sz="2800" baseline="-25000" dirty="0" smtClean="0"/>
              <a:t>D</a:t>
            </a:r>
            <a:endParaRPr lang="hu-HU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1983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47426" y="182880"/>
            <a:ext cx="5346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Two’s</a:t>
            </a:r>
            <a:r>
              <a:rPr lang="hu-HU" sz="4000" u="sng" dirty="0" smtClean="0"/>
              <a:t> </a:t>
            </a:r>
            <a:r>
              <a:rPr lang="hu-HU" sz="4000" u="sng" dirty="0" err="1" smtClean="0"/>
              <a:t>complement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40311" y="1183341"/>
            <a:ext cx="7659444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Range</a:t>
            </a:r>
            <a:r>
              <a:rPr lang="hu-HU" sz="2800" dirty="0" smtClean="0"/>
              <a:t> (</a:t>
            </a:r>
            <a:r>
              <a:rPr lang="hu-HU" sz="2800" dirty="0" err="1" smtClean="0"/>
              <a:t>on</a:t>
            </a:r>
            <a:r>
              <a:rPr lang="hu-HU" sz="2800" dirty="0" smtClean="0"/>
              <a:t> 1 byte): -128 </a:t>
            </a:r>
            <a:r>
              <a:rPr lang="hu-HU" sz="2800" dirty="0" err="1" smtClean="0"/>
              <a:t>to</a:t>
            </a:r>
            <a:r>
              <a:rPr lang="hu-HU" sz="2800" dirty="0" smtClean="0"/>
              <a:t> +127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In </a:t>
            </a:r>
            <a:r>
              <a:rPr lang="hu-HU" sz="2800" dirty="0" err="1" smtClean="0"/>
              <a:t>one’s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complement</a:t>
            </a:r>
            <a:r>
              <a:rPr lang="hu-HU" sz="2800" dirty="0" smtClean="0"/>
              <a:t> it is </a:t>
            </a:r>
            <a:r>
              <a:rPr lang="hu-HU" sz="2800" dirty="0" err="1" smtClean="0"/>
              <a:t>easier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change</a:t>
            </a:r>
            <a:r>
              <a:rPr lang="hu-HU" sz="2800" dirty="0" smtClean="0"/>
              <a:t> </a:t>
            </a:r>
            <a:r>
              <a:rPr lang="hu-HU" sz="2800" dirty="0" err="1" smtClean="0"/>
              <a:t>sign</a:t>
            </a:r>
            <a:r>
              <a:rPr lang="hu-HU" sz="2800" dirty="0" smtClean="0"/>
              <a:t> </a:t>
            </a:r>
            <a:r>
              <a:rPr lang="hu-HU" sz="2800" dirty="0" err="1" smtClean="0"/>
              <a:t>but</a:t>
            </a:r>
            <a:r>
              <a:rPr lang="hu-HU" sz="2800" dirty="0" smtClean="0"/>
              <a:t> </a:t>
            </a:r>
            <a:r>
              <a:rPr lang="hu-HU" sz="2800" dirty="0" err="1" smtClean="0"/>
              <a:t>that</a:t>
            </a:r>
            <a:r>
              <a:rPr lang="hu-HU" sz="2800" dirty="0" smtClean="0"/>
              <a:t> </a:t>
            </a:r>
            <a:r>
              <a:rPr lang="hu-HU" sz="2800" dirty="0" err="1" smtClean="0"/>
              <a:t>need</a:t>
            </a:r>
            <a:r>
              <a:rPr lang="hu-HU" sz="2800" dirty="0" smtClean="0"/>
              <a:t> extra </a:t>
            </a:r>
            <a:r>
              <a:rPr lang="hu-HU" sz="2800" dirty="0" err="1" smtClean="0"/>
              <a:t>work</a:t>
            </a:r>
            <a:r>
              <a:rPr lang="hu-HU" sz="2800" dirty="0" smtClean="0"/>
              <a:t> </a:t>
            </a:r>
            <a:r>
              <a:rPr lang="hu-HU" sz="2800" dirty="0" err="1" smtClean="0"/>
              <a:t>because</a:t>
            </a:r>
            <a:r>
              <a:rPr lang="hu-HU" sz="2800" dirty="0" smtClean="0"/>
              <a:t> of </a:t>
            </a:r>
            <a:r>
              <a:rPr lang="hu-HU" sz="2800" dirty="0" smtClean="0">
                <a:solidFill>
                  <a:srgbClr val="FF0000"/>
                </a:solidFill>
              </a:rPr>
              <a:t>-</a:t>
            </a:r>
            <a:r>
              <a:rPr lang="hu-HU" sz="2800" dirty="0" smtClean="0">
                <a:solidFill>
                  <a:schemeClr val="accent6"/>
                </a:solidFill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/>
              <a:t>Example</a:t>
            </a:r>
            <a:r>
              <a:rPr lang="hu-HU" sz="2800" dirty="0" smtClean="0"/>
              <a:t>: 		</a:t>
            </a:r>
            <a:r>
              <a:rPr lang="hu-HU" sz="2800" dirty="0" smtClean="0">
                <a:solidFill>
                  <a:srgbClr val="FF0000"/>
                </a:solidFill>
              </a:rPr>
              <a:t>0</a:t>
            </a:r>
            <a:r>
              <a:rPr lang="hu-HU" sz="2800" dirty="0" smtClean="0">
                <a:solidFill>
                  <a:schemeClr val="accent6"/>
                </a:solidFill>
              </a:rPr>
              <a:t>101 1111</a:t>
            </a:r>
            <a:r>
              <a:rPr lang="hu-HU" sz="2800" baseline="-25000" dirty="0" smtClean="0"/>
              <a:t>2kB</a:t>
            </a:r>
            <a:r>
              <a:rPr lang="hu-HU" sz="2800" dirty="0" smtClean="0"/>
              <a:t> = </a:t>
            </a:r>
            <a:r>
              <a:rPr lang="hu-HU" sz="2800" dirty="0" smtClean="0">
                <a:solidFill>
                  <a:srgbClr val="FF0000"/>
                </a:solidFill>
              </a:rPr>
              <a:t>+</a:t>
            </a:r>
            <a:r>
              <a:rPr lang="hu-HU" sz="2800" dirty="0" smtClean="0">
                <a:solidFill>
                  <a:schemeClr val="accent6"/>
                </a:solidFill>
              </a:rPr>
              <a:t>95</a:t>
            </a:r>
            <a:r>
              <a:rPr lang="hu-HU" sz="2800" baseline="-25000" dirty="0" smtClean="0"/>
              <a:t>D</a:t>
            </a:r>
          </a:p>
          <a:p>
            <a:pPr lvl="2"/>
            <a:r>
              <a:rPr lang="hu-HU" sz="2800" baseline="-25000" dirty="0"/>
              <a:t>	</a:t>
            </a:r>
            <a:r>
              <a:rPr lang="hu-HU" sz="2800" baseline="-25000" dirty="0" smtClean="0"/>
              <a:t>	</a:t>
            </a:r>
            <a:r>
              <a:rPr lang="hu-HU" sz="2800" dirty="0" smtClean="0">
                <a:solidFill>
                  <a:srgbClr val="FF0000"/>
                </a:solidFill>
              </a:rPr>
              <a:t>1</a:t>
            </a:r>
            <a:r>
              <a:rPr lang="hu-HU" sz="2800" dirty="0" smtClean="0">
                <a:solidFill>
                  <a:schemeClr val="accent6"/>
                </a:solidFill>
              </a:rPr>
              <a:t>010 0000</a:t>
            </a:r>
            <a:r>
              <a:rPr lang="hu-HU" sz="2800" baseline="-25000" dirty="0"/>
              <a:t>2</a:t>
            </a:r>
            <a:r>
              <a:rPr lang="hu-HU" sz="2800" baseline="-25000" dirty="0" smtClean="0"/>
              <a:t>kB </a:t>
            </a:r>
            <a:r>
              <a:rPr lang="hu-HU" sz="2800" dirty="0" smtClean="0"/>
              <a:t>– </a:t>
            </a:r>
            <a:r>
              <a:rPr lang="hu-HU" sz="2800" dirty="0" err="1" smtClean="0"/>
              <a:t>negative</a:t>
            </a:r>
            <a:endParaRPr lang="hu-HU" sz="2800" dirty="0" smtClean="0"/>
          </a:p>
          <a:p>
            <a:pPr lvl="2"/>
            <a:endParaRPr lang="hu-HU" sz="2800" dirty="0" smtClean="0"/>
          </a:p>
          <a:p>
            <a:r>
              <a:rPr lang="hu-HU" sz="2800" baseline="-25000" dirty="0"/>
              <a:t>	</a:t>
            </a:r>
            <a:r>
              <a:rPr lang="hu-HU" sz="2800" baseline="-25000" dirty="0" smtClean="0"/>
              <a:t>		</a:t>
            </a:r>
            <a:r>
              <a:rPr lang="hu-HU" sz="2800" dirty="0" smtClean="0">
                <a:solidFill>
                  <a:schemeClr val="accent6"/>
                </a:solidFill>
              </a:rPr>
              <a:t> 0101 1111</a:t>
            </a:r>
            <a:r>
              <a:rPr lang="hu-HU" sz="2800" baseline="-25000" dirty="0" smtClean="0"/>
              <a:t>B</a:t>
            </a:r>
            <a:r>
              <a:rPr lang="hu-HU" sz="2800" dirty="0" smtClean="0"/>
              <a:t> </a:t>
            </a:r>
          </a:p>
          <a:p>
            <a:r>
              <a:rPr lang="hu-HU" sz="2800" baseline="-25000" dirty="0"/>
              <a:t>	</a:t>
            </a:r>
            <a:r>
              <a:rPr lang="hu-HU" sz="2800" baseline="-25000" dirty="0" smtClean="0"/>
              <a:t>			</a:t>
            </a:r>
            <a:r>
              <a:rPr lang="hu-HU" sz="2800" dirty="0" smtClean="0"/>
              <a:t>       1</a:t>
            </a:r>
            <a:r>
              <a:rPr lang="hu-HU" sz="2800" baseline="-25000" dirty="0" smtClean="0"/>
              <a:t>B</a:t>
            </a:r>
          </a:p>
          <a:p>
            <a:r>
              <a:rPr lang="hu-HU" sz="2800" baseline="-25000" dirty="0"/>
              <a:t>	</a:t>
            </a:r>
            <a:r>
              <a:rPr lang="hu-HU" sz="2800" baseline="-25000" dirty="0" smtClean="0"/>
              <a:t>		</a:t>
            </a:r>
            <a:r>
              <a:rPr lang="hu-HU" sz="2800" dirty="0" smtClean="0"/>
              <a:t> </a:t>
            </a:r>
            <a:r>
              <a:rPr lang="hu-HU" sz="2800" dirty="0" smtClean="0">
                <a:solidFill>
                  <a:schemeClr val="accent6"/>
                </a:solidFill>
              </a:rPr>
              <a:t>0110 0000</a:t>
            </a:r>
            <a:r>
              <a:rPr lang="hu-HU" sz="2800" baseline="-25000" dirty="0" smtClean="0"/>
              <a:t>B</a:t>
            </a:r>
            <a:r>
              <a:rPr lang="hu-HU" sz="2800" dirty="0" smtClean="0"/>
              <a:t> = |96</a:t>
            </a:r>
            <a:r>
              <a:rPr lang="hu-HU" sz="2800" baseline="-25000" dirty="0" smtClean="0"/>
              <a:t>D</a:t>
            </a:r>
            <a:r>
              <a:rPr lang="hu-HU" sz="2800" dirty="0" smtClean="0"/>
              <a:t>|</a:t>
            </a:r>
          </a:p>
          <a:p>
            <a:endParaRPr lang="hu-HU" sz="2800" baseline="-25000" dirty="0"/>
          </a:p>
          <a:p>
            <a:r>
              <a:rPr lang="hu-HU" sz="2800" baseline="-25000" dirty="0" smtClean="0"/>
              <a:t>			 </a:t>
            </a:r>
            <a:r>
              <a:rPr lang="hu-HU" sz="2800" dirty="0" smtClean="0">
                <a:solidFill>
                  <a:srgbClr val="FF0000"/>
                </a:solidFill>
              </a:rPr>
              <a:t>1</a:t>
            </a:r>
            <a:r>
              <a:rPr lang="hu-HU" sz="2800" dirty="0" smtClean="0">
                <a:solidFill>
                  <a:schemeClr val="accent6"/>
                </a:solidFill>
              </a:rPr>
              <a:t>010 0000</a:t>
            </a:r>
            <a:r>
              <a:rPr lang="hu-HU" sz="2800" baseline="-25000" dirty="0" smtClean="0"/>
              <a:t>2kB</a:t>
            </a:r>
            <a:r>
              <a:rPr lang="hu-HU" sz="2800" dirty="0" smtClean="0"/>
              <a:t> = </a:t>
            </a:r>
            <a:r>
              <a:rPr lang="hu-HU" sz="2800" dirty="0">
                <a:solidFill>
                  <a:srgbClr val="FF0000"/>
                </a:solidFill>
              </a:rPr>
              <a:t>-</a:t>
            </a:r>
            <a:r>
              <a:rPr lang="hu-HU" sz="2800" dirty="0" smtClean="0">
                <a:solidFill>
                  <a:schemeClr val="accent6"/>
                </a:solidFill>
              </a:rPr>
              <a:t>95</a:t>
            </a:r>
            <a:r>
              <a:rPr lang="hu-HU" sz="2800" baseline="-25000" dirty="0" smtClean="0"/>
              <a:t>D</a:t>
            </a:r>
          </a:p>
          <a:p>
            <a:endParaRPr lang="hu-HU" sz="2800" baseline="-25000" dirty="0" smtClean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4066391" y="4722771"/>
            <a:ext cx="175349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90456" y="161365"/>
            <a:ext cx="7616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Comparison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402" y="1194099"/>
            <a:ext cx="91009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rgbClr val="FF0000"/>
                </a:solidFill>
              </a:rPr>
              <a:t>0</a:t>
            </a:r>
            <a:r>
              <a:rPr lang="hu-HU" sz="2800" dirty="0" smtClean="0">
                <a:solidFill>
                  <a:schemeClr val="accent6"/>
                </a:solidFill>
              </a:rPr>
              <a:t>111 0100</a:t>
            </a:r>
            <a:r>
              <a:rPr lang="hu-HU" sz="2800" baseline="-25000" dirty="0" smtClean="0"/>
              <a:t>B</a:t>
            </a:r>
            <a:r>
              <a:rPr lang="hu-HU" sz="2800" dirty="0" smtClean="0"/>
              <a:t>:	</a:t>
            </a:r>
            <a:r>
              <a:rPr lang="hu-HU" sz="2800" dirty="0" err="1" smtClean="0"/>
              <a:t>conventional</a:t>
            </a:r>
            <a:r>
              <a:rPr lang="hu-HU" sz="2800" dirty="0" smtClean="0"/>
              <a:t>:	116</a:t>
            </a:r>
            <a:r>
              <a:rPr lang="hu-HU" sz="2800" baseline="-25000" dirty="0" smtClean="0"/>
              <a:t>D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	</a:t>
            </a:r>
            <a:r>
              <a:rPr lang="hu-HU" sz="2800" dirty="0" err="1" smtClean="0"/>
              <a:t>one’s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</a:t>
            </a:r>
            <a:r>
              <a:rPr lang="hu-HU" sz="2800" dirty="0" smtClean="0"/>
              <a:t>.:	</a:t>
            </a:r>
            <a:r>
              <a:rPr lang="hu-HU" sz="2800" dirty="0" smtClean="0">
                <a:solidFill>
                  <a:srgbClr val="FF0000"/>
                </a:solidFill>
              </a:rPr>
              <a:t>+</a:t>
            </a:r>
            <a:r>
              <a:rPr lang="hu-HU" sz="2800" dirty="0" smtClean="0"/>
              <a:t>116</a:t>
            </a:r>
            <a:r>
              <a:rPr lang="hu-HU" sz="2800" baseline="-25000" dirty="0" smtClean="0"/>
              <a:t>D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	</a:t>
            </a:r>
            <a:r>
              <a:rPr lang="hu-HU" sz="2800" dirty="0" err="1" smtClean="0"/>
              <a:t>two’s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</a:t>
            </a:r>
            <a:r>
              <a:rPr lang="hu-HU" sz="2800" dirty="0" smtClean="0"/>
              <a:t>.:	</a:t>
            </a:r>
            <a:r>
              <a:rPr lang="hu-HU" sz="2800" dirty="0" smtClean="0">
                <a:solidFill>
                  <a:srgbClr val="FF0000"/>
                </a:solidFill>
              </a:rPr>
              <a:t>+</a:t>
            </a:r>
            <a:r>
              <a:rPr lang="hu-HU" sz="2800" dirty="0" smtClean="0"/>
              <a:t>116</a:t>
            </a:r>
            <a:r>
              <a:rPr lang="hu-HU" sz="2800" baseline="-25000" dirty="0" smtClean="0"/>
              <a:t>D</a:t>
            </a:r>
          </a:p>
          <a:p>
            <a:endParaRPr lang="hu-HU" sz="2800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rgbClr val="FF0000"/>
                </a:solidFill>
              </a:rPr>
              <a:t>1</a:t>
            </a:r>
            <a:r>
              <a:rPr lang="hu-HU" sz="2800" dirty="0" smtClean="0">
                <a:solidFill>
                  <a:schemeClr val="accent6"/>
                </a:solidFill>
              </a:rPr>
              <a:t>101 0101</a:t>
            </a:r>
            <a:r>
              <a:rPr lang="hu-HU" sz="2800" baseline="-25000" dirty="0" smtClean="0"/>
              <a:t>B</a:t>
            </a:r>
            <a:r>
              <a:rPr lang="hu-HU" sz="2800" dirty="0" smtClean="0"/>
              <a:t>:	</a:t>
            </a:r>
            <a:r>
              <a:rPr lang="hu-HU" sz="2800" dirty="0" err="1" smtClean="0"/>
              <a:t>conventional</a:t>
            </a:r>
            <a:r>
              <a:rPr lang="hu-HU" sz="2800" dirty="0" smtClean="0"/>
              <a:t>:	213</a:t>
            </a:r>
            <a:r>
              <a:rPr lang="hu-HU" sz="2800" baseline="-25000" dirty="0" smtClean="0"/>
              <a:t>D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	</a:t>
            </a:r>
            <a:r>
              <a:rPr lang="hu-HU" sz="2800" dirty="0" err="1" smtClean="0"/>
              <a:t>one’s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</a:t>
            </a:r>
            <a:r>
              <a:rPr lang="hu-HU" sz="2800" dirty="0" smtClean="0"/>
              <a:t>.:	</a:t>
            </a:r>
            <a:r>
              <a:rPr lang="hu-HU" sz="2800" dirty="0" smtClean="0">
                <a:solidFill>
                  <a:srgbClr val="FF0000"/>
                </a:solidFill>
              </a:rPr>
              <a:t>-</a:t>
            </a:r>
            <a:r>
              <a:rPr lang="hu-HU" sz="2800" dirty="0" smtClean="0"/>
              <a:t>42</a:t>
            </a:r>
            <a:r>
              <a:rPr lang="hu-HU" sz="2800" baseline="-25000" dirty="0" smtClean="0"/>
              <a:t>D</a:t>
            </a:r>
          </a:p>
          <a:p>
            <a:r>
              <a:rPr lang="hu-HU" sz="2800" dirty="0"/>
              <a:t>	</a:t>
            </a:r>
            <a:r>
              <a:rPr lang="hu-HU" sz="2800" dirty="0" smtClean="0"/>
              <a:t>		</a:t>
            </a:r>
            <a:r>
              <a:rPr lang="hu-HU" sz="2800" dirty="0" err="1" smtClean="0"/>
              <a:t>two’s</a:t>
            </a:r>
            <a:r>
              <a:rPr lang="hu-HU" sz="2800" dirty="0" smtClean="0"/>
              <a:t> </a:t>
            </a:r>
            <a:r>
              <a:rPr lang="hu-HU" sz="2800" dirty="0" err="1" smtClean="0"/>
              <a:t>compl</a:t>
            </a:r>
            <a:r>
              <a:rPr lang="hu-HU" sz="2800" dirty="0" smtClean="0"/>
              <a:t>.:	</a:t>
            </a:r>
            <a:r>
              <a:rPr lang="hu-HU" sz="2800" dirty="0" smtClean="0">
                <a:solidFill>
                  <a:srgbClr val="FF0000"/>
                </a:solidFill>
              </a:rPr>
              <a:t>-</a:t>
            </a:r>
            <a:r>
              <a:rPr lang="hu-HU" sz="2800" dirty="0" smtClean="0"/>
              <a:t>43</a:t>
            </a:r>
            <a:r>
              <a:rPr lang="hu-HU" sz="2800" baseline="-25000" dirty="0" smtClean="0"/>
              <a:t>D</a:t>
            </a:r>
            <a:endParaRPr lang="hu-H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90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8941" y="172121"/>
            <a:ext cx="8745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err="1" smtClean="0"/>
              <a:t>Carry</a:t>
            </a:r>
            <a:r>
              <a:rPr lang="hu-HU" sz="4000" u="sng" dirty="0" smtClean="0"/>
              <a:t> and Overflow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677732" y="1280160"/>
            <a:ext cx="10219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>
              <a:buFont typeface="Arial" panose="020B0604020202020204" pitchFamily="34" charset="0"/>
              <a:buChar char="•"/>
            </a:pPr>
            <a:r>
              <a:rPr lang="hu-HU" sz="2800" dirty="0" err="1" smtClean="0"/>
              <a:t>Carry</a:t>
            </a:r>
            <a:r>
              <a:rPr lang="hu-HU" sz="2800" dirty="0" smtClean="0"/>
              <a:t> bit: shows </a:t>
            </a:r>
            <a:r>
              <a:rPr lang="hu-HU" sz="2800" dirty="0" err="1" smtClean="0"/>
              <a:t>if</a:t>
            </a:r>
            <a:r>
              <a:rPr lang="hu-HU" sz="2800" dirty="0" smtClean="0"/>
              <a:t> </a:t>
            </a:r>
            <a:r>
              <a:rPr lang="hu-HU" sz="2800" dirty="0" err="1" smtClean="0"/>
              <a:t>value</a:t>
            </a:r>
            <a:r>
              <a:rPr lang="hu-HU" sz="2800" dirty="0" smtClean="0"/>
              <a:t> of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result</a:t>
            </a:r>
            <a:r>
              <a:rPr lang="hu-HU" sz="2800" dirty="0" smtClean="0"/>
              <a:t> is </a:t>
            </a:r>
            <a:r>
              <a:rPr lang="hu-HU" sz="2800" dirty="0" err="1" smtClean="0"/>
              <a:t>higher</a:t>
            </a:r>
            <a:r>
              <a:rPr lang="hu-HU" sz="2800" dirty="0" smtClean="0"/>
              <a:t> </a:t>
            </a:r>
            <a:r>
              <a:rPr lang="hu-HU" sz="2800" dirty="0" err="1" smtClean="0"/>
              <a:t>that</a:t>
            </a:r>
            <a:r>
              <a:rPr lang="hu-HU" sz="2800" dirty="0" smtClean="0"/>
              <a:t> </a:t>
            </a:r>
            <a:r>
              <a:rPr lang="hu-HU" sz="2800" dirty="0" err="1" smtClean="0"/>
              <a:t>can</a:t>
            </a:r>
            <a:r>
              <a:rPr lang="hu-HU" sz="2800" dirty="0" smtClean="0"/>
              <a:t> be </a:t>
            </a:r>
            <a:r>
              <a:rPr lang="hu-HU" sz="2800" dirty="0" err="1" smtClean="0"/>
              <a:t>represented</a:t>
            </a:r>
            <a:endParaRPr lang="hu-HU" sz="2800" dirty="0" smtClean="0"/>
          </a:p>
          <a:p>
            <a:pPr marL="452438" indent="-452438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hu-HU" sz="2800" dirty="0" smtClean="0"/>
              <a:t>Overflow: </a:t>
            </a:r>
            <a:r>
              <a:rPr lang="hu-HU" sz="2800" dirty="0" err="1" smtClean="0"/>
              <a:t>after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addition</a:t>
            </a:r>
            <a:r>
              <a:rPr lang="hu-HU" sz="2800" dirty="0" smtClean="0"/>
              <a:t>/</a:t>
            </a:r>
            <a:r>
              <a:rPr lang="hu-HU" sz="2800" dirty="0" err="1" smtClean="0"/>
              <a:t>substraction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result</a:t>
            </a:r>
            <a:r>
              <a:rPr lang="hu-HU" sz="2800" dirty="0" smtClean="0"/>
              <a:t> is </a:t>
            </a:r>
            <a:r>
              <a:rPr lang="hu-HU" sz="2800" dirty="0" err="1" smtClean="0"/>
              <a:t>not</a:t>
            </a:r>
            <a:r>
              <a:rPr lang="hu-HU" sz="2800" dirty="0" smtClean="0"/>
              <a:t> </a:t>
            </a:r>
            <a:r>
              <a:rPr lang="hu-HU" sz="2800" dirty="0" err="1" smtClean="0"/>
              <a:t>within</a:t>
            </a:r>
            <a:r>
              <a:rPr lang="hu-HU" sz="2800" dirty="0" smtClean="0"/>
              <a:t>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range</a:t>
            </a:r>
            <a:r>
              <a:rPr lang="hu-HU" sz="2800" dirty="0" smtClean="0"/>
              <a:t> of </a:t>
            </a:r>
            <a:r>
              <a:rPr lang="hu-HU" sz="2800" dirty="0" err="1" smtClean="0"/>
              <a:t>representation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801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65760" y="279699"/>
            <a:ext cx="9316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u="sng" dirty="0" smtClean="0"/>
              <a:t>32bit </a:t>
            </a:r>
            <a:r>
              <a:rPr lang="hu-HU" sz="4000" u="sng" dirty="0" err="1" smtClean="0"/>
              <a:t>vs</a:t>
            </a:r>
            <a:r>
              <a:rPr lang="hu-HU" sz="4000" u="sng" dirty="0" smtClean="0"/>
              <a:t> 64bit CPU and OP </a:t>
            </a:r>
            <a:endParaRPr lang="hu-HU" sz="4000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871369" y="1258645"/>
            <a:ext cx="10004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/>
              <a:t>Processing</a:t>
            </a:r>
            <a:r>
              <a:rPr lang="hu-HU" sz="2800" dirty="0" smtClean="0"/>
              <a:t> </a:t>
            </a:r>
            <a:r>
              <a:rPr lang="hu-HU" sz="2800" dirty="0" err="1" smtClean="0"/>
              <a:t>speed</a:t>
            </a:r>
            <a:endParaRPr lang="hu-H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32bit </a:t>
            </a:r>
            <a:r>
              <a:rPr lang="hu-HU" sz="2800" dirty="0" err="1" smtClean="0"/>
              <a:t>can</a:t>
            </a:r>
            <a:r>
              <a:rPr lang="hu-HU" sz="2800" dirty="0" smtClean="0"/>
              <a:t> </a:t>
            </a:r>
            <a:r>
              <a:rPr lang="hu-HU" sz="2800" dirty="0" err="1" smtClean="0"/>
              <a:t>address</a:t>
            </a:r>
            <a:r>
              <a:rPr lang="hu-HU" sz="2800" dirty="0" smtClean="0"/>
              <a:t>: 2</a:t>
            </a:r>
            <a:r>
              <a:rPr lang="hu-HU" sz="2800" baseline="30000" dirty="0" smtClean="0"/>
              <a:t>32</a:t>
            </a:r>
            <a:r>
              <a:rPr lang="hu-HU" sz="2800" dirty="0" smtClean="0"/>
              <a:t> </a:t>
            </a:r>
            <a:r>
              <a:rPr lang="hu-HU" sz="2800" dirty="0" err="1" smtClean="0"/>
              <a:t>bytes</a:t>
            </a:r>
            <a:r>
              <a:rPr lang="hu-HU" sz="2800" dirty="0" smtClean="0"/>
              <a:t> (</a:t>
            </a:r>
            <a:r>
              <a:rPr lang="hu-HU" sz="2800" dirty="0" err="1" smtClean="0"/>
              <a:t>or</a:t>
            </a:r>
            <a:r>
              <a:rPr lang="hu-HU" sz="2800" dirty="0" smtClean="0"/>
              <a:t> ~4GB) RAM</a:t>
            </a:r>
          </a:p>
          <a:p>
            <a:r>
              <a:rPr lang="hu-HU" sz="2800" baseline="30000" dirty="0" smtClean="0"/>
              <a:t> </a:t>
            </a:r>
            <a:r>
              <a:rPr lang="hu-HU" sz="2800" dirty="0" smtClean="0"/>
              <a:t>     64bit </a:t>
            </a:r>
            <a:r>
              <a:rPr lang="hu-HU" sz="2800" dirty="0" err="1" smtClean="0"/>
              <a:t>can</a:t>
            </a:r>
            <a:r>
              <a:rPr lang="hu-HU" sz="2800" dirty="0" smtClean="0"/>
              <a:t> </a:t>
            </a:r>
            <a:r>
              <a:rPr lang="hu-HU" sz="2800" dirty="0" err="1" smtClean="0"/>
              <a:t>address</a:t>
            </a:r>
            <a:r>
              <a:rPr lang="hu-HU" sz="2800" dirty="0" smtClean="0"/>
              <a:t>: 2</a:t>
            </a:r>
            <a:r>
              <a:rPr lang="hu-HU" sz="2800" baseline="30000" dirty="0" smtClean="0"/>
              <a:t>64</a:t>
            </a:r>
            <a:r>
              <a:rPr lang="hu-HU" sz="2800" dirty="0" smtClean="0"/>
              <a:t> </a:t>
            </a:r>
            <a:r>
              <a:rPr lang="hu-HU" sz="2800" dirty="0" err="1" smtClean="0"/>
              <a:t>bytes</a:t>
            </a:r>
            <a:r>
              <a:rPr lang="hu-HU" sz="2800" dirty="0" smtClean="0"/>
              <a:t> (</a:t>
            </a:r>
            <a:r>
              <a:rPr lang="hu-HU" sz="2800" dirty="0" err="1" smtClean="0"/>
              <a:t>or</a:t>
            </a:r>
            <a:r>
              <a:rPr lang="hu-HU" sz="2800" dirty="0" smtClean="0"/>
              <a:t> ~18 EB = 18 </a:t>
            </a:r>
            <a:r>
              <a:rPr lang="hu-HU" sz="2800" dirty="0" err="1" smtClean="0"/>
              <a:t>billion</a:t>
            </a:r>
            <a:r>
              <a:rPr lang="hu-HU" sz="2800" dirty="0" smtClean="0"/>
              <a:t> GB) RAM</a:t>
            </a:r>
            <a:endParaRPr lang="hu-HU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73927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262</Words>
  <Application>Microsoft Office PowerPoint</Application>
  <PresentationFormat>Szélesvásznú</PresentationFormat>
  <Paragraphs>74</Paragraphs>
  <Slides>10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Binary number representation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 representation</dc:title>
  <dc:creator>Sandor Derda</dc:creator>
  <cp:lastModifiedBy>Sandor Derda</cp:lastModifiedBy>
  <cp:revision>14</cp:revision>
  <dcterms:created xsi:type="dcterms:W3CDTF">2019-04-04T18:28:25Z</dcterms:created>
  <dcterms:modified xsi:type="dcterms:W3CDTF">2019-04-05T06:52:19Z</dcterms:modified>
</cp:coreProperties>
</file>