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2" r:id="rId3"/>
    <p:sldId id="263" r:id="rId4"/>
    <p:sldId id="264" r:id="rId5"/>
    <p:sldId id="266" r:id="rId6"/>
    <p:sldId id="265" r:id="rId7"/>
    <p:sldId id="268" r:id="rId8"/>
    <p:sldId id="267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27F19-9598-40C8-8E9D-12D5993BBD80}" type="datetimeFigureOut">
              <a:rPr lang="en-US" smtClean="0"/>
              <a:pPr/>
              <a:t>2017-06-23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3B978-E2DE-4328-8C2C-FC705C1D1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3F94-56BC-40CD-B60B-87CB59A741CB}" type="datetimeFigureOut">
              <a:rPr lang="en-US" smtClean="0"/>
              <a:pPr/>
              <a:t>2017-06-23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37B3-189A-4BD1-84BA-37C19896B5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3F94-56BC-40CD-B60B-87CB59A741CB}" type="datetimeFigureOut">
              <a:rPr lang="en-US" smtClean="0"/>
              <a:pPr/>
              <a:t>2017-06-23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37B3-189A-4BD1-84BA-37C19896B5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3F94-56BC-40CD-B60B-87CB59A741CB}" type="datetimeFigureOut">
              <a:rPr lang="en-US" smtClean="0"/>
              <a:pPr/>
              <a:t>2017-06-23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37B3-189A-4BD1-84BA-37C19896B5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AEEEB028-988A-4E5D-A2D1-6A688C1718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3F94-56BC-40CD-B60B-87CB59A741CB}" type="datetimeFigureOut">
              <a:rPr lang="en-US" smtClean="0"/>
              <a:pPr/>
              <a:t>2017-06-23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37B3-189A-4BD1-84BA-37C19896B5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3F94-56BC-40CD-B60B-87CB59A741CB}" type="datetimeFigureOut">
              <a:rPr lang="en-US" smtClean="0"/>
              <a:pPr/>
              <a:t>2017-06-23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37B3-189A-4BD1-84BA-37C19896B5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3F94-56BC-40CD-B60B-87CB59A741CB}" type="datetimeFigureOut">
              <a:rPr lang="en-US" smtClean="0"/>
              <a:pPr/>
              <a:t>2017-06-23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37B3-189A-4BD1-84BA-37C19896B5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3F94-56BC-40CD-B60B-87CB59A741CB}" type="datetimeFigureOut">
              <a:rPr lang="en-US" smtClean="0"/>
              <a:pPr/>
              <a:t>2017-06-23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37B3-189A-4BD1-84BA-37C19896B5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3F94-56BC-40CD-B60B-87CB59A741CB}" type="datetimeFigureOut">
              <a:rPr lang="en-US" smtClean="0"/>
              <a:pPr/>
              <a:t>2017-06-23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37B3-189A-4BD1-84BA-37C19896B5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3F94-56BC-40CD-B60B-87CB59A741CB}" type="datetimeFigureOut">
              <a:rPr lang="en-US" smtClean="0"/>
              <a:pPr/>
              <a:t>2017-06-23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37B3-189A-4BD1-84BA-37C19896B5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3F94-56BC-40CD-B60B-87CB59A741CB}" type="datetimeFigureOut">
              <a:rPr lang="en-US" smtClean="0"/>
              <a:pPr/>
              <a:t>2017-06-23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37B3-189A-4BD1-84BA-37C19896B5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3F94-56BC-40CD-B60B-87CB59A741CB}" type="datetimeFigureOut">
              <a:rPr lang="en-US" smtClean="0"/>
              <a:pPr/>
              <a:t>2017-06-23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37B3-189A-4BD1-84BA-37C19896B5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3F94-56BC-40CD-B60B-87CB59A741CB}" type="datetimeFigureOut">
              <a:rPr lang="en-US" smtClean="0"/>
              <a:pPr/>
              <a:t>2017-06-23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37B3-189A-4BD1-84BA-37C19896B5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 descr="Stancz Krisztiá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044624" y="-27384"/>
            <a:ext cx="10313479" cy="6885384"/>
          </a:xfrm>
          <a:prstGeom prst="rect">
            <a:avLst/>
          </a:prstGeom>
        </p:spPr>
      </p:pic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283968" y="332656"/>
            <a:ext cx="4644008" cy="4896544"/>
          </a:xfrm>
          <a:solidFill>
            <a:srgbClr val="808080">
              <a:alpha val="30196"/>
            </a:srgbClr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MSc</a:t>
            </a:r>
            <a:r>
              <a:rPr lang="en-US" b="1" dirty="0" smtClean="0">
                <a:solidFill>
                  <a:schemeClr val="bg1"/>
                </a:solidFill>
              </a:rPr>
              <a:t>. Mechanical Engineering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R&amp;D Engineer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Lightning Industry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IT Operations Support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Network Monitoring and Automation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Human Resources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Training and Development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4629368" y="5733256"/>
            <a:ext cx="4191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 smtClean="0"/>
              <a:t>Krisztián </a:t>
            </a:r>
            <a:r>
              <a:rPr lang="hu-HU" sz="4400" b="1" dirty="0" err="1" smtClean="0"/>
              <a:t>Stancz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79512" y="2169438"/>
            <a:ext cx="84969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You need to understand</a:t>
            </a:r>
          </a:p>
          <a:p>
            <a:pPr algn="ctr"/>
            <a:r>
              <a:rPr lang="en-US" sz="4400" b="1" dirty="0" smtClean="0"/>
              <a:t> the hardware enough,</a:t>
            </a:r>
          </a:p>
          <a:p>
            <a:pPr algn="ctr"/>
            <a:r>
              <a:rPr lang="en-US" sz="4400" b="1" dirty="0" smtClean="0"/>
              <a:t>to tell when it is broken.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Kép 2" descr="20170621_1533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467544" y="5733256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4400" b="1" dirty="0" err="1" smtClean="0"/>
              <a:t>Embedded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reality</a:t>
            </a:r>
            <a:endParaRPr lang="en-US" sz="44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15862" y="11663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23 June 2017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GF-ATmega168PB-controll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188640"/>
            <a:ext cx="4499992" cy="2726466"/>
          </a:xfrm>
          <a:prstGeom prst="rect">
            <a:avLst/>
          </a:prstGeom>
        </p:spPr>
      </p:pic>
      <p:pic>
        <p:nvPicPr>
          <p:cNvPr id="5" name="Kép 4" descr="PIDfro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8522" y="3648506"/>
            <a:ext cx="2088232" cy="802895"/>
          </a:xfrm>
          <a:prstGeom prst="rect">
            <a:avLst/>
          </a:prstGeom>
        </p:spPr>
      </p:pic>
      <p:pic>
        <p:nvPicPr>
          <p:cNvPr id="6" name="Kép 5" descr="cooler-master-120mm-silent-blade-master-fan_60878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55037">
            <a:off x="5351618" y="3155179"/>
            <a:ext cx="1728192" cy="1728192"/>
          </a:xfrm>
          <a:prstGeom prst="rect">
            <a:avLst/>
          </a:prstGeom>
        </p:spPr>
      </p:pic>
      <p:pic>
        <p:nvPicPr>
          <p:cNvPr id="8" name="Kép 7" descr="rotar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1560" y="3432482"/>
            <a:ext cx="1224136" cy="1128926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618955" y="4942909"/>
            <a:ext cx="143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reference</a:t>
            </a:r>
          </a:p>
          <a:p>
            <a:pPr algn="ctr"/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7092280" y="2204864"/>
            <a:ext cx="869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Infrared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sensor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611560" y="1980129"/>
            <a:ext cx="118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Analogue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comparator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7236296" y="1412776"/>
            <a:ext cx="485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Fan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83568" y="1013827"/>
            <a:ext cx="1028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Analogue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Digital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Converter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2843808" y="4942909"/>
            <a:ext cx="14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PID controller</a:t>
            </a:r>
            <a:endParaRPr lang="en-US" dirty="0"/>
          </a:p>
        </p:txBody>
      </p:sp>
      <p:cxnSp>
        <p:nvCxnSpPr>
          <p:cNvPr id="21" name="Egyenes összekötő nyíllal 20"/>
          <p:cNvCxnSpPr/>
          <p:nvPr/>
        </p:nvCxnSpPr>
        <p:spPr>
          <a:xfrm flipH="1" flipV="1">
            <a:off x="6372200" y="1196752"/>
            <a:ext cx="792088" cy="3600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/>
          <p:nvPr/>
        </p:nvCxnSpPr>
        <p:spPr>
          <a:xfrm flipH="1" flipV="1">
            <a:off x="4932040" y="2420888"/>
            <a:ext cx="2088232" cy="720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endCxn id="15" idx="3"/>
          </p:cNvCxnSpPr>
          <p:nvPr/>
        </p:nvCxnSpPr>
        <p:spPr>
          <a:xfrm flipH="1">
            <a:off x="1712119" y="836712"/>
            <a:ext cx="843657" cy="592614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/>
          <p:cNvCxnSpPr/>
          <p:nvPr/>
        </p:nvCxnSpPr>
        <p:spPr>
          <a:xfrm flipH="1">
            <a:off x="1691680" y="1916832"/>
            <a:ext cx="864096" cy="288032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Jobbra nyíl 28"/>
          <p:cNvSpPr/>
          <p:nvPr/>
        </p:nvSpPr>
        <p:spPr>
          <a:xfrm>
            <a:off x="2051720" y="3936538"/>
            <a:ext cx="288032" cy="21602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Jobbra nyíl 29"/>
          <p:cNvSpPr/>
          <p:nvPr/>
        </p:nvSpPr>
        <p:spPr>
          <a:xfrm>
            <a:off x="4788024" y="3936538"/>
            <a:ext cx="288032" cy="21602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Jobbra nyíl 30"/>
          <p:cNvSpPr/>
          <p:nvPr/>
        </p:nvSpPr>
        <p:spPr>
          <a:xfrm>
            <a:off x="7236296" y="3936538"/>
            <a:ext cx="288032" cy="21602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zövegdoboz 32"/>
          <p:cNvSpPr txBox="1"/>
          <p:nvPr/>
        </p:nvSpPr>
        <p:spPr>
          <a:xfrm>
            <a:off x="7453559" y="4942909"/>
            <a:ext cx="1366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Send data to</a:t>
            </a:r>
            <a:br>
              <a:rPr lang="en-US" dirty="0" smtClean="0"/>
            </a:br>
            <a:r>
              <a:rPr lang="en-US" dirty="0" smtClean="0"/>
              <a:t>PC via UART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8344" y="3648506"/>
            <a:ext cx="952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Szövegdoboz 35"/>
          <p:cNvSpPr txBox="1"/>
          <p:nvPr/>
        </p:nvSpPr>
        <p:spPr>
          <a:xfrm>
            <a:off x="467544" y="5733256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/>
              <a:t>Closed loop control</a:t>
            </a:r>
            <a:endParaRPr lang="en-US" sz="4400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5420340" y="4942909"/>
            <a:ext cx="116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Controlled</a:t>
            </a:r>
            <a:br>
              <a:rPr lang="en-US" dirty="0" smtClean="0"/>
            </a:br>
            <a:r>
              <a:rPr lang="en-US" dirty="0" smtClean="0"/>
              <a:t>fan</a:t>
            </a:r>
            <a:endParaRPr lang="en-US" dirty="0"/>
          </a:p>
        </p:txBody>
      </p:sp>
      <p:sp>
        <p:nvSpPr>
          <p:cNvPr id="38" name="Téglalap 37"/>
          <p:cNvSpPr/>
          <p:nvPr/>
        </p:nvSpPr>
        <p:spPr>
          <a:xfrm>
            <a:off x="2339752" y="116632"/>
            <a:ext cx="1008112" cy="236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zövegdoboz 40"/>
          <p:cNvSpPr txBox="1"/>
          <p:nvPr/>
        </p:nvSpPr>
        <p:spPr>
          <a:xfrm>
            <a:off x="868266" y="570166"/>
            <a:ext cx="659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PWM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2" name="Egyenes összekötő nyíllal 41"/>
          <p:cNvCxnSpPr/>
          <p:nvPr/>
        </p:nvCxnSpPr>
        <p:spPr>
          <a:xfrm flipH="1">
            <a:off x="1619672" y="620688"/>
            <a:ext cx="915666" cy="144016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zövegdoboz 35"/>
          <p:cNvSpPr txBox="1"/>
          <p:nvPr/>
        </p:nvSpPr>
        <p:spPr>
          <a:xfrm>
            <a:off x="467544" y="5733256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It works!</a:t>
            </a:r>
            <a:endParaRPr lang="en-US" sz="44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5"/>
            <a:ext cx="7344816" cy="534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zövegdoboz 9"/>
          <p:cNvSpPr txBox="1"/>
          <p:nvPr/>
        </p:nvSpPr>
        <p:spPr>
          <a:xfrm>
            <a:off x="1331640" y="1052736"/>
            <a:ext cx="2395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Sufficient tracking with</a:t>
            </a:r>
          </a:p>
          <a:p>
            <a:r>
              <a:rPr lang="en-US" dirty="0" smtClean="0"/>
              <a:t>PID controller</a:t>
            </a:r>
            <a:endParaRPr lang="en-US" dirty="0"/>
          </a:p>
        </p:txBody>
      </p:sp>
      <p:sp>
        <p:nvSpPr>
          <p:cNvPr id="26" name="Ellipszis 25"/>
          <p:cNvSpPr/>
          <p:nvPr/>
        </p:nvSpPr>
        <p:spPr>
          <a:xfrm>
            <a:off x="1043608" y="1772816"/>
            <a:ext cx="1584176" cy="158417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églalap 27"/>
          <p:cNvSpPr/>
          <p:nvPr/>
        </p:nvSpPr>
        <p:spPr>
          <a:xfrm>
            <a:off x="6084168" y="692696"/>
            <a:ext cx="144016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églalap 31"/>
          <p:cNvSpPr/>
          <p:nvPr/>
        </p:nvSpPr>
        <p:spPr>
          <a:xfrm>
            <a:off x="6084168" y="908720"/>
            <a:ext cx="144016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zövegdoboz 33"/>
          <p:cNvSpPr txBox="1"/>
          <p:nvPr/>
        </p:nvSpPr>
        <p:spPr>
          <a:xfrm>
            <a:off x="6228184" y="548680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Reference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6242495" y="76470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Actual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zövegdoboz 35"/>
          <p:cNvSpPr txBox="1"/>
          <p:nvPr/>
        </p:nvSpPr>
        <p:spPr>
          <a:xfrm>
            <a:off x="467544" y="5733256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/>
              <a:t>It works?</a:t>
            </a:r>
            <a:endParaRPr lang="en-US" sz="44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5"/>
            <a:ext cx="7344816" cy="534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zövegdoboz 9"/>
          <p:cNvSpPr txBox="1"/>
          <p:nvPr/>
        </p:nvSpPr>
        <p:spPr>
          <a:xfrm>
            <a:off x="1331640" y="1052736"/>
            <a:ext cx="2395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Sufficient tracking with</a:t>
            </a:r>
          </a:p>
          <a:p>
            <a:r>
              <a:rPr lang="en-US" dirty="0" smtClean="0"/>
              <a:t>PID controller</a:t>
            </a:r>
            <a:endParaRPr lang="en-US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4211960" y="3378478"/>
            <a:ext cx="1985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But what are these??</a:t>
            </a:r>
          </a:p>
        </p:txBody>
      </p:sp>
      <p:sp>
        <p:nvSpPr>
          <p:cNvPr id="26" name="Ellipszis 25"/>
          <p:cNvSpPr/>
          <p:nvPr/>
        </p:nvSpPr>
        <p:spPr>
          <a:xfrm>
            <a:off x="1043608" y="1772816"/>
            <a:ext cx="1584176" cy="158417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églalap 27"/>
          <p:cNvSpPr/>
          <p:nvPr/>
        </p:nvSpPr>
        <p:spPr>
          <a:xfrm>
            <a:off x="6084168" y="692696"/>
            <a:ext cx="144016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églalap 31"/>
          <p:cNvSpPr/>
          <p:nvPr/>
        </p:nvSpPr>
        <p:spPr>
          <a:xfrm>
            <a:off x="6084168" y="908720"/>
            <a:ext cx="144016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zövegdoboz 33"/>
          <p:cNvSpPr txBox="1"/>
          <p:nvPr/>
        </p:nvSpPr>
        <p:spPr>
          <a:xfrm>
            <a:off x="6228184" y="548680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Reference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6242495" y="76470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Actual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Ellipszis 38"/>
          <p:cNvSpPr/>
          <p:nvPr/>
        </p:nvSpPr>
        <p:spPr>
          <a:xfrm>
            <a:off x="3419872" y="3212976"/>
            <a:ext cx="720080" cy="7200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52736"/>
            <a:ext cx="54387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Szövegdoboz 35"/>
          <p:cNvSpPr txBox="1"/>
          <p:nvPr/>
        </p:nvSpPr>
        <p:spPr>
          <a:xfrm>
            <a:off x="467544" y="5733256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Let’s debug!</a:t>
            </a:r>
            <a:endParaRPr lang="en-US" sz="44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5646551" y="260648"/>
            <a:ext cx="3317937" cy="6370975"/>
          </a:xfrm>
          <a:prstGeom prst="rect">
            <a:avLst/>
          </a:prstGeom>
          <a:solidFill>
            <a:srgbClr val="808080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marL="180975" indent="-180975">
              <a:buFont typeface="Arial" pitchFamily="34" charset="0"/>
              <a:buChar char="•"/>
            </a:pPr>
            <a:endParaRPr lang="en-US" sz="2400" b="1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en-US" sz="2400" b="1" dirty="0" smtClean="0"/>
              <a:t>Maybe the plotting software?</a:t>
            </a:r>
          </a:p>
          <a:p>
            <a:pPr marL="180975" indent="-180975">
              <a:buFont typeface="Arial" pitchFamily="34" charset="0"/>
              <a:buChar char="•"/>
            </a:pPr>
            <a:endParaRPr lang="en-US" sz="2400" b="1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en-US" sz="2400" b="1" dirty="0" smtClean="0"/>
              <a:t>Check RPM measurement code</a:t>
            </a:r>
          </a:p>
          <a:p>
            <a:pPr marL="180975" indent="-180975">
              <a:buFont typeface="Arial" pitchFamily="34" charset="0"/>
              <a:buChar char="•"/>
            </a:pPr>
            <a:endParaRPr lang="en-US" sz="2400" b="1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en-US" sz="2400" b="1" dirty="0" smtClean="0"/>
              <a:t>Check frequency measurement code</a:t>
            </a:r>
          </a:p>
          <a:p>
            <a:pPr marL="180975" indent="-180975">
              <a:buFont typeface="Arial" pitchFamily="34" charset="0"/>
              <a:buChar char="•"/>
            </a:pPr>
            <a:endParaRPr lang="en-US" sz="2400" b="1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en-US" sz="2400" b="1" dirty="0" smtClean="0"/>
              <a:t>Maybe the UART?</a:t>
            </a:r>
          </a:p>
          <a:p>
            <a:pPr marL="180975" indent="-180975">
              <a:buFont typeface="Arial" pitchFamily="34" charset="0"/>
              <a:buChar char="•"/>
            </a:pPr>
            <a:endParaRPr lang="en-US" sz="2400" b="1" dirty="0"/>
          </a:p>
          <a:p>
            <a:pPr marL="180975" indent="-180975">
              <a:buFont typeface="Arial" pitchFamily="34" charset="0"/>
              <a:buChar char="•"/>
            </a:pPr>
            <a:r>
              <a:rPr lang="en-US" sz="2400" b="1" dirty="0" smtClean="0"/>
              <a:t>Let’s use some else’s code</a:t>
            </a:r>
            <a:br>
              <a:rPr lang="en-US" sz="2400" b="1" dirty="0" smtClean="0"/>
            </a:br>
            <a:endParaRPr lang="en-US" sz="2400" b="1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en-US" sz="2400" b="1" dirty="0" smtClean="0"/>
              <a:t>Let’s use some else’s hardware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7320217" cy="5328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églalap 4"/>
          <p:cNvSpPr/>
          <p:nvPr/>
        </p:nvSpPr>
        <p:spPr>
          <a:xfrm>
            <a:off x="6084168" y="692696"/>
            <a:ext cx="144016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églalap 5"/>
          <p:cNvSpPr/>
          <p:nvPr/>
        </p:nvSpPr>
        <p:spPr>
          <a:xfrm>
            <a:off x="6084168" y="908720"/>
            <a:ext cx="144016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zövegdoboz 6"/>
          <p:cNvSpPr txBox="1"/>
          <p:nvPr/>
        </p:nvSpPr>
        <p:spPr>
          <a:xfrm>
            <a:off x="6228184" y="548680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Reference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6242495" y="76470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Actual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467544" y="5733256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/>
              <a:t>Can we break it?</a:t>
            </a:r>
            <a:endParaRPr lang="en-US" sz="4400" dirty="0"/>
          </a:p>
        </p:txBody>
      </p:sp>
      <p:cxnSp>
        <p:nvCxnSpPr>
          <p:cNvPr id="13" name="Egyenes összekötő nyíllal 12"/>
          <p:cNvCxnSpPr/>
          <p:nvPr/>
        </p:nvCxnSpPr>
        <p:spPr>
          <a:xfrm flipV="1">
            <a:off x="8100392" y="1988840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8172400" y="234888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953" y="404664"/>
            <a:ext cx="7473431" cy="543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églalap 13"/>
          <p:cNvSpPr/>
          <p:nvPr/>
        </p:nvSpPr>
        <p:spPr>
          <a:xfrm>
            <a:off x="6084168" y="692696"/>
            <a:ext cx="144016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zövegdoboz 15"/>
          <p:cNvSpPr txBox="1"/>
          <p:nvPr/>
        </p:nvSpPr>
        <p:spPr>
          <a:xfrm>
            <a:off x="6228184" y="54868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Actual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467544" y="5733256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Yes, </a:t>
            </a:r>
            <a:r>
              <a:rPr lang="en-US" sz="4400" b="1" dirty="0" smtClean="0"/>
              <a:t>we can!</a:t>
            </a:r>
            <a:endParaRPr lang="en-US" sz="4400" dirty="0"/>
          </a:p>
        </p:txBody>
      </p:sp>
      <p:cxnSp>
        <p:nvCxnSpPr>
          <p:cNvPr id="19" name="Egyenes összekötő nyíllal 18"/>
          <p:cNvCxnSpPr/>
          <p:nvPr/>
        </p:nvCxnSpPr>
        <p:spPr>
          <a:xfrm flipV="1">
            <a:off x="8185097" y="1988840"/>
            <a:ext cx="6550" cy="32403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/>
          <p:cNvSpPr txBox="1"/>
          <p:nvPr/>
        </p:nvSpPr>
        <p:spPr>
          <a:xfrm>
            <a:off x="8263655" y="342900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130%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20170621_1529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1371600" y="1371601"/>
            <a:ext cx="6858000" cy="4114800"/>
          </a:xfrm>
          <a:prstGeom prst="rect">
            <a:avLst/>
          </a:prstGeom>
        </p:spPr>
      </p:pic>
      <p:pic>
        <p:nvPicPr>
          <p:cNvPr id="3" name="Kép 2" descr="20170622_200403.jpg"/>
          <p:cNvPicPr>
            <a:picLocks noChangeAspect="1"/>
          </p:cNvPicPr>
          <p:nvPr/>
        </p:nvPicPr>
        <p:blipFill>
          <a:blip r:embed="rId3" cstate="print"/>
          <a:srcRect l="11403"/>
          <a:stretch>
            <a:fillRect/>
          </a:stretch>
        </p:blipFill>
        <p:spPr>
          <a:xfrm>
            <a:off x="4355976" y="1628800"/>
            <a:ext cx="4475989" cy="3031232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467544" y="5733256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/>
              <a:t>Bring in the ‘scope!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123</Words>
  <Application>Microsoft Office PowerPoint</Application>
  <PresentationFormat>Diavetítés a képernyőre (4:3 oldalarány)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Office-téma</vt:lpstr>
      <vt:lpstr>1. dia</vt:lpstr>
      <vt:lpstr>2. dia</vt:lpstr>
      <vt:lpstr>3. dia</vt:lpstr>
      <vt:lpstr>4. dia</vt:lpstr>
      <vt:lpstr>5. dia</vt:lpstr>
      <vt:lpstr>6. dia</vt:lpstr>
      <vt:lpstr>7. dia</vt:lpstr>
      <vt:lpstr>8. dia</vt:lpstr>
      <vt:lpstr>9. dia</vt:lpstr>
      <vt:lpstr>10.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Windows User</dc:creator>
  <cp:lastModifiedBy>Windows User</cp:lastModifiedBy>
  <cp:revision>21</cp:revision>
  <dcterms:created xsi:type="dcterms:W3CDTF">2017-06-22T23:09:32Z</dcterms:created>
  <dcterms:modified xsi:type="dcterms:W3CDTF">2017-06-23T09:09:45Z</dcterms:modified>
</cp:coreProperties>
</file>