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1" r:id="rId8"/>
    <p:sldId id="269" r:id="rId9"/>
    <p:sldId id="270" r:id="rId10"/>
    <p:sldId id="272" r:id="rId11"/>
    <p:sldId id="271" r:id="rId12"/>
    <p:sldId id="260" r:id="rId13"/>
    <p:sldId id="274" r:id="rId14"/>
    <p:sldId id="273" r:id="rId15"/>
    <p:sldId id="276" r:id="rId16"/>
    <p:sldId id="268" r:id="rId17"/>
    <p:sldId id="267" r:id="rId18"/>
    <p:sldId id="280" r:id="rId19"/>
    <p:sldId id="281" r:id="rId20"/>
    <p:sldId id="278" r:id="rId21"/>
    <p:sldId id="284" r:id="rId22"/>
    <p:sldId id="279" r:id="rId23"/>
    <p:sldId id="285" r:id="rId24"/>
    <p:sldId id="282" r:id="rId25"/>
    <p:sldId id="289" r:id="rId26"/>
    <p:sldId id="287" r:id="rId27"/>
    <p:sldId id="286" r:id="rId28"/>
    <p:sldId id="288" r:id="rId29"/>
    <p:sldId id="290" r:id="rId30"/>
    <p:sldId id="258" r:id="rId31"/>
    <p:sldId id="259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F8A7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38" autoAdjust="0"/>
  </p:normalViewPr>
  <p:slideViewPr>
    <p:cSldViewPr snapToGrid="0">
      <p:cViewPr varScale="1">
        <p:scale>
          <a:sx n="106" d="100"/>
          <a:sy n="106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9FE5-3E18-451C-823A-B4573F760A53}" type="datetimeFigureOut">
              <a:rPr lang="en-US" smtClean="0"/>
              <a:pPr/>
              <a:t>2017-06-30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8A817-D8E7-4BDA-B814-0C5DC61D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LED Matrix Timer</a:t>
            </a:r>
            <a:endParaRPr lang="en-US" sz="54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…and other things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818095" y="6364941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Kriszti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án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Stancz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30.06.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017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Confusing detour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2281712"/>
            <a:ext cx="56578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Egyenes összekötő nyíllal 5"/>
          <p:cNvCxnSpPr/>
          <p:nvPr/>
        </p:nvCxnSpPr>
        <p:spPr>
          <a:xfrm>
            <a:off x="2507227" y="4109884"/>
            <a:ext cx="776747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2477729" y="4178087"/>
            <a:ext cx="873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934062" y="3775588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4478591" y="1238878"/>
            <a:ext cx="4159045" cy="87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    DDRD |= (1 &lt;&lt; DDRD0);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  PORTD |= (1 &lt;&lt; PORTD0);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Confusing detour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2281712"/>
            <a:ext cx="56578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Egyenes összekötő nyíllal 5"/>
          <p:cNvCxnSpPr/>
          <p:nvPr/>
        </p:nvCxnSpPr>
        <p:spPr>
          <a:xfrm flipH="1">
            <a:off x="2507227" y="4109884"/>
            <a:ext cx="776747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2477729" y="4178087"/>
            <a:ext cx="873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934062" y="3775588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5196349" y="1209380"/>
            <a:ext cx="3682182" cy="87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DDRD |= (1 &lt;&lt; DDRD0);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PORTD &amp;= ~(1 &lt;&lt; PORTD0);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1425678" y="4866968"/>
            <a:ext cx="117852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WTF???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Confusing detour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389" y="1631708"/>
            <a:ext cx="7704856" cy="190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Egyenes összekötő 6"/>
          <p:cNvCxnSpPr/>
          <p:nvPr/>
        </p:nvCxnSpPr>
        <p:spPr>
          <a:xfrm>
            <a:off x="4080388" y="2458064"/>
            <a:ext cx="1986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Confusing detour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389" y="1631708"/>
            <a:ext cx="7704856" cy="190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zövegdoboz 4"/>
          <p:cNvSpPr txBox="1"/>
          <p:nvPr/>
        </p:nvSpPr>
        <p:spPr>
          <a:xfrm>
            <a:off x="1453922" y="3805084"/>
            <a:ext cx="5994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Output = </a:t>
            </a:r>
            <a:r>
              <a:rPr lang="en-US" sz="3200" b="1" i="1" dirty="0" smtClean="0"/>
              <a:t>Control</a:t>
            </a:r>
            <a:r>
              <a:rPr lang="en-US" sz="3200" b="1" dirty="0" smtClean="0"/>
              <a:t> the environment</a:t>
            </a:r>
          </a:p>
          <a:p>
            <a:pPr algn="ctr"/>
            <a:r>
              <a:rPr lang="en-US" sz="3200" b="1" dirty="0" smtClean="0"/>
              <a:t>Input = </a:t>
            </a:r>
            <a:r>
              <a:rPr lang="en-US" sz="3200" b="1" i="1" dirty="0" smtClean="0"/>
              <a:t>Observe</a:t>
            </a:r>
            <a:r>
              <a:rPr lang="en-US" sz="3200" b="1" dirty="0" smtClean="0"/>
              <a:t> the environment</a:t>
            </a:r>
          </a:p>
          <a:p>
            <a:pPr algn="ctr"/>
            <a:r>
              <a:rPr lang="en-US" sz="3200" i="1" dirty="0" smtClean="0"/>
              <a:t>Work with voltages</a:t>
            </a: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Tri-state pins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224"/>
            <a:ext cx="7704856" cy="190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églalap 6"/>
          <p:cNvSpPr/>
          <p:nvPr/>
        </p:nvSpPr>
        <p:spPr>
          <a:xfrm>
            <a:off x="1868129" y="2890684"/>
            <a:ext cx="1229032" cy="19664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 7"/>
          <p:cNvSpPr/>
          <p:nvPr/>
        </p:nvSpPr>
        <p:spPr>
          <a:xfrm>
            <a:off x="1843549" y="2620297"/>
            <a:ext cx="1229032" cy="19664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/>
          <p:cNvSpPr/>
          <p:nvPr/>
        </p:nvSpPr>
        <p:spPr>
          <a:xfrm>
            <a:off x="1838633" y="2094272"/>
            <a:ext cx="1917289" cy="23597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220px-2-pin_Charlieplexing_with_individual_resistors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0367" y="1999481"/>
            <a:ext cx="2095500" cy="2962275"/>
          </a:xfrm>
          <a:prstGeom prst="rect">
            <a:avLst/>
          </a:prstGeom>
        </p:spPr>
      </p:pic>
      <p:pic>
        <p:nvPicPr>
          <p:cNvPr id="9" name="Kép 8" descr="Getting-started-with-LED-Matrix-Tutorial.jpg"/>
          <p:cNvPicPr>
            <a:picLocks noChangeAspect="1"/>
          </p:cNvPicPr>
          <p:nvPr/>
        </p:nvPicPr>
        <p:blipFill>
          <a:blip r:embed="rId3" cstate="print"/>
          <a:srcRect l="36932" r="48337" b="76844"/>
          <a:stretch>
            <a:fillRect/>
          </a:stretch>
        </p:blipFill>
        <p:spPr>
          <a:xfrm>
            <a:off x="1779639" y="2200217"/>
            <a:ext cx="1740310" cy="1679648"/>
          </a:xfrm>
          <a:prstGeom prst="rect">
            <a:avLst/>
          </a:prstGeom>
        </p:spPr>
      </p:pic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 </a:t>
            </a:r>
            <a:r>
              <a:rPr lang="en-US" i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Charlieplexing</a:t>
            </a:r>
            <a:endParaRPr lang="en-US" b="1" dirty="0"/>
          </a:p>
        </p:txBody>
      </p:sp>
      <p:sp>
        <p:nvSpPr>
          <p:cNvPr id="7" name="Szövegdoboz 6"/>
          <p:cNvSpPr txBox="1"/>
          <p:nvPr/>
        </p:nvSpPr>
        <p:spPr>
          <a:xfrm>
            <a:off x="3038168" y="4021394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C1</a:t>
            </a:r>
            <a:endParaRPr lang="en-US" sz="2800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2153250" y="5299592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 pins</a:t>
            </a:r>
            <a:endParaRPr lang="en-US" sz="24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766605" y="5304510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 pins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Getting-started-with-LED-Matrix-Tutorial.jpg"/>
          <p:cNvPicPr>
            <a:picLocks noChangeAspect="1"/>
          </p:cNvPicPr>
          <p:nvPr/>
        </p:nvPicPr>
        <p:blipFill>
          <a:blip r:embed="rId2" cstate="print"/>
          <a:srcRect l="36932" r="41348" b="65110"/>
          <a:stretch>
            <a:fillRect/>
          </a:stretch>
        </p:blipFill>
        <p:spPr>
          <a:xfrm>
            <a:off x="1632150" y="2023237"/>
            <a:ext cx="1986116" cy="1958828"/>
          </a:xfrm>
          <a:prstGeom prst="rect">
            <a:avLst/>
          </a:prstGeom>
        </p:spPr>
      </p:pic>
      <p:sp>
        <p:nvSpPr>
          <p:cNvPr id="22" name="Ellipszis 21"/>
          <p:cNvSpPr/>
          <p:nvPr/>
        </p:nvSpPr>
        <p:spPr>
          <a:xfrm>
            <a:off x="2349906" y="2812025"/>
            <a:ext cx="481781" cy="471948"/>
          </a:xfrm>
          <a:prstGeom prst="ellipse">
            <a:avLst/>
          </a:prstGeom>
          <a:solidFill>
            <a:srgbClr val="FFFF00">
              <a:alpha val="4313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220px-3-pin_Charlieplexing_with_individual_resistor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395" y="1271953"/>
            <a:ext cx="2957724" cy="4181146"/>
          </a:xfrm>
          <a:prstGeom prst="rect">
            <a:avLst/>
          </a:prstGeom>
        </p:spPr>
      </p:pic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Charlieplexing</a:t>
            </a:r>
            <a:endParaRPr lang="en-US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2428563" y="423770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C1    C2</a:t>
            </a:r>
            <a:endParaRPr lang="en-US" sz="2800" b="1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2496221" y="5445224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 pins</a:t>
            </a:r>
            <a:endParaRPr lang="en-US" sz="24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6483203" y="5471078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pins</a:t>
            </a:r>
            <a:endParaRPr lang="en-US" sz="2400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452276" y="209427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0V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462110" y="263504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5V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457195" y="32298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0V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3077492" y="4709651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5V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2158175" y="4704733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0V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4454008" y="4552334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High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Impedance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4449092" y="31414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0V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4424512" y="170097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5V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Ellipszis 25"/>
          <p:cNvSpPr/>
          <p:nvPr/>
        </p:nvSpPr>
        <p:spPr>
          <a:xfrm>
            <a:off x="6228732" y="2718618"/>
            <a:ext cx="481781" cy="471948"/>
          </a:xfrm>
          <a:prstGeom prst="ellipse">
            <a:avLst/>
          </a:prstGeom>
          <a:solidFill>
            <a:srgbClr val="FFFF00">
              <a:alpha val="4313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zis 26"/>
          <p:cNvSpPr/>
          <p:nvPr/>
        </p:nvSpPr>
        <p:spPr>
          <a:xfrm>
            <a:off x="7059559" y="4139379"/>
            <a:ext cx="481781" cy="47194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zövegdoboz 28"/>
          <p:cNvSpPr txBox="1"/>
          <p:nvPr/>
        </p:nvSpPr>
        <p:spPr>
          <a:xfrm>
            <a:off x="6139934" y="6031806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N) LEDs</a:t>
            </a:r>
            <a:endParaRPr lang="en-US" sz="2400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2141683" y="6058699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/ 4) LEDs</a:t>
            </a:r>
            <a:endParaRPr lang="en-US" sz="2400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241165" y="6040771"/>
            <a:ext cx="147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N pins:</a:t>
            </a:r>
            <a:endParaRPr lang="en-US" sz="2400" dirty="0"/>
          </a:p>
        </p:txBody>
      </p:sp>
      <p:cxnSp>
        <p:nvCxnSpPr>
          <p:cNvPr id="35" name="Egyenes összekötő 34"/>
          <p:cNvCxnSpPr/>
          <p:nvPr/>
        </p:nvCxnSpPr>
        <p:spPr>
          <a:xfrm>
            <a:off x="323528" y="594928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Getting-started-with-LED-Matrix-Tutori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96752"/>
            <a:ext cx="8064896" cy="4951846"/>
          </a:xfrm>
          <a:prstGeom prst="rect">
            <a:avLst/>
          </a:prstGeom>
        </p:spPr>
      </p:pic>
      <p:sp>
        <p:nvSpPr>
          <p:cNvPr id="9" name="Cím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8x8 LED matrix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619672" y="5373216"/>
            <a:ext cx="1154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64 LEDs</a:t>
            </a:r>
          </a:p>
          <a:p>
            <a:r>
              <a:rPr lang="en-US" sz="2400" dirty="0" smtClean="0"/>
              <a:t>16 pins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8x8 LED matrix</a:t>
            </a:r>
            <a:endParaRPr lang="en-US" dirty="0"/>
          </a:p>
        </p:txBody>
      </p:sp>
      <p:pic>
        <p:nvPicPr>
          <p:cNvPr id="5" name="Kép 4" descr="photo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132856"/>
            <a:ext cx="7776864" cy="420996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051720" y="1556792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Common anode</a:t>
            </a:r>
            <a:endParaRPr lang="en-US" sz="2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5868144" y="1556792"/>
            <a:ext cx="2039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Common cathode</a:t>
            </a:r>
            <a:endParaRPr lang="en-US" sz="20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51520" y="3334340"/>
            <a:ext cx="5229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5V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5V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5V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5V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5V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5V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5V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8532440" y="3140968"/>
            <a:ext cx="5229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5V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403648" y="6269250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0V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</a:rPr>
              <a:t>5V</a:t>
            </a:r>
            <a:r>
              <a:rPr lang="en-US" sz="2000" dirty="0" smtClean="0">
                <a:solidFill>
                  <a:srgbClr val="FF0000"/>
                </a:solidFill>
              </a:rPr>
              <a:t>  0V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0V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5282827" y="6269250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5V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5V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5V</a:t>
            </a:r>
            <a:r>
              <a:rPr lang="en-US" sz="2000" dirty="0" smtClean="0">
                <a:solidFill>
                  <a:srgbClr val="FF0000"/>
                </a:solidFill>
              </a:rPr>
              <a:t>  0V  </a:t>
            </a:r>
            <a:r>
              <a:rPr lang="en-US" sz="2000" b="1" dirty="0" smtClean="0">
                <a:solidFill>
                  <a:srgbClr val="FF0000"/>
                </a:solidFill>
              </a:rPr>
              <a:t>5V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5V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5V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5V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Ellipszis 15"/>
          <p:cNvSpPr/>
          <p:nvPr/>
        </p:nvSpPr>
        <p:spPr>
          <a:xfrm>
            <a:off x="6498286" y="4698249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zis 16"/>
          <p:cNvSpPr/>
          <p:nvPr/>
        </p:nvSpPr>
        <p:spPr>
          <a:xfrm>
            <a:off x="2607604" y="475203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8x8 LED matrix</a:t>
            </a:r>
            <a:endParaRPr lang="en-US" dirty="0"/>
          </a:p>
        </p:txBody>
      </p:sp>
      <p:pic>
        <p:nvPicPr>
          <p:cNvPr id="5" name="Kép 4" descr="photo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132856"/>
            <a:ext cx="7776864" cy="420996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051720" y="1556792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Common anode</a:t>
            </a:r>
            <a:endParaRPr lang="en-US" sz="2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5868144" y="1556792"/>
            <a:ext cx="2039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Common cathode</a:t>
            </a:r>
            <a:endParaRPr lang="en-US" sz="20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51520" y="3334340"/>
            <a:ext cx="5148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8532440" y="3140968"/>
            <a:ext cx="5229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5V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0V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403648" y="6269250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0V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</a:rPr>
              <a:t>5V</a:t>
            </a:r>
            <a:r>
              <a:rPr lang="en-US" sz="2000" dirty="0" smtClean="0">
                <a:solidFill>
                  <a:srgbClr val="FF0000"/>
                </a:solidFill>
              </a:rPr>
              <a:t>  0V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0V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5246967" y="6269250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0V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0V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Ellipszis 15"/>
          <p:cNvSpPr/>
          <p:nvPr/>
        </p:nvSpPr>
        <p:spPr>
          <a:xfrm>
            <a:off x="6489321" y="467135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zis 16"/>
          <p:cNvSpPr/>
          <p:nvPr/>
        </p:nvSpPr>
        <p:spPr>
          <a:xfrm>
            <a:off x="2598639" y="47072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zis 17"/>
          <p:cNvSpPr/>
          <p:nvPr/>
        </p:nvSpPr>
        <p:spPr>
          <a:xfrm>
            <a:off x="2589674" y="433966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zis 18"/>
          <p:cNvSpPr/>
          <p:nvPr/>
        </p:nvSpPr>
        <p:spPr>
          <a:xfrm>
            <a:off x="2571744" y="3927283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zis 19"/>
          <p:cNvSpPr/>
          <p:nvPr/>
        </p:nvSpPr>
        <p:spPr>
          <a:xfrm>
            <a:off x="2562779" y="3541801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zis 20"/>
          <p:cNvSpPr/>
          <p:nvPr/>
        </p:nvSpPr>
        <p:spPr>
          <a:xfrm>
            <a:off x="2580704" y="3192161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zis 21"/>
          <p:cNvSpPr/>
          <p:nvPr/>
        </p:nvSpPr>
        <p:spPr>
          <a:xfrm>
            <a:off x="2598634" y="508373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zis 22"/>
          <p:cNvSpPr/>
          <p:nvPr/>
        </p:nvSpPr>
        <p:spPr>
          <a:xfrm>
            <a:off x="2589664" y="546026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zis 23"/>
          <p:cNvSpPr/>
          <p:nvPr/>
        </p:nvSpPr>
        <p:spPr>
          <a:xfrm>
            <a:off x="2580694" y="583678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zis 24"/>
          <p:cNvSpPr/>
          <p:nvPr/>
        </p:nvSpPr>
        <p:spPr>
          <a:xfrm>
            <a:off x="6103821" y="4671349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zis 25"/>
          <p:cNvSpPr/>
          <p:nvPr/>
        </p:nvSpPr>
        <p:spPr>
          <a:xfrm>
            <a:off x="5718321" y="4680309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zis 26"/>
          <p:cNvSpPr/>
          <p:nvPr/>
        </p:nvSpPr>
        <p:spPr>
          <a:xfrm>
            <a:off x="5332821" y="4689269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zis 27"/>
          <p:cNvSpPr/>
          <p:nvPr/>
        </p:nvSpPr>
        <p:spPr>
          <a:xfrm>
            <a:off x="6865846" y="4671349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zis 28"/>
          <p:cNvSpPr/>
          <p:nvPr/>
        </p:nvSpPr>
        <p:spPr>
          <a:xfrm>
            <a:off x="7242371" y="467134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zis 29"/>
          <p:cNvSpPr/>
          <p:nvPr/>
        </p:nvSpPr>
        <p:spPr>
          <a:xfrm>
            <a:off x="7618896" y="4671339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zis 30"/>
          <p:cNvSpPr/>
          <p:nvPr/>
        </p:nvSpPr>
        <p:spPr>
          <a:xfrm>
            <a:off x="7995421" y="467133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We’ll discuss…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LEDs</a:t>
            </a:r>
          </a:p>
          <a:p>
            <a:r>
              <a:rPr lang="en-US" dirty="0" smtClean="0"/>
              <a:t>Driving LEDs</a:t>
            </a:r>
          </a:p>
          <a:p>
            <a:r>
              <a:rPr lang="en-US" dirty="0" smtClean="0"/>
              <a:t>Multiplexing and </a:t>
            </a:r>
            <a:r>
              <a:rPr lang="en-US" dirty="0" err="1" smtClean="0"/>
              <a:t>Charlieplexing</a:t>
            </a:r>
            <a:endParaRPr lang="en-US" dirty="0" smtClean="0"/>
          </a:p>
          <a:p>
            <a:r>
              <a:rPr lang="en-US" dirty="0" smtClean="0"/>
              <a:t>Using shift registers</a:t>
            </a:r>
          </a:p>
          <a:p>
            <a:r>
              <a:rPr lang="en-US" dirty="0" smtClean="0"/>
              <a:t>A look into the code</a:t>
            </a:r>
          </a:p>
          <a:p>
            <a:r>
              <a:rPr lang="en-US" dirty="0" smtClean="0"/>
              <a:t>Having more than 4 colors</a:t>
            </a:r>
          </a:p>
          <a:p>
            <a:r>
              <a:rPr lang="en-US" dirty="0" smtClean="0"/>
              <a:t>LED matrix prices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500px-8x8_RGB_Matrix_Schemat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4396" y="1657853"/>
            <a:ext cx="4300686" cy="4223274"/>
          </a:xfrm>
          <a:prstGeom prst="rect">
            <a:avLst/>
          </a:prstGeom>
        </p:spPr>
      </p:pic>
      <p:pic>
        <p:nvPicPr>
          <p:cNvPr id="14" name="Kép 13" descr="P6041004_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882" y="3355040"/>
            <a:ext cx="3200400" cy="2400301"/>
          </a:xfrm>
          <a:prstGeom prst="rect">
            <a:avLst/>
          </a:prstGeom>
        </p:spPr>
      </p:pic>
      <p:sp>
        <p:nvSpPr>
          <p:cNvPr id="15" name="Cím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8x8 RGB LED matrix </a:t>
            </a:r>
            <a:r>
              <a:rPr lang="en-US" sz="3600" dirty="0" smtClean="0"/>
              <a:t>(common cathode)</a:t>
            </a:r>
            <a:endParaRPr lang="en-US" dirty="0"/>
          </a:p>
        </p:txBody>
      </p:sp>
      <p:pic>
        <p:nvPicPr>
          <p:cNvPr id="17" name="Kép 16" descr="Getting-started-with-LED-Matrix-Tutorial.jpg"/>
          <p:cNvPicPr>
            <a:picLocks noChangeAspect="1"/>
          </p:cNvPicPr>
          <p:nvPr/>
        </p:nvPicPr>
        <p:blipFill>
          <a:blip r:embed="rId4" cstate="print"/>
          <a:srcRect t="16984" r="62944" b="24416"/>
          <a:stretch>
            <a:fillRect/>
          </a:stretch>
        </p:blipFill>
        <p:spPr>
          <a:xfrm>
            <a:off x="887808" y="1246094"/>
            <a:ext cx="2298914" cy="2232213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2121719" y="5633204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192 LEDs</a:t>
            </a:r>
          </a:p>
          <a:p>
            <a:r>
              <a:rPr lang="en-US" sz="2400" dirty="0" smtClean="0"/>
              <a:t>32 pins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746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726" y="1339002"/>
            <a:ext cx="7563906" cy="495369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Shif</a:t>
            </a:r>
            <a:r>
              <a:rPr lang="en-US" b="1" dirty="0" smtClean="0"/>
              <a:t> register </a:t>
            </a:r>
            <a:r>
              <a:rPr lang="en-US" dirty="0" smtClean="0"/>
              <a:t>(74HC595N)</a:t>
            </a:r>
            <a:endParaRPr lang="en-US" dirty="0"/>
          </a:p>
        </p:txBody>
      </p:sp>
      <p:pic>
        <p:nvPicPr>
          <p:cNvPr id="6" name="Kép 5" descr="13699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6965" y="542365"/>
            <a:ext cx="1828800" cy="1828800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277906" y="1237129"/>
            <a:ext cx="2151529" cy="528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582706" y="2214271"/>
            <a:ext cx="1488141" cy="1515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zövegdoboz 10"/>
          <p:cNvSpPr txBox="1"/>
          <p:nvPr/>
        </p:nvSpPr>
        <p:spPr>
          <a:xfrm>
            <a:off x="627530" y="22591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MCU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0138" y="391090"/>
            <a:ext cx="449580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Shifting out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Daisy chaining shift registers</a:t>
            </a:r>
            <a:endParaRPr lang="en-US" dirty="0"/>
          </a:p>
        </p:txBody>
      </p:sp>
      <p:pic>
        <p:nvPicPr>
          <p:cNvPr id="6" name="Kép 5" descr="13699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6273" y="1995186"/>
            <a:ext cx="1828800" cy="182880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796784" y="429391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8060884" y="3689873"/>
            <a:ext cx="69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Latch</a:t>
            </a:r>
            <a:endParaRPr lang="en-US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7571949" y="2821193"/>
            <a:ext cx="163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Serial data in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when latch low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Egyenes összekötő 12"/>
          <p:cNvCxnSpPr/>
          <p:nvPr/>
        </p:nvCxnSpPr>
        <p:spPr>
          <a:xfrm>
            <a:off x="7132320" y="3108960"/>
            <a:ext cx="174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/>
          <p:nvPr/>
        </p:nvCxnSpPr>
        <p:spPr>
          <a:xfrm>
            <a:off x="7004304" y="3236976"/>
            <a:ext cx="1682496" cy="758952"/>
          </a:xfrm>
          <a:prstGeom prst="bentConnector3">
            <a:avLst>
              <a:gd name="adj1" fmla="val 16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23"/>
          <p:cNvCxnSpPr/>
          <p:nvPr/>
        </p:nvCxnSpPr>
        <p:spPr>
          <a:xfrm>
            <a:off x="6821424" y="3364992"/>
            <a:ext cx="1591056" cy="1234440"/>
          </a:xfrm>
          <a:prstGeom prst="bentConnector3">
            <a:avLst>
              <a:gd name="adj1" fmla="val 160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4201041" y="1301317"/>
            <a:ext cx="180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Parallel data out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when latch high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Jobbra nyíl 26"/>
          <p:cNvSpPr/>
          <p:nvPr/>
        </p:nvSpPr>
        <p:spPr>
          <a:xfrm rot="12605281">
            <a:off x="5449824" y="1984248"/>
            <a:ext cx="777240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zögletes összekötő 31"/>
          <p:cNvCxnSpPr/>
          <p:nvPr/>
        </p:nvCxnSpPr>
        <p:spPr>
          <a:xfrm rot="16200000" flipH="1">
            <a:off x="6643116" y="3497580"/>
            <a:ext cx="1953768" cy="1889760"/>
          </a:xfrm>
          <a:prstGeom prst="bentConnector3">
            <a:avLst>
              <a:gd name="adj1" fmla="val 100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/>
          <p:cNvSpPr txBox="1"/>
          <p:nvPr/>
        </p:nvSpPr>
        <p:spPr>
          <a:xfrm>
            <a:off x="6678168" y="5113827"/>
            <a:ext cx="21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Serial data overflow</a:t>
            </a:r>
            <a:endParaRPr lang="en-US" b="1" dirty="0"/>
          </a:p>
        </p:txBody>
      </p:sp>
      <p:pic>
        <p:nvPicPr>
          <p:cNvPr id="41" name="Kép 40" descr="13699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944" y="2712363"/>
            <a:ext cx="1828800" cy="1828800"/>
          </a:xfrm>
          <a:prstGeom prst="rect">
            <a:avLst/>
          </a:prstGeom>
        </p:spPr>
      </p:pic>
      <p:sp>
        <p:nvSpPr>
          <p:cNvPr id="42" name="Szövegdoboz 41"/>
          <p:cNvSpPr txBox="1"/>
          <p:nvPr/>
        </p:nvSpPr>
        <p:spPr>
          <a:xfrm>
            <a:off x="3816455" y="5011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43" name="Szövegdoboz 42"/>
          <p:cNvSpPr txBox="1"/>
          <p:nvPr/>
        </p:nvSpPr>
        <p:spPr>
          <a:xfrm>
            <a:off x="4080555" y="4407050"/>
            <a:ext cx="69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Latch</a:t>
            </a:r>
            <a:endParaRPr lang="en-US" b="1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3591620" y="3538370"/>
            <a:ext cx="163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Serial data in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when latch low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5" name="Egyenes összekötő 44"/>
          <p:cNvCxnSpPr/>
          <p:nvPr/>
        </p:nvCxnSpPr>
        <p:spPr>
          <a:xfrm>
            <a:off x="3151991" y="3826137"/>
            <a:ext cx="174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zögletes összekötő 45"/>
          <p:cNvCxnSpPr/>
          <p:nvPr/>
        </p:nvCxnSpPr>
        <p:spPr>
          <a:xfrm>
            <a:off x="3023975" y="3954153"/>
            <a:ext cx="1682496" cy="758952"/>
          </a:xfrm>
          <a:prstGeom prst="bentConnector3">
            <a:avLst>
              <a:gd name="adj1" fmla="val 16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zögletes összekötő 46"/>
          <p:cNvCxnSpPr/>
          <p:nvPr/>
        </p:nvCxnSpPr>
        <p:spPr>
          <a:xfrm>
            <a:off x="2841095" y="4082169"/>
            <a:ext cx="1591056" cy="1234440"/>
          </a:xfrm>
          <a:prstGeom prst="bentConnector3">
            <a:avLst>
              <a:gd name="adj1" fmla="val 160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Jobbra nyíl 47"/>
          <p:cNvSpPr/>
          <p:nvPr/>
        </p:nvSpPr>
        <p:spPr>
          <a:xfrm rot="12605281">
            <a:off x="1469495" y="2701425"/>
            <a:ext cx="777240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zögletes összekötő 48"/>
          <p:cNvCxnSpPr/>
          <p:nvPr/>
        </p:nvCxnSpPr>
        <p:spPr>
          <a:xfrm rot="16200000" flipH="1">
            <a:off x="2662787" y="4214757"/>
            <a:ext cx="1953768" cy="1889760"/>
          </a:xfrm>
          <a:prstGeom prst="bentConnector3">
            <a:avLst>
              <a:gd name="adj1" fmla="val 100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/>
          <p:cNvSpPr txBox="1"/>
          <p:nvPr/>
        </p:nvSpPr>
        <p:spPr>
          <a:xfrm>
            <a:off x="2697839" y="5831004"/>
            <a:ext cx="21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Serial data overflow</a:t>
            </a:r>
            <a:endParaRPr lang="en-US" b="1" dirty="0"/>
          </a:p>
        </p:txBody>
      </p:sp>
      <p:sp>
        <p:nvSpPr>
          <p:cNvPr id="51" name="Szabadkézi sokszög 50"/>
          <p:cNvSpPr/>
          <p:nvPr/>
        </p:nvSpPr>
        <p:spPr>
          <a:xfrm>
            <a:off x="3119718" y="3068918"/>
            <a:ext cx="3496235" cy="905435"/>
          </a:xfrm>
          <a:custGeom>
            <a:avLst/>
            <a:gdLst>
              <a:gd name="connsiteX0" fmla="*/ 3496235 w 3496235"/>
              <a:gd name="connsiteY0" fmla="*/ 400423 h 905435"/>
              <a:gd name="connsiteX1" fmla="*/ 3272117 w 3496235"/>
              <a:gd name="connsiteY1" fmla="*/ 866588 h 905435"/>
              <a:gd name="connsiteX2" fmla="*/ 2438400 w 3496235"/>
              <a:gd name="connsiteY2" fmla="*/ 633506 h 905435"/>
              <a:gd name="connsiteX3" fmla="*/ 1748117 w 3496235"/>
              <a:gd name="connsiteY3" fmla="*/ 68729 h 905435"/>
              <a:gd name="connsiteX4" fmla="*/ 896470 w 3496235"/>
              <a:gd name="connsiteY4" fmla="*/ 221129 h 905435"/>
              <a:gd name="connsiteX5" fmla="*/ 403411 w 3496235"/>
              <a:gd name="connsiteY5" fmla="*/ 615576 h 905435"/>
              <a:gd name="connsiteX6" fmla="*/ 0 w 3496235"/>
              <a:gd name="connsiteY6" fmla="*/ 759011 h 9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235" h="905435">
                <a:moveTo>
                  <a:pt x="3496235" y="400423"/>
                </a:moveTo>
                <a:cubicBezTo>
                  <a:pt x="3472329" y="614082"/>
                  <a:pt x="3448423" y="827741"/>
                  <a:pt x="3272117" y="866588"/>
                </a:cubicBezTo>
                <a:cubicBezTo>
                  <a:pt x="3095811" y="905435"/>
                  <a:pt x="2692400" y="766482"/>
                  <a:pt x="2438400" y="633506"/>
                </a:cubicBezTo>
                <a:cubicBezTo>
                  <a:pt x="2184400" y="500530"/>
                  <a:pt x="2005105" y="137458"/>
                  <a:pt x="1748117" y="68729"/>
                </a:cubicBezTo>
                <a:cubicBezTo>
                  <a:pt x="1491129" y="0"/>
                  <a:pt x="1120588" y="129988"/>
                  <a:pt x="896470" y="221129"/>
                </a:cubicBezTo>
                <a:cubicBezTo>
                  <a:pt x="672352" y="312270"/>
                  <a:pt x="552823" y="525929"/>
                  <a:pt x="403411" y="615576"/>
                </a:cubicBezTo>
                <a:cubicBezTo>
                  <a:pt x="253999" y="705223"/>
                  <a:pt x="44823" y="732117"/>
                  <a:pt x="0" y="75901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zövegdoboz 51"/>
          <p:cNvSpPr txBox="1"/>
          <p:nvPr/>
        </p:nvSpPr>
        <p:spPr>
          <a:xfrm>
            <a:off x="722735" y="1803340"/>
            <a:ext cx="180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Parallel data out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when latch high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4" name="Szabadkézi sokszög 53"/>
          <p:cNvSpPr/>
          <p:nvPr/>
        </p:nvSpPr>
        <p:spPr>
          <a:xfrm>
            <a:off x="699247" y="4186518"/>
            <a:ext cx="1954306" cy="539376"/>
          </a:xfrm>
          <a:custGeom>
            <a:avLst/>
            <a:gdLst>
              <a:gd name="connsiteX0" fmla="*/ 1954306 w 1954306"/>
              <a:gd name="connsiteY0" fmla="*/ 0 h 539376"/>
              <a:gd name="connsiteX1" fmla="*/ 1766047 w 1954306"/>
              <a:gd name="connsiteY1" fmla="*/ 412376 h 539376"/>
              <a:gd name="connsiteX2" fmla="*/ 1201271 w 1954306"/>
              <a:gd name="connsiteY2" fmla="*/ 537882 h 539376"/>
              <a:gd name="connsiteX3" fmla="*/ 0 w 1954306"/>
              <a:gd name="connsiteY3" fmla="*/ 403411 h 53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306" h="539376">
                <a:moveTo>
                  <a:pt x="1954306" y="0"/>
                </a:moveTo>
                <a:cubicBezTo>
                  <a:pt x="1922929" y="161364"/>
                  <a:pt x="1891553" y="322729"/>
                  <a:pt x="1766047" y="412376"/>
                </a:cubicBezTo>
                <a:cubicBezTo>
                  <a:pt x="1640541" y="502023"/>
                  <a:pt x="1495612" y="539376"/>
                  <a:pt x="1201271" y="537882"/>
                </a:cubicBezTo>
                <a:cubicBezTo>
                  <a:pt x="906930" y="536388"/>
                  <a:pt x="167341" y="433293"/>
                  <a:pt x="0" y="40341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zövegdoboz 54"/>
          <p:cNvSpPr txBox="1"/>
          <p:nvPr/>
        </p:nvSpPr>
        <p:spPr>
          <a:xfrm>
            <a:off x="862226" y="4720814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 next IC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Szövegdoboz 55"/>
          <p:cNvSpPr txBox="1"/>
          <p:nvPr/>
        </p:nvSpPr>
        <p:spPr>
          <a:xfrm>
            <a:off x="7628965" y="833718"/>
            <a:ext cx="1207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From MCU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data pin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Szabadkézi sokszög 57"/>
          <p:cNvSpPr/>
          <p:nvPr/>
        </p:nvSpPr>
        <p:spPr>
          <a:xfrm>
            <a:off x="7315200" y="1479176"/>
            <a:ext cx="1116106" cy="1532965"/>
          </a:xfrm>
          <a:custGeom>
            <a:avLst/>
            <a:gdLst>
              <a:gd name="connsiteX0" fmla="*/ 905435 w 1116106"/>
              <a:gd name="connsiteY0" fmla="*/ 0 h 1532965"/>
              <a:gd name="connsiteX1" fmla="*/ 1093694 w 1116106"/>
              <a:gd name="connsiteY1" fmla="*/ 502024 h 1532965"/>
              <a:gd name="connsiteX2" fmla="*/ 770965 w 1116106"/>
              <a:gd name="connsiteY2" fmla="*/ 1111624 h 1532965"/>
              <a:gd name="connsiteX3" fmla="*/ 0 w 1116106"/>
              <a:gd name="connsiteY3" fmla="*/ 1532965 h 153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106" h="1532965">
                <a:moveTo>
                  <a:pt x="905435" y="0"/>
                </a:moveTo>
                <a:cubicBezTo>
                  <a:pt x="1010770" y="158376"/>
                  <a:pt x="1116106" y="316753"/>
                  <a:pt x="1093694" y="502024"/>
                </a:cubicBezTo>
                <a:cubicBezTo>
                  <a:pt x="1071282" y="687295"/>
                  <a:pt x="953247" y="939801"/>
                  <a:pt x="770965" y="1111624"/>
                </a:cubicBezTo>
                <a:cubicBezTo>
                  <a:pt x="588683" y="1283447"/>
                  <a:pt x="110565" y="1465730"/>
                  <a:pt x="0" y="153296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maxresde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34" y="1448769"/>
            <a:ext cx="9144000" cy="4301127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Putting it together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 reality</a:t>
            </a:r>
            <a:endParaRPr lang="en-US" b="1" dirty="0"/>
          </a:p>
        </p:txBody>
      </p:sp>
      <p:pic>
        <p:nvPicPr>
          <p:cNvPr id="6" name="Kép 5" descr="20170629_1816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5367" y="3929984"/>
            <a:ext cx="4570038" cy="265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Writing on a LED matrix</a:t>
            </a:r>
            <a:endParaRPr lang="en-US" b="1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457200" y="124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For loops</a:t>
            </a:r>
          </a:p>
          <a:p>
            <a:endParaRPr lang="en-US" sz="2800" dirty="0" smtClean="0"/>
          </a:p>
          <a:p>
            <a:r>
              <a:rPr lang="en-US" sz="2800" dirty="0" smtClean="0"/>
              <a:t>Bitmaps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err="1" smtClean="0"/>
              <a:t>RGB+Column</a:t>
            </a:r>
            <a:r>
              <a:rPr lang="en-US" sz="2400" dirty="0" smtClean="0"/>
              <a:t>: 32 bytes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8 x 4 = 32 bytes per bitmap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Memory for variables: 1024 Bytes -&gt; 32 bitmaps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Program memory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16 </a:t>
            </a:r>
            <a:r>
              <a:rPr lang="en-US" sz="2000" dirty="0" err="1" smtClean="0"/>
              <a:t>kBytes</a:t>
            </a:r>
            <a:endParaRPr lang="en-US" sz="2000" dirty="0" smtClean="0"/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PROGMEM macro</a:t>
            </a:r>
          </a:p>
          <a:p>
            <a:pPr lvl="1">
              <a:buFont typeface="Courier New" pitchFamily="49" charset="0"/>
              <a:buChar char="o"/>
            </a:pPr>
            <a:endParaRPr lang="en-US" sz="2400" dirty="0" smtClean="0"/>
          </a:p>
          <a:p>
            <a:r>
              <a:rPr lang="en-US" sz="2800" dirty="0" smtClean="0"/>
              <a:t>In-between</a:t>
            </a:r>
            <a:endParaRPr lang="en-US" sz="2800" dirty="0"/>
          </a:p>
        </p:txBody>
      </p:sp>
      <p:pic>
        <p:nvPicPr>
          <p:cNvPr id="4" name="Kép 3" descr="IMG_20150502_1126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9970" y="647676"/>
            <a:ext cx="2560265" cy="1804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Writing on a LED matrix</a:t>
            </a:r>
            <a:endParaRPr lang="en-US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944" y="1165972"/>
            <a:ext cx="6362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520" y="1792661"/>
            <a:ext cx="42291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zis 4"/>
          <p:cNvSpPr/>
          <p:nvPr/>
        </p:nvSpPr>
        <p:spPr>
          <a:xfrm>
            <a:off x="6248418" y="2277045"/>
            <a:ext cx="179294" cy="1792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zis 5"/>
          <p:cNvSpPr/>
          <p:nvPr/>
        </p:nvSpPr>
        <p:spPr>
          <a:xfrm>
            <a:off x="6517363" y="2277040"/>
            <a:ext cx="179294" cy="1792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zis 6"/>
          <p:cNvSpPr/>
          <p:nvPr/>
        </p:nvSpPr>
        <p:spPr>
          <a:xfrm>
            <a:off x="6786308" y="2277035"/>
            <a:ext cx="179294" cy="17929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zis 7"/>
          <p:cNvSpPr/>
          <p:nvPr/>
        </p:nvSpPr>
        <p:spPr>
          <a:xfrm>
            <a:off x="7046288" y="2285995"/>
            <a:ext cx="179294" cy="17929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zis 8"/>
          <p:cNvSpPr/>
          <p:nvPr/>
        </p:nvSpPr>
        <p:spPr>
          <a:xfrm>
            <a:off x="7306283" y="2286005"/>
            <a:ext cx="179294" cy="1792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zis 9"/>
          <p:cNvSpPr/>
          <p:nvPr/>
        </p:nvSpPr>
        <p:spPr>
          <a:xfrm>
            <a:off x="7575228" y="2286000"/>
            <a:ext cx="179294" cy="1792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zis 10"/>
          <p:cNvSpPr/>
          <p:nvPr/>
        </p:nvSpPr>
        <p:spPr>
          <a:xfrm>
            <a:off x="7844173" y="2285995"/>
            <a:ext cx="179294" cy="1792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zis 11"/>
          <p:cNvSpPr/>
          <p:nvPr/>
        </p:nvSpPr>
        <p:spPr>
          <a:xfrm>
            <a:off x="8104153" y="2294955"/>
            <a:ext cx="179294" cy="1792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gyenes összekötő nyíllal 13"/>
          <p:cNvCxnSpPr/>
          <p:nvPr/>
        </p:nvCxnSpPr>
        <p:spPr>
          <a:xfrm flipH="1" flipV="1">
            <a:off x="3944471" y="1577788"/>
            <a:ext cx="2169458" cy="65442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Button and timer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796" y="1179979"/>
            <a:ext cx="5010150" cy="2705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2445" y="4115359"/>
            <a:ext cx="5981700" cy="25717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16 777 216 colors?</a:t>
            </a:r>
            <a:endParaRPr lang="en-US" b="1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8 bit timer PWM</a:t>
            </a:r>
          </a:p>
          <a:p>
            <a:r>
              <a:rPr lang="en-US" dirty="0" smtClean="0"/>
              <a:t>RGB: 256 x 256 x 256 colors</a:t>
            </a:r>
          </a:p>
          <a:p>
            <a:r>
              <a:rPr lang="en-US" dirty="0" smtClean="0"/>
              <a:t>In theory only</a:t>
            </a:r>
          </a:p>
          <a:p>
            <a:r>
              <a:rPr lang="en-US" dirty="0" smtClean="0"/>
              <a:t>Human perception:</a:t>
            </a:r>
          </a:p>
          <a:p>
            <a:pPr lvl="1"/>
            <a:r>
              <a:rPr lang="en-US" dirty="0" smtClean="0"/>
              <a:t>Non-linear </a:t>
            </a:r>
            <a:br>
              <a:rPr lang="en-US" dirty="0" smtClean="0"/>
            </a:br>
            <a:r>
              <a:rPr lang="en-US" dirty="0" smtClean="0"/>
              <a:t>brightness sensing</a:t>
            </a:r>
          </a:p>
          <a:p>
            <a:pPr lvl="1"/>
            <a:r>
              <a:rPr lang="en-US" dirty="0" smtClean="0"/>
              <a:t>5% - 1 % &gt; 99% - 95%</a:t>
            </a:r>
          </a:p>
          <a:p>
            <a:r>
              <a:rPr lang="en-US" dirty="0" smtClean="0"/>
              <a:t>Refresh frequency</a:t>
            </a:r>
          </a:p>
        </p:txBody>
      </p:sp>
      <p:pic>
        <p:nvPicPr>
          <p:cNvPr id="3" name="Kép 2" descr="41Kn4NpWoq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7738" y="3611647"/>
            <a:ext cx="3806638" cy="2337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LED basics</a:t>
            </a:r>
            <a:endParaRPr lang="en-US" b="1" dirty="0"/>
          </a:p>
        </p:txBody>
      </p:sp>
      <p:pic>
        <p:nvPicPr>
          <p:cNvPr id="4" name="Kép 3" descr="379062_1000px-LED,_5mm,_green_(en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653211"/>
            <a:ext cx="3672408" cy="4080045"/>
          </a:xfrm>
          <a:prstGeom prst="rect">
            <a:avLst/>
          </a:prstGeom>
        </p:spPr>
      </p:pic>
      <p:pic>
        <p:nvPicPr>
          <p:cNvPr id="5" name="Kép 4" descr="1384947023ms_figure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252500"/>
            <a:ext cx="3445385" cy="3192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1608956"/>
            <a:ext cx="75533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Price range on </a:t>
            </a:r>
            <a:r>
              <a:rPr lang="en-US" b="1" dirty="0" err="1" smtClean="0"/>
              <a:t>Ebay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33" y="3933056"/>
            <a:ext cx="74580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196752"/>
            <a:ext cx="75438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Flexible, addressable LED matrix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748" y="4005064"/>
            <a:ext cx="8729732" cy="210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Full code available: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https://github.com/skrisztian/led-matrix-timer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Basic LED circuit</a:t>
            </a:r>
            <a:endParaRPr lang="en-US" b="1" dirty="0"/>
          </a:p>
        </p:txBody>
      </p:sp>
      <p:pic>
        <p:nvPicPr>
          <p:cNvPr id="6" name="Kép 5" descr="arduino-led-circu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3362325" cy="2581275"/>
          </a:xfrm>
          <a:prstGeom prst="rect">
            <a:avLst/>
          </a:prstGeom>
        </p:spPr>
      </p:pic>
      <p:pic>
        <p:nvPicPr>
          <p:cNvPr id="7" name="Kép 6" descr="LED_drawing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844824"/>
            <a:ext cx="1800200" cy="3620971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452320" y="558924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Anode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6012160" y="5013176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Cathode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699792" y="1700808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Cathode</a:t>
            </a:r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331640" y="170080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Anode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928528" y="45152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 = U</a:t>
            </a:r>
            <a:r>
              <a:rPr lang="en-US" sz="3200" baseline="-25000" dirty="0" smtClean="0"/>
              <a:t>R</a:t>
            </a:r>
            <a:r>
              <a:rPr lang="en-US" sz="3200" dirty="0" smtClean="0"/>
              <a:t> / I</a:t>
            </a:r>
            <a:r>
              <a:rPr lang="en-US" sz="3200" baseline="-25000" dirty="0" smtClean="0"/>
              <a:t>R</a:t>
            </a:r>
            <a:endParaRPr lang="en-US" sz="320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940551" y="5298585"/>
            <a:ext cx="458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 = (</a:t>
            </a:r>
            <a:r>
              <a:rPr lang="en-US" sz="3200" dirty="0" err="1" smtClean="0"/>
              <a:t>U</a:t>
            </a:r>
            <a:r>
              <a:rPr lang="en-US" sz="3200" baseline="-25000" dirty="0" err="1" smtClean="0"/>
              <a:t>PowerSupply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- U</a:t>
            </a:r>
            <a:r>
              <a:rPr lang="en-US" sz="3200" baseline="-25000" dirty="0" smtClean="0"/>
              <a:t>LED</a:t>
            </a:r>
            <a:r>
              <a:rPr lang="en-US" sz="3200" dirty="0" smtClean="0"/>
              <a:t>) / I</a:t>
            </a:r>
            <a:r>
              <a:rPr lang="en-US" sz="3200" baseline="-25000" dirty="0" smtClean="0"/>
              <a:t>LED</a:t>
            </a:r>
            <a:endParaRPr lang="en-US" sz="3200" dirty="0"/>
          </a:p>
        </p:txBody>
      </p:sp>
      <p:sp>
        <p:nvSpPr>
          <p:cNvPr id="14" name="Téglalap 13"/>
          <p:cNvSpPr/>
          <p:nvPr/>
        </p:nvSpPr>
        <p:spPr>
          <a:xfrm>
            <a:off x="3736258" y="2497394"/>
            <a:ext cx="845574" cy="64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How to find U</a:t>
            </a:r>
            <a:r>
              <a:rPr lang="en-US" b="1" baseline="-25000" dirty="0" smtClean="0"/>
              <a:t>LED </a:t>
            </a:r>
            <a:r>
              <a:rPr lang="en-US" b="1" dirty="0" smtClean="0"/>
              <a:t> and I</a:t>
            </a:r>
            <a:r>
              <a:rPr lang="en-US" b="1" baseline="-25000" dirty="0" smtClean="0"/>
              <a:t>LED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112" y="1722811"/>
            <a:ext cx="68484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1931" y="3644466"/>
            <a:ext cx="6896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zis 5"/>
          <p:cNvSpPr/>
          <p:nvPr/>
        </p:nvSpPr>
        <p:spPr>
          <a:xfrm>
            <a:off x="989538" y="3987034"/>
            <a:ext cx="174382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8680"/>
            <a:ext cx="69151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zis 5"/>
          <p:cNvSpPr/>
          <p:nvPr/>
        </p:nvSpPr>
        <p:spPr>
          <a:xfrm>
            <a:off x="915792" y="1465120"/>
            <a:ext cx="172819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zis 7"/>
          <p:cNvSpPr/>
          <p:nvPr/>
        </p:nvSpPr>
        <p:spPr>
          <a:xfrm>
            <a:off x="4209607" y="1484637"/>
            <a:ext cx="74585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 descr="arduino-led-circu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954" y="4011389"/>
            <a:ext cx="3362325" cy="2581275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4489986" y="4217031"/>
            <a:ext cx="3846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 = (</a:t>
            </a:r>
            <a:r>
              <a:rPr lang="en-US" sz="3200" dirty="0" err="1" smtClean="0"/>
              <a:t>U</a:t>
            </a:r>
            <a:r>
              <a:rPr lang="en-US" sz="3200" baseline="-25000" dirty="0" err="1" smtClean="0"/>
              <a:t>PowerSupply</a:t>
            </a:r>
            <a:r>
              <a:rPr lang="en-US" sz="3200" dirty="0" smtClean="0"/>
              <a:t>-U</a:t>
            </a:r>
            <a:r>
              <a:rPr lang="en-US" sz="3200" baseline="-25000" dirty="0" smtClean="0"/>
              <a:t>F</a:t>
            </a:r>
            <a:r>
              <a:rPr lang="en-US" sz="3200" dirty="0" smtClean="0"/>
              <a:t>) / I</a:t>
            </a:r>
            <a:r>
              <a:rPr lang="en-US" sz="3200" baseline="-25000" dirty="0" smtClean="0"/>
              <a:t>F</a:t>
            </a:r>
            <a:endParaRPr lang="en-US" sz="3200" dirty="0"/>
          </a:p>
        </p:txBody>
      </p:sp>
      <p:sp>
        <p:nvSpPr>
          <p:cNvPr id="14" name="Téglalap 13"/>
          <p:cNvSpPr/>
          <p:nvPr/>
        </p:nvSpPr>
        <p:spPr>
          <a:xfrm>
            <a:off x="3549443" y="4965291"/>
            <a:ext cx="845574" cy="64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4494906" y="5008511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 = (5V – 1.8V) / 20 </a:t>
            </a:r>
            <a:r>
              <a:rPr lang="en-US" sz="3200" dirty="0" err="1" smtClean="0"/>
              <a:t>mA</a:t>
            </a:r>
            <a:endParaRPr lang="en-US" sz="32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489994" y="5544359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 = 160 ohm</a:t>
            </a:r>
            <a:endParaRPr lang="en-US" sz="3200" dirty="0"/>
          </a:p>
        </p:txBody>
      </p:sp>
      <p:sp>
        <p:nvSpPr>
          <p:cNvPr id="17" name="Ellipszis 16"/>
          <p:cNvSpPr/>
          <p:nvPr/>
        </p:nvSpPr>
        <p:spPr>
          <a:xfrm>
            <a:off x="4883117" y="1302741"/>
            <a:ext cx="74585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Driving LEDs with an MCU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395" y="2733829"/>
            <a:ext cx="52292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/>
          <p:cNvSpPr txBox="1"/>
          <p:nvPr/>
        </p:nvSpPr>
        <p:spPr>
          <a:xfrm rot="19296165">
            <a:off x="3392130" y="23302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 rot="19343634">
            <a:off x="3898491" y="26694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4793224" y="1455188"/>
            <a:ext cx="4159045" cy="87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    DDRD |= (1 &lt;&lt; DDRD0);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  PORTD |= (1 &lt;&lt; PORTD0);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Egyenes összekötő nyíllal 10"/>
          <p:cNvCxnSpPr/>
          <p:nvPr/>
        </p:nvCxnSpPr>
        <p:spPr>
          <a:xfrm flipH="1">
            <a:off x="2998839" y="1759974"/>
            <a:ext cx="2113935" cy="16419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529781" y="2197502"/>
            <a:ext cx="1617409" cy="12437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Driving LEDs with an MCU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421" y="2329323"/>
            <a:ext cx="4762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/>
          <p:cNvSpPr txBox="1"/>
          <p:nvPr/>
        </p:nvSpPr>
        <p:spPr>
          <a:xfrm rot="2387531">
            <a:off x="3765759" y="37854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 rot="2335743">
            <a:off x="3662516" y="39771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4281947" y="4306542"/>
            <a:ext cx="4159045" cy="87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    DDRD |= (1 &lt;&lt; DDRD0);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  PORTD &amp;= ~(1 &lt;&lt; PORTD0);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Egyenes összekötő nyíllal 10"/>
          <p:cNvCxnSpPr/>
          <p:nvPr/>
        </p:nvCxnSpPr>
        <p:spPr>
          <a:xfrm flipH="1" flipV="1">
            <a:off x="3480619" y="3569110"/>
            <a:ext cx="1130711" cy="9340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 flipV="1">
            <a:off x="3067665" y="3628103"/>
            <a:ext cx="1435509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Driving LEDs with an MCU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1544293"/>
            <a:ext cx="56578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églalap 8"/>
          <p:cNvSpPr/>
          <p:nvPr/>
        </p:nvSpPr>
        <p:spPr>
          <a:xfrm>
            <a:off x="2551470" y="4807973"/>
            <a:ext cx="4159045" cy="1877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DDRD |= (1 &lt;&lt; DDRD0);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while (1) {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  PIND |= (1 &lt;&lt; PIND0);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  _</a:t>
            </a:r>
            <a:r>
              <a:rPr lang="en-US" sz="2400" b="1" dirty="0" err="1" smtClean="0">
                <a:solidFill>
                  <a:schemeClr val="tx1"/>
                </a:solidFill>
              </a:rPr>
              <a:t>ms_delay</a:t>
            </a:r>
            <a:r>
              <a:rPr lang="en-US" sz="2400" b="1" dirty="0" smtClean="0">
                <a:solidFill>
                  <a:schemeClr val="tx1"/>
                </a:solidFill>
              </a:rPr>
              <a:t>(500);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}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502</Words>
  <Application>Microsoft Office PowerPoint</Application>
  <PresentationFormat>Diavetítés a képernyőre (4:3 oldalarány)</PresentationFormat>
  <Paragraphs>172</Paragraphs>
  <Slides>32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3" baseType="lpstr">
      <vt:lpstr>Office-téma</vt:lpstr>
      <vt:lpstr>LED Matrix Timer</vt:lpstr>
      <vt:lpstr>We’ll discuss…</vt:lpstr>
      <vt:lpstr>LED basics</vt:lpstr>
      <vt:lpstr>Basic LED circuit</vt:lpstr>
      <vt:lpstr>How to find ULED  and ILED</vt:lpstr>
      <vt:lpstr>6. dia</vt:lpstr>
      <vt:lpstr>Driving LEDs with an MCU </vt:lpstr>
      <vt:lpstr>Driving LEDs with an MCU </vt:lpstr>
      <vt:lpstr>Driving LEDs with an MCU </vt:lpstr>
      <vt:lpstr>Confusing detour</vt:lpstr>
      <vt:lpstr>Confusing detour</vt:lpstr>
      <vt:lpstr>Confusing detour</vt:lpstr>
      <vt:lpstr>Confusing detour</vt:lpstr>
      <vt:lpstr>Tri-state pins</vt:lpstr>
      <vt:lpstr>Multiplexing vs Charlieplexing</vt:lpstr>
      <vt:lpstr>Multiplexing vs Charlieplexing</vt:lpstr>
      <vt:lpstr>8x8 LED matrix</vt:lpstr>
      <vt:lpstr>8x8 LED matrix</vt:lpstr>
      <vt:lpstr>8x8 LED matrix</vt:lpstr>
      <vt:lpstr>8x8 RGB LED matrix (common cathode)</vt:lpstr>
      <vt:lpstr>Shif register (74HC595N)</vt:lpstr>
      <vt:lpstr>Shifting out</vt:lpstr>
      <vt:lpstr>Daisy chaining shift registers</vt:lpstr>
      <vt:lpstr>Putting it together</vt:lpstr>
      <vt:lpstr>In reality</vt:lpstr>
      <vt:lpstr>Writing on a LED matrix</vt:lpstr>
      <vt:lpstr>Writing on a LED matrix</vt:lpstr>
      <vt:lpstr>Button and timer</vt:lpstr>
      <vt:lpstr>16 777 216 colors?</vt:lpstr>
      <vt:lpstr>Price range on Ebay</vt:lpstr>
      <vt:lpstr>Flexible, addressable LED matrix</vt:lpstr>
      <vt:lpstr>Full code available: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Matrix Timer</dc:title>
  <dc:creator>Windows User</dc:creator>
  <cp:lastModifiedBy>Windows User</cp:lastModifiedBy>
  <cp:revision>68</cp:revision>
  <dcterms:created xsi:type="dcterms:W3CDTF">2017-06-24T18:14:31Z</dcterms:created>
  <dcterms:modified xsi:type="dcterms:W3CDTF">2017-06-30T08:22:32Z</dcterms:modified>
</cp:coreProperties>
</file>