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0"/>
  </p:notesMasterIdLst>
  <p:sldIdLst>
    <p:sldId id="256"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210" autoAdjust="0"/>
  </p:normalViewPr>
  <p:slideViewPr>
    <p:cSldViewPr>
      <p:cViewPr>
        <p:scale>
          <a:sx n="50" d="100"/>
          <a:sy n="50" d="100"/>
        </p:scale>
        <p:origin x="-173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7109D2-E2A7-4C94-968A-0465299F8B29}" type="datetimeFigureOut">
              <a:rPr lang="hu-HU" smtClean="0"/>
              <a:t>2017.11.21.</a:t>
            </a:fld>
            <a:endParaRPr lang="hu-HU"/>
          </a:p>
        </p:txBody>
      </p:sp>
      <p:sp>
        <p:nvSpPr>
          <p:cNvPr id="4" name="Diakép hely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04353B-9DFE-4244-86FF-296D386C93AB}" type="slidenum">
              <a:rPr lang="hu-HU" smtClean="0"/>
              <a:t>‹#›</a:t>
            </a:fld>
            <a:endParaRPr lang="hu-HU"/>
          </a:p>
        </p:txBody>
      </p:sp>
    </p:spTree>
    <p:extLst>
      <p:ext uri="{BB962C8B-B14F-4D97-AF65-F5344CB8AC3E}">
        <p14:creationId xmlns:p14="http://schemas.microsoft.com/office/powerpoint/2010/main" val="3196741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4804353B-9DFE-4244-86FF-296D386C93AB}" type="slidenum">
              <a:rPr lang="hu-HU" smtClean="0"/>
              <a:t>1</a:t>
            </a:fld>
            <a:endParaRPr lang="hu-HU"/>
          </a:p>
        </p:txBody>
      </p:sp>
    </p:spTree>
    <p:extLst>
      <p:ext uri="{BB962C8B-B14F-4D97-AF65-F5344CB8AC3E}">
        <p14:creationId xmlns:p14="http://schemas.microsoft.com/office/powerpoint/2010/main" val="3746833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smtClean="0"/>
              <a:t>Iron</a:t>
            </a:r>
            <a:r>
              <a:rPr lang="hu-HU" baseline="0" dirty="0" smtClean="0"/>
              <a:t> Mannek hívják, de miért. Először is, van egy 20 </a:t>
            </a:r>
            <a:r>
              <a:rPr lang="hu-HU" baseline="0" dirty="0" err="1" smtClean="0"/>
              <a:t>seces</a:t>
            </a:r>
            <a:r>
              <a:rPr lang="hu-HU" baseline="0" dirty="0" smtClean="0"/>
              <a:t> </a:t>
            </a:r>
            <a:r>
              <a:rPr lang="hu-HU" baseline="0" dirty="0" err="1" smtClean="0"/>
              <a:t>cameo-ja</a:t>
            </a:r>
            <a:r>
              <a:rPr lang="hu-HU" baseline="0" dirty="0" smtClean="0"/>
              <a:t> </a:t>
            </a:r>
            <a:r>
              <a:rPr lang="hu-HU" baseline="0" dirty="0" err="1" smtClean="0"/>
              <a:t>Iron</a:t>
            </a:r>
            <a:r>
              <a:rPr lang="hu-HU" baseline="0" dirty="0" smtClean="0"/>
              <a:t> Man </a:t>
            </a:r>
            <a:r>
              <a:rPr lang="hu-HU" baseline="0" dirty="0" smtClean="0"/>
              <a:t>2-ben és voltak jelenetek, amiket a </a:t>
            </a:r>
            <a:r>
              <a:rPr lang="hu-HU" baseline="0" dirty="0" err="1" smtClean="0"/>
              <a:t>SpaceX</a:t>
            </a:r>
            <a:r>
              <a:rPr lang="hu-HU" baseline="0" dirty="0" smtClean="0"/>
              <a:t> központjánál forgatta. </a:t>
            </a:r>
            <a:r>
              <a:rPr lang="hu-HU" baseline="0" dirty="0" smtClean="0"/>
              <a:t>Másodszor, ha csak a céljai felét eléri, máris több dolgot tett a világért mint bármely másik politikus. Mérnök, feltaláló, apa, cégvezető, igazi látnok.</a:t>
            </a:r>
            <a:endParaRPr lang="hu-HU" dirty="0"/>
          </a:p>
        </p:txBody>
      </p:sp>
      <p:sp>
        <p:nvSpPr>
          <p:cNvPr id="4" name="Dia számának helye 3"/>
          <p:cNvSpPr>
            <a:spLocks noGrp="1"/>
          </p:cNvSpPr>
          <p:nvPr>
            <p:ph type="sldNum" sz="quarter" idx="10"/>
          </p:nvPr>
        </p:nvSpPr>
        <p:spPr/>
        <p:txBody>
          <a:bodyPr/>
          <a:lstStyle/>
          <a:p>
            <a:fld id="{4804353B-9DFE-4244-86FF-296D386C93AB}" type="slidenum">
              <a:rPr lang="hu-HU" smtClean="0"/>
              <a:t>2</a:t>
            </a:fld>
            <a:endParaRPr lang="hu-HU"/>
          </a:p>
        </p:txBody>
      </p:sp>
    </p:spTree>
    <p:extLst>
      <p:ext uri="{BB962C8B-B14F-4D97-AF65-F5344CB8AC3E}">
        <p14:creationId xmlns:p14="http://schemas.microsoft.com/office/powerpoint/2010/main" val="4290970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1971ben született, Dél </a:t>
            </a:r>
            <a:r>
              <a:rPr lang="hu-HU" dirty="0" smtClean="0"/>
              <a:t>Afrikában, Pretoriában. Édesanyja modell volt és dietetikus, édesapja pedig elektromechanikai mérnök. Egy igazi könyvmoly volt kiskorában. 10 éves korában</a:t>
            </a:r>
            <a:r>
              <a:rPr lang="hu-HU" baseline="0" dirty="0" smtClean="0"/>
              <a:t> elég nagy érdeklődést mutatott a számítógépek iránt. Ennek az lett az eredménye, hogy </a:t>
            </a:r>
            <a:r>
              <a:rPr lang="hu-HU" dirty="0" smtClean="0"/>
              <a:t>12 </a:t>
            </a:r>
            <a:r>
              <a:rPr lang="hu-HU" dirty="0" smtClean="0"/>
              <a:t>évesen </a:t>
            </a:r>
            <a:r>
              <a:rPr lang="hu-HU" dirty="0" smtClean="0"/>
              <a:t>megírta </a:t>
            </a:r>
            <a:r>
              <a:rPr lang="hu-HU" dirty="0" smtClean="0"/>
              <a:t>saját számítógépes programját, ami egy játék volt (</a:t>
            </a:r>
            <a:r>
              <a:rPr lang="hu-HU" dirty="0" err="1" smtClean="0"/>
              <a:t>Blaster</a:t>
            </a:r>
            <a:r>
              <a:rPr lang="hu-HU" dirty="0" smtClean="0"/>
              <a:t>, olyan</a:t>
            </a:r>
            <a:r>
              <a:rPr lang="hu-HU" baseline="0" dirty="0" smtClean="0"/>
              <a:t> mint az akkor </a:t>
            </a:r>
            <a:r>
              <a:rPr lang="hu-HU" baseline="0" dirty="0" err="1" smtClean="0"/>
              <a:t>Atari</a:t>
            </a:r>
            <a:r>
              <a:rPr lang="hu-HU" baseline="0" dirty="0" smtClean="0"/>
              <a:t> </a:t>
            </a:r>
            <a:r>
              <a:rPr lang="hu-HU" baseline="0" dirty="0" err="1" smtClean="0"/>
              <a:t>space</a:t>
            </a:r>
            <a:r>
              <a:rPr lang="hu-HU" baseline="0" dirty="0" smtClean="0"/>
              <a:t> </a:t>
            </a:r>
            <a:r>
              <a:rPr lang="hu-HU" baseline="0" dirty="0" err="1" smtClean="0"/>
              <a:t>shooter</a:t>
            </a:r>
            <a:r>
              <a:rPr lang="hu-HU" baseline="0" dirty="0" smtClean="0"/>
              <a:t> játékok, mint </a:t>
            </a:r>
            <a:r>
              <a:rPr lang="hu-HU" baseline="0" dirty="0" err="1" smtClean="0"/>
              <a:t>Atari</a:t>
            </a:r>
            <a:r>
              <a:rPr lang="hu-HU" dirty="0" smtClean="0"/>
              <a:t>), amit el is adott egy </a:t>
            </a:r>
            <a:r>
              <a:rPr lang="hu-HU" dirty="0" smtClean="0"/>
              <a:t>magazinnak</a:t>
            </a:r>
            <a:r>
              <a:rPr lang="hu-HU" dirty="0" smtClean="0"/>
              <a:t>.</a:t>
            </a:r>
            <a:r>
              <a:rPr lang="hu-HU" baseline="0" dirty="0" smtClean="0"/>
              <a:t> Ennek amúgy el is készítették a webes verzióját, ki is lehet próbálni </a:t>
            </a:r>
            <a:r>
              <a:rPr lang="hu-HU" baseline="0" dirty="0" smtClean="0">
                <a:sym typeface="Wingdings" panose="05000000000000000000" pitchFamily="2" charset="2"/>
              </a:rPr>
              <a:t></a:t>
            </a:r>
          </a:p>
          <a:p>
            <a:r>
              <a:rPr lang="hu-HU" baseline="0" dirty="0" smtClean="0">
                <a:sym typeface="Wingdings" panose="05000000000000000000" pitchFamily="2" charset="2"/>
              </a:rPr>
              <a:t>Ezután még 18 éves kora előtt </a:t>
            </a:r>
            <a:r>
              <a:rPr lang="hu-HU" baseline="0" dirty="0" err="1" smtClean="0">
                <a:sym typeface="Wingdings" panose="05000000000000000000" pitchFamily="2" charset="2"/>
              </a:rPr>
              <a:t>migrált</a:t>
            </a:r>
            <a:r>
              <a:rPr lang="hu-HU" baseline="0" dirty="0" smtClean="0">
                <a:sym typeface="Wingdings" panose="05000000000000000000" pitchFamily="2" charset="2"/>
              </a:rPr>
              <a:t> Kanadába, teljesen egyedül, egyetlen kinti kontaktot névről ismerve, hogy elkerülje a sorkatonaságot, amire minden fehér bőrű férfit köteleztek abban az időben. </a:t>
            </a:r>
            <a:endParaRPr lang="hu-HU" dirty="0"/>
          </a:p>
        </p:txBody>
      </p:sp>
      <p:sp>
        <p:nvSpPr>
          <p:cNvPr id="4" name="Dia számának helye 3"/>
          <p:cNvSpPr>
            <a:spLocks noGrp="1"/>
          </p:cNvSpPr>
          <p:nvPr>
            <p:ph type="sldNum" sz="quarter" idx="10"/>
          </p:nvPr>
        </p:nvSpPr>
        <p:spPr/>
        <p:txBody>
          <a:bodyPr/>
          <a:lstStyle/>
          <a:p>
            <a:fld id="{4804353B-9DFE-4244-86FF-296D386C93AB}" type="slidenum">
              <a:rPr lang="hu-HU" smtClean="0"/>
              <a:t>3</a:t>
            </a:fld>
            <a:endParaRPr lang="hu-HU"/>
          </a:p>
        </p:txBody>
      </p:sp>
    </p:spTree>
    <p:extLst>
      <p:ext uri="{BB962C8B-B14F-4D97-AF65-F5344CB8AC3E}">
        <p14:creationId xmlns:p14="http://schemas.microsoft.com/office/powerpoint/2010/main" val="4290970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Anyai ági kapcsolatai</a:t>
            </a:r>
            <a:r>
              <a:rPr lang="hu-HU" baseline="0" dirty="0" smtClean="0"/>
              <a:t> révén felvették egyetemre, egy nyarat el is töltött egy banknál mint gyakornok. Hamar rájött, hogy ez nem neki való, átjelentkezett egy amerikai egyetemre, ahol közgazdász és fizikus diplomát szerzett, BA. Ezután úgy döntött hogy ledoktorál </a:t>
            </a:r>
            <a:r>
              <a:rPr lang="hu-HU" baseline="0" dirty="0" err="1" smtClean="0"/>
              <a:t>energy</a:t>
            </a:r>
            <a:r>
              <a:rPr lang="hu-HU" baseline="0" dirty="0" smtClean="0"/>
              <a:t> </a:t>
            </a:r>
            <a:r>
              <a:rPr lang="hu-HU" baseline="0" dirty="0" err="1" smtClean="0"/>
              <a:t>phisicsből</a:t>
            </a:r>
            <a:r>
              <a:rPr lang="hu-HU" baseline="0" dirty="0" smtClean="0"/>
              <a:t>, de közbeszólt az Internet Boom, úgyhogy 2 nap után ott is hagyta és megalapította a Zip2 </a:t>
            </a:r>
            <a:r>
              <a:rPr lang="hu-HU" baseline="0" dirty="0" err="1" smtClean="0"/>
              <a:t>Corp-ot</a:t>
            </a:r>
            <a:r>
              <a:rPr lang="hu-HU" baseline="0" dirty="0" smtClean="0"/>
              <a:t>. Ez egy online city </a:t>
            </a:r>
            <a:r>
              <a:rPr lang="hu-HU" baseline="0" dirty="0" err="1" smtClean="0"/>
              <a:t>guide</a:t>
            </a:r>
            <a:r>
              <a:rPr lang="hu-HU" baseline="0" dirty="0" smtClean="0"/>
              <a:t> volt , amivel az újságkiadókat célozták meg, egész sikeresen, mert két naggyal is sikerült szerződést kötni (New York Times, </a:t>
            </a:r>
            <a:r>
              <a:rPr lang="hu-HU" sz="1200" b="0" i="1" kern="1200" dirty="0" smtClean="0">
                <a:solidFill>
                  <a:schemeClr val="tx1"/>
                </a:solidFill>
                <a:effectLst/>
                <a:latin typeface="+mn-lt"/>
                <a:ea typeface="+mn-ea"/>
                <a:cs typeface="+mn-cs"/>
              </a:rPr>
              <a:t>Chicago </a:t>
            </a:r>
            <a:r>
              <a:rPr lang="hu-HU" sz="1200" b="0" i="1" kern="1200" dirty="0" err="1" smtClean="0">
                <a:solidFill>
                  <a:schemeClr val="tx1"/>
                </a:solidFill>
                <a:effectLst/>
                <a:latin typeface="+mn-lt"/>
                <a:ea typeface="+mn-ea"/>
                <a:cs typeface="+mn-cs"/>
              </a:rPr>
              <a:t>Tribune</a:t>
            </a:r>
            <a:r>
              <a:rPr lang="hu-HU" baseline="0" dirty="0" smtClean="0"/>
              <a:t>). Ekkora még csak 24 volt.</a:t>
            </a:r>
            <a:endParaRPr lang="hu-HU" dirty="0"/>
          </a:p>
        </p:txBody>
      </p:sp>
      <p:sp>
        <p:nvSpPr>
          <p:cNvPr id="4" name="Dia számának helye 3"/>
          <p:cNvSpPr>
            <a:spLocks noGrp="1"/>
          </p:cNvSpPr>
          <p:nvPr>
            <p:ph type="sldNum" sz="quarter" idx="10"/>
          </p:nvPr>
        </p:nvSpPr>
        <p:spPr/>
        <p:txBody>
          <a:bodyPr/>
          <a:lstStyle/>
          <a:p>
            <a:fld id="{4804353B-9DFE-4244-86FF-296D386C93AB}" type="slidenum">
              <a:rPr lang="hu-HU" smtClean="0"/>
              <a:t>4</a:t>
            </a:fld>
            <a:endParaRPr lang="hu-HU"/>
          </a:p>
        </p:txBody>
      </p:sp>
    </p:spTree>
    <p:extLst>
      <p:ext uri="{BB962C8B-B14F-4D97-AF65-F5344CB8AC3E}">
        <p14:creationId xmlns:p14="http://schemas.microsoft.com/office/powerpoint/2010/main" val="4290970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Mennyire igaz ez a szöveg ránk is </a:t>
            </a:r>
            <a:r>
              <a:rPr lang="hu-HU" dirty="0" smtClean="0">
                <a:sym typeface="Wingdings" panose="05000000000000000000" pitchFamily="2" charset="2"/>
              </a:rPr>
              <a:t> Ami fontos még ebből az időszakból,</a:t>
            </a:r>
            <a:r>
              <a:rPr lang="hu-HU" baseline="0" dirty="0" smtClean="0">
                <a:sym typeface="Wingdings" panose="05000000000000000000" pitchFamily="2" charset="2"/>
              </a:rPr>
              <a:t> hogy abban az irodában dolgozott, ahol aludt is. Tusolni egy helyi </a:t>
            </a:r>
            <a:r>
              <a:rPr lang="hu-HU" baseline="0" dirty="0" err="1" smtClean="0">
                <a:sym typeface="Wingdings" panose="05000000000000000000" pitchFamily="2" charset="2"/>
              </a:rPr>
              <a:t>YMCA-be</a:t>
            </a:r>
            <a:r>
              <a:rPr lang="hu-HU" baseline="0" dirty="0" smtClean="0">
                <a:sym typeface="Wingdings" panose="05000000000000000000" pitchFamily="2" charset="2"/>
              </a:rPr>
              <a:t> járt, ami egy motel. Maga a Zip2 üzlet nem úgy ment, ahogy kellett volna, nem jöttek a szerződések, ezért külső befektetőket kellett keresni. Talált is, 3.6 millió dollárt kapott a cég, de cserébe le kellett mondani a vezetőségről. Jó döntésnek bizonyult, 99-ben 307 millió dollárért elkelt a cég. </a:t>
            </a:r>
            <a:r>
              <a:rPr lang="hu-HU" baseline="0" dirty="0" err="1" smtClean="0">
                <a:sym typeface="Wingdings" panose="05000000000000000000" pitchFamily="2" charset="2"/>
              </a:rPr>
              <a:t>Elon</a:t>
            </a:r>
            <a:r>
              <a:rPr lang="hu-HU" baseline="0" dirty="0" smtClean="0">
                <a:sym typeface="Wingdings" panose="05000000000000000000" pitchFamily="2" charset="2"/>
              </a:rPr>
              <a:t> 22 milliót kapott ebből. </a:t>
            </a:r>
          </a:p>
          <a:p>
            <a:r>
              <a:rPr lang="hu-HU" baseline="0" dirty="0" smtClean="0">
                <a:sym typeface="Wingdings" panose="05000000000000000000" pitchFamily="2" charset="2"/>
              </a:rPr>
              <a:t>Érdekesség: az első dolga az volt, hogy vett egy McLarent, F’1 autót, egy kis repülőt, amire a jogsit is megcsinálta, valamint egy 170 m2es lakást. Az autó átadását a CNN is megörökítette. </a:t>
            </a:r>
          </a:p>
          <a:p>
            <a:r>
              <a:rPr lang="hu-HU" baseline="0" dirty="0" smtClean="0">
                <a:sym typeface="Wingdings" panose="05000000000000000000" pitchFamily="2" charset="2"/>
              </a:rPr>
              <a:t>Még abban az évben 10 millióból megalapította az </a:t>
            </a:r>
            <a:r>
              <a:rPr lang="hu-HU" baseline="0" dirty="0" err="1" smtClean="0">
                <a:sym typeface="Wingdings" panose="05000000000000000000" pitchFamily="2" charset="2"/>
              </a:rPr>
              <a:t>x.com-ot</a:t>
            </a:r>
            <a:r>
              <a:rPr lang="hu-HU" baseline="0" dirty="0" smtClean="0">
                <a:sym typeface="Wingdings" panose="05000000000000000000" pitchFamily="2" charset="2"/>
              </a:rPr>
              <a:t>, ami egy online bank volt. A legnagyobb céljuk az volt, hogy kiderítsék, hogyan lehet biztonságosan pénzt utalni csak az email cím megadásával. A Zip2 sikereire alapozva, az </a:t>
            </a:r>
            <a:r>
              <a:rPr lang="hu-HU" baseline="0" dirty="0" err="1" smtClean="0">
                <a:sym typeface="Wingdings" panose="05000000000000000000" pitchFamily="2" charset="2"/>
              </a:rPr>
              <a:t>x.com-mal</a:t>
            </a:r>
            <a:r>
              <a:rPr lang="hu-HU" baseline="0" dirty="0" smtClean="0">
                <a:sym typeface="Wingdings" panose="05000000000000000000" pitchFamily="2" charset="2"/>
              </a:rPr>
              <a:t> is megtalálták a befektetők, kaptak 25 milliót. 99 végén élesítették az </a:t>
            </a:r>
            <a:r>
              <a:rPr lang="hu-HU" baseline="0" dirty="0" err="1" smtClean="0">
                <a:sym typeface="Wingdings" panose="05000000000000000000" pitchFamily="2" charset="2"/>
              </a:rPr>
              <a:t>x.com-ot</a:t>
            </a:r>
            <a:r>
              <a:rPr lang="hu-HU" baseline="0" dirty="0" smtClean="0">
                <a:sym typeface="Wingdings" panose="05000000000000000000" pitchFamily="2" charset="2"/>
              </a:rPr>
              <a:t>. Elég merész volt a „termékük”, minden új ügyfélnek account nyitás után adtak 20 dollárt és ha ők hoztak új embert, további 10 dollárt adtak cash </a:t>
            </a:r>
            <a:r>
              <a:rPr lang="hu-HU" baseline="0" dirty="0" err="1" smtClean="0">
                <a:sym typeface="Wingdings" panose="05000000000000000000" pitchFamily="2" charset="2"/>
              </a:rPr>
              <a:t>card</a:t>
            </a:r>
            <a:r>
              <a:rPr lang="hu-HU" baseline="0" dirty="0" smtClean="0">
                <a:sym typeface="Wingdings" panose="05000000000000000000" pitchFamily="2" charset="2"/>
              </a:rPr>
              <a:t> formájában, amit bármelyik </a:t>
            </a:r>
            <a:r>
              <a:rPr lang="hu-HU" baseline="0" dirty="0" err="1" smtClean="0">
                <a:sym typeface="Wingdings" panose="05000000000000000000" pitchFamily="2" charset="2"/>
              </a:rPr>
              <a:t>ATM-nél</a:t>
            </a:r>
            <a:r>
              <a:rPr lang="hu-HU" baseline="0" dirty="0" smtClean="0">
                <a:sym typeface="Wingdings" panose="05000000000000000000" pitchFamily="2" charset="2"/>
              </a:rPr>
              <a:t> fel tudtak használni. Ezzel egy több százezres bázist fel tudtak építeni rövid idő alatt, amivel majdnem utolérték a legnagyobb konkurenciát (</a:t>
            </a:r>
            <a:r>
              <a:rPr lang="hu-HU" baseline="0" dirty="0" err="1" smtClean="0">
                <a:sym typeface="Wingdings" panose="05000000000000000000" pitchFamily="2" charset="2"/>
              </a:rPr>
              <a:t>Etrade</a:t>
            </a:r>
            <a:r>
              <a:rPr lang="hu-HU" baseline="0" dirty="0" smtClean="0">
                <a:sym typeface="Wingdings" panose="05000000000000000000" pitchFamily="2" charset="2"/>
              </a:rPr>
              <a:t> </a:t>
            </a:r>
            <a:r>
              <a:rPr lang="hu-HU" baseline="0" dirty="0" err="1" smtClean="0">
                <a:sym typeface="Wingdings" panose="05000000000000000000" pitchFamily="2" charset="2"/>
              </a:rPr>
              <a:t>telebank</a:t>
            </a:r>
            <a:r>
              <a:rPr lang="hu-HU" baseline="0" dirty="0" smtClean="0">
                <a:sym typeface="Wingdings" panose="05000000000000000000" pitchFamily="2" charset="2"/>
              </a:rPr>
              <a:t>). Sajnos az emberek elég szkeptikusok voltak a biztonsággal kapcsolatban, érthető módon; hamar kiderült, hogy elég könnyen fel tudják törni a rendszert.</a:t>
            </a:r>
            <a:endParaRPr lang="hu-HU" dirty="0"/>
          </a:p>
        </p:txBody>
      </p:sp>
      <p:sp>
        <p:nvSpPr>
          <p:cNvPr id="4" name="Dia számának helye 3"/>
          <p:cNvSpPr>
            <a:spLocks noGrp="1"/>
          </p:cNvSpPr>
          <p:nvPr>
            <p:ph type="sldNum" sz="quarter" idx="10"/>
          </p:nvPr>
        </p:nvSpPr>
        <p:spPr/>
        <p:txBody>
          <a:bodyPr/>
          <a:lstStyle/>
          <a:p>
            <a:fld id="{4804353B-9DFE-4244-86FF-296D386C93AB}" type="slidenum">
              <a:rPr lang="hu-HU" smtClean="0"/>
              <a:t>5</a:t>
            </a:fld>
            <a:endParaRPr lang="hu-HU"/>
          </a:p>
        </p:txBody>
      </p:sp>
    </p:spTree>
    <p:extLst>
      <p:ext uri="{BB962C8B-B14F-4D97-AF65-F5344CB8AC3E}">
        <p14:creationId xmlns:p14="http://schemas.microsoft.com/office/powerpoint/2010/main" val="4290970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Egy évvel később a cég egyesült a </a:t>
            </a:r>
            <a:r>
              <a:rPr lang="hu-HU" dirty="0" err="1" smtClean="0"/>
              <a:t>Confinityvel</a:t>
            </a:r>
            <a:r>
              <a:rPr lang="hu-HU" dirty="0" smtClean="0"/>
              <a:t>,</a:t>
            </a:r>
            <a:r>
              <a:rPr lang="hu-HU" baseline="0" dirty="0" smtClean="0"/>
              <a:t> akiknek egy pénzküldő szolgáltatást fejlesztettek, tulajdonoltak. Ez a </a:t>
            </a:r>
            <a:r>
              <a:rPr lang="hu-HU" baseline="0" dirty="0" err="1" smtClean="0"/>
              <a:t>PayPal</a:t>
            </a:r>
            <a:r>
              <a:rPr lang="hu-HU" baseline="0" dirty="0" smtClean="0"/>
              <a:t>. Ez egyáltalán nem volt zökkenőmentes. Lényegében riválisoknak számítottak, a </a:t>
            </a:r>
            <a:r>
              <a:rPr lang="hu-HU" baseline="0" dirty="0" err="1" smtClean="0"/>
              <a:t>Confinity</a:t>
            </a:r>
            <a:r>
              <a:rPr lang="hu-HU" baseline="0" dirty="0" smtClean="0"/>
              <a:t> nem is akart társulni, viszont nem volt készpénzállományuk és hatalmas vevői adatbázisuk, meglévő ügyfelei, a Zip2-nak viszont igen, ezért végül társultak. Ennek az lett az eredménye, hogy az </a:t>
            </a:r>
            <a:r>
              <a:rPr lang="hu-HU" baseline="0" dirty="0" err="1" smtClean="0"/>
              <a:t>x.com-ot</a:t>
            </a:r>
            <a:r>
              <a:rPr lang="hu-HU" baseline="0" dirty="0" smtClean="0"/>
              <a:t> dobták a kukába és a </a:t>
            </a:r>
            <a:r>
              <a:rPr lang="hu-HU" baseline="0" dirty="0" err="1" smtClean="0"/>
              <a:t>PayPalra</a:t>
            </a:r>
            <a:r>
              <a:rPr lang="hu-HU" baseline="0" dirty="0" smtClean="0"/>
              <a:t> fókuszáltak. Az üzlet virágzott, a nagyon jó marketingnek köszönhetően. 2000-ben </a:t>
            </a:r>
            <a:r>
              <a:rPr lang="hu-HU" baseline="0" dirty="0" err="1" smtClean="0"/>
              <a:t>Elon-t</a:t>
            </a:r>
            <a:r>
              <a:rPr lang="hu-HU" baseline="0" dirty="0" smtClean="0"/>
              <a:t> menesztették a CEO pozíciójából (habár bent maradt a cégben). Az ok, hogy </a:t>
            </a:r>
            <a:r>
              <a:rPr lang="hu-HU" baseline="0" dirty="0" err="1" smtClean="0"/>
              <a:t>Elon</a:t>
            </a:r>
            <a:r>
              <a:rPr lang="hu-HU" baseline="0" dirty="0" smtClean="0"/>
              <a:t> át akarta vinni az egész </a:t>
            </a:r>
            <a:r>
              <a:rPr lang="hu-HU" baseline="0" dirty="0" err="1" smtClean="0"/>
              <a:t>PayPal</a:t>
            </a:r>
            <a:r>
              <a:rPr lang="hu-HU" baseline="0" dirty="0" smtClean="0"/>
              <a:t> rendszert Windowsra, viszont a vezetőség többi tagja Unix párti volt. Végül 2002 év végén felvásárolta őket az </a:t>
            </a:r>
            <a:r>
              <a:rPr lang="hu-HU" baseline="0" dirty="0" err="1" smtClean="0"/>
              <a:t>Ebay</a:t>
            </a:r>
            <a:r>
              <a:rPr lang="hu-HU" baseline="0" dirty="0" smtClean="0"/>
              <a:t>, 1.5MILLIÁRD dollárért, amiből </a:t>
            </a:r>
            <a:r>
              <a:rPr lang="hu-HU" baseline="0" dirty="0" err="1" smtClean="0"/>
              <a:t>Musknak</a:t>
            </a:r>
            <a:r>
              <a:rPr lang="hu-HU" baseline="0" dirty="0" smtClean="0"/>
              <a:t> 165 millió jutott.</a:t>
            </a:r>
            <a:endParaRPr lang="hu-HU" dirty="0"/>
          </a:p>
        </p:txBody>
      </p:sp>
      <p:sp>
        <p:nvSpPr>
          <p:cNvPr id="4" name="Dia számának helye 3"/>
          <p:cNvSpPr>
            <a:spLocks noGrp="1"/>
          </p:cNvSpPr>
          <p:nvPr>
            <p:ph type="sldNum" sz="quarter" idx="10"/>
          </p:nvPr>
        </p:nvSpPr>
        <p:spPr/>
        <p:txBody>
          <a:bodyPr/>
          <a:lstStyle/>
          <a:p>
            <a:fld id="{4804353B-9DFE-4244-86FF-296D386C93AB}" type="slidenum">
              <a:rPr lang="hu-HU" smtClean="0"/>
              <a:t>6</a:t>
            </a:fld>
            <a:endParaRPr lang="hu-HU"/>
          </a:p>
        </p:txBody>
      </p:sp>
    </p:spTree>
    <p:extLst>
      <p:ext uri="{BB962C8B-B14F-4D97-AF65-F5344CB8AC3E}">
        <p14:creationId xmlns:p14="http://schemas.microsoft.com/office/powerpoint/2010/main" val="4290970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Még 2001-ben </a:t>
            </a:r>
            <a:r>
              <a:rPr lang="hu-HU" dirty="0" err="1" smtClean="0"/>
              <a:t>Musk</a:t>
            </a:r>
            <a:r>
              <a:rPr lang="hu-HU" dirty="0" smtClean="0"/>
              <a:t> kitalálta a „Mars </a:t>
            </a:r>
            <a:r>
              <a:rPr lang="hu-HU" dirty="0" err="1" smtClean="0"/>
              <a:t>Oasis</a:t>
            </a:r>
            <a:r>
              <a:rPr lang="hu-HU" dirty="0" smtClean="0"/>
              <a:t>” nevű projektet, aminek az a lényege, elküldenek</a:t>
            </a:r>
            <a:r>
              <a:rPr lang="hu-HU" baseline="0" dirty="0" smtClean="0"/>
              <a:t> a Marsra egy mini üvegházat, amiben élelmiszer-növényeket termesztenének, ezzel is felhívva a figyelmet az űrkutatásra. El is mentek többedmagával Moszkvába, hogy vásároljanak néhány Interkontinentális ballisztikus rakétát, de nem jártak sikerrel, többek között azért, mert </a:t>
            </a:r>
            <a:r>
              <a:rPr lang="hu-HU" baseline="0" dirty="0" err="1" smtClean="0"/>
              <a:t>Muskot</a:t>
            </a:r>
            <a:r>
              <a:rPr lang="hu-HU" baseline="0" dirty="0" smtClean="0"/>
              <a:t> zöldfülűnek nézték. 2002 újból visszatértek Moszkvába, már több tudással és tudóssal, akik meggyőzőnek bizonyultak. Fel is ajánlottak rögtön 1 db rakétát 8 millió dollárért. </a:t>
            </a:r>
            <a:r>
              <a:rPr lang="hu-HU" baseline="0" dirty="0" err="1" smtClean="0"/>
              <a:t>Musk</a:t>
            </a:r>
            <a:r>
              <a:rPr lang="hu-HU" baseline="0" dirty="0" smtClean="0"/>
              <a:t> ezt meghallva kiviharzott a tárgyalásról. Hazafelé a repülőn  kitalálta, hogy miért ne csinálhatna egy céget, ami azzal foglalkozna, hogy megfizetethető áron gyárt rakétákat saját magának. Kiderült, hogy csupán 3%-ába kerülne megépíteni azt, amit neki 8 millióért kínáltak. Így alakult meg a </a:t>
            </a:r>
            <a:r>
              <a:rPr lang="hu-HU" baseline="0" dirty="0" err="1" smtClean="0"/>
              <a:t>SpaceX</a:t>
            </a:r>
            <a:r>
              <a:rPr lang="hu-HU" baseline="0" dirty="0" smtClean="0"/>
              <a:t> 2002 májusában </a:t>
            </a:r>
            <a:r>
              <a:rPr lang="hu-HU" baseline="0" dirty="0" smtClean="0">
                <a:sym typeface="Wingdings" panose="05000000000000000000" pitchFamily="2" charset="2"/>
              </a:rPr>
              <a:t>. Először rakétahordozó járműveket építettek, a Falcon 1-et és 9-et. Ez egy </a:t>
            </a:r>
            <a:r>
              <a:rPr lang="hu-HU" baseline="0" dirty="0" err="1" smtClean="0">
                <a:sym typeface="Wingdings" panose="05000000000000000000" pitchFamily="2" charset="2"/>
              </a:rPr>
              <a:t>easter</a:t>
            </a:r>
            <a:r>
              <a:rPr lang="hu-HU" baseline="0" dirty="0" smtClean="0">
                <a:sym typeface="Wingdings" panose="05000000000000000000" pitchFamily="2" charset="2"/>
              </a:rPr>
              <a:t> </a:t>
            </a:r>
            <a:r>
              <a:rPr lang="hu-HU" baseline="0" dirty="0" err="1" smtClean="0">
                <a:sym typeface="Wingdings" panose="05000000000000000000" pitchFamily="2" charset="2"/>
              </a:rPr>
              <a:t>egg</a:t>
            </a:r>
            <a:r>
              <a:rPr lang="hu-HU" baseline="0" dirty="0" smtClean="0">
                <a:sym typeface="Wingdings" panose="05000000000000000000" pitchFamily="2" charset="2"/>
              </a:rPr>
              <a:t> a </a:t>
            </a:r>
            <a:r>
              <a:rPr lang="hu-HU" baseline="0" dirty="0" err="1" smtClean="0">
                <a:sym typeface="Wingdings" panose="05000000000000000000" pitchFamily="2" charset="2"/>
              </a:rPr>
              <a:t>Millenium</a:t>
            </a:r>
            <a:r>
              <a:rPr lang="hu-HU" baseline="0" dirty="0" smtClean="0">
                <a:sym typeface="Wingdings" panose="05000000000000000000" pitchFamily="2" charset="2"/>
              </a:rPr>
              <a:t> </a:t>
            </a:r>
            <a:r>
              <a:rPr lang="hu-HU" baseline="0" dirty="0" err="1" smtClean="0">
                <a:sym typeface="Wingdings" panose="05000000000000000000" pitchFamily="2" charset="2"/>
              </a:rPr>
              <a:t>Faclonra</a:t>
            </a:r>
            <a:r>
              <a:rPr lang="hu-HU" baseline="0" dirty="0" smtClean="0">
                <a:sym typeface="Wingdings" panose="05000000000000000000" pitchFamily="2" charset="2"/>
              </a:rPr>
              <a:t>, nagy Star </a:t>
            </a:r>
            <a:r>
              <a:rPr lang="hu-HU" baseline="0" dirty="0" err="1" smtClean="0">
                <a:sym typeface="Wingdings" panose="05000000000000000000" pitchFamily="2" charset="2"/>
              </a:rPr>
              <a:t>Wars</a:t>
            </a:r>
            <a:r>
              <a:rPr lang="hu-HU" baseline="0" dirty="0" smtClean="0">
                <a:sym typeface="Wingdings" panose="05000000000000000000" pitchFamily="2" charset="2"/>
              </a:rPr>
              <a:t> </a:t>
            </a:r>
            <a:r>
              <a:rPr lang="hu-HU" baseline="0" dirty="0" err="1" smtClean="0">
                <a:sym typeface="Wingdings" panose="05000000000000000000" pitchFamily="2" charset="2"/>
              </a:rPr>
              <a:t>Musk</a:t>
            </a:r>
            <a:r>
              <a:rPr lang="hu-HU" baseline="0" dirty="0" smtClean="0">
                <a:sym typeface="Wingdings" panose="05000000000000000000" pitchFamily="2" charset="2"/>
              </a:rPr>
              <a:t>. Majd megépítették a Dragon-t, ami egy újrahasznosítható űrhajó, amit alapvetően arra terveztek, hogy embereket juttasson az űrbe, de eddig még csak rakományt szállított 2012-es fellövése óta.</a:t>
            </a:r>
            <a:endParaRPr lang="hu-HU" dirty="0"/>
          </a:p>
        </p:txBody>
      </p:sp>
      <p:sp>
        <p:nvSpPr>
          <p:cNvPr id="4" name="Dia számának helye 3"/>
          <p:cNvSpPr>
            <a:spLocks noGrp="1"/>
          </p:cNvSpPr>
          <p:nvPr>
            <p:ph type="sldNum" sz="quarter" idx="10"/>
          </p:nvPr>
        </p:nvSpPr>
        <p:spPr/>
        <p:txBody>
          <a:bodyPr/>
          <a:lstStyle/>
          <a:p>
            <a:fld id="{4804353B-9DFE-4244-86FF-296D386C93AB}" type="slidenum">
              <a:rPr lang="hu-HU" smtClean="0"/>
              <a:t>7</a:t>
            </a:fld>
            <a:endParaRPr lang="hu-HU"/>
          </a:p>
        </p:txBody>
      </p:sp>
    </p:spTree>
    <p:extLst>
      <p:ext uri="{BB962C8B-B14F-4D97-AF65-F5344CB8AC3E}">
        <p14:creationId xmlns:p14="http://schemas.microsoft.com/office/powerpoint/2010/main" val="4290970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Elon</a:t>
            </a:r>
            <a:r>
              <a:rPr lang="hu-HU" baseline="0" dirty="0" smtClean="0"/>
              <a:t>t mindig is érdekelte az elektromos autók világa. Habár túl sok sikereket nem értek el akkoriban. 2003-ban két úriember, akik közül egyik sem </a:t>
            </a:r>
            <a:r>
              <a:rPr lang="hu-HU" baseline="0" dirty="0" err="1" smtClean="0"/>
              <a:t>Musk</a:t>
            </a:r>
            <a:r>
              <a:rPr lang="hu-HU" baseline="0" dirty="0" smtClean="0"/>
              <a:t>, megalapította a Tesla Motors céget, amit </a:t>
            </a:r>
            <a:r>
              <a:rPr lang="hu-HU" baseline="0" dirty="0" err="1" smtClean="0"/>
              <a:t>Musk</a:t>
            </a:r>
            <a:r>
              <a:rPr lang="hu-HU" baseline="0" dirty="0" smtClean="0"/>
              <a:t> később átnevezett egyszerűen Teslára. 2004-ben csatlakozott a céghez, habár akkoriban nem vett részt a napi ügyekben. A 2008-as válságot követően </a:t>
            </a:r>
            <a:r>
              <a:rPr lang="hu-HU" baseline="0" dirty="0" err="1" smtClean="0"/>
              <a:t>Musk</a:t>
            </a:r>
            <a:r>
              <a:rPr lang="hu-HU" baseline="0" dirty="0" smtClean="0"/>
              <a:t> lett a </a:t>
            </a:r>
            <a:r>
              <a:rPr lang="hu-HU" baseline="0" dirty="0" err="1" smtClean="0"/>
              <a:t>CEO-ja</a:t>
            </a:r>
            <a:r>
              <a:rPr lang="hu-HU" baseline="0" dirty="0" smtClean="0"/>
              <a:t> és </a:t>
            </a:r>
            <a:r>
              <a:rPr lang="hu-HU" baseline="0" dirty="0" err="1" smtClean="0"/>
              <a:t>product</a:t>
            </a:r>
            <a:r>
              <a:rPr lang="hu-HU" baseline="0" dirty="0" smtClean="0"/>
              <a:t> </a:t>
            </a:r>
            <a:r>
              <a:rPr lang="hu-HU" baseline="0" dirty="0" err="1" smtClean="0"/>
              <a:t>architect-je</a:t>
            </a:r>
            <a:r>
              <a:rPr lang="hu-HU" baseline="0" dirty="0" smtClean="0"/>
              <a:t>, ahol a mai napig viseli ezeket a tisztségeket. Elektromos autót először 2008-ban gyártottak, a Tesla </a:t>
            </a:r>
            <a:r>
              <a:rPr lang="hu-HU" baseline="0" dirty="0" err="1" smtClean="0"/>
              <a:t>Roadstert</a:t>
            </a:r>
            <a:r>
              <a:rPr lang="hu-HU" baseline="0" dirty="0" smtClean="0"/>
              <a:t>. 2500 darabot adtak el, 31 országba. A mai napig elég sok hagyományos sportautó kenterbe ver teljesítményben, gyorsulásban </a:t>
            </a:r>
            <a:r>
              <a:rPr lang="hu-HU" baseline="0" dirty="0" smtClean="0">
                <a:sym typeface="Wingdings" panose="05000000000000000000" pitchFamily="2" charset="2"/>
              </a:rPr>
              <a:t> </a:t>
            </a:r>
            <a:r>
              <a:rPr lang="hu-HU" baseline="0" dirty="0" err="1" smtClean="0">
                <a:sym typeface="Wingdings" panose="05000000000000000000" pitchFamily="2" charset="2"/>
              </a:rPr>
              <a:t>Ezekn</a:t>
            </a:r>
            <a:r>
              <a:rPr lang="hu-HU" baseline="0" dirty="0" smtClean="0">
                <a:sym typeface="Wingdings" panose="05000000000000000000" pitchFamily="2" charset="2"/>
              </a:rPr>
              <a:t> kívül több modellel is előállt a cég, legalábbis tervekkel: </a:t>
            </a:r>
            <a:r>
              <a:rPr lang="hu-HU" baseline="0" dirty="0" err="1" smtClean="0">
                <a:sym typeface="Wingdings" panose="05000000000000000000" pitchFamily="2" charset="2"/>
              </a:rPr>
              <a:t>Model</a:t>
            </a:r>
            <a:r>
              <a:rPr lang="hu-HU" baseline="0" dirty="0" smtClean="0">
                <a:sym typeface="Wingdings" panose="05000000000000000000" pitchFamily="2" charset="2"/>
              </a:rPr>
              <a:t> S, </a:t>
            </a:r>
            <a:r>
              <a:rPr lang="hu-HU" baseline="0" dirty="0" err="1" smtClean="0">
                <a:sym typeface="Wingdings" panose="05000000000000000000" pitchFamily="2" charset="2"/>
              </a:rPr>
              <a:t>Model</a:t>
            </a:r>
            <a:r>
              <a:rPr lang="hu-HU" baseline="0" dirty="0" smtClean="0">
                <a:sym typeface="Wingdings" panose="05000000000000000000" pitchFamily="2" charset="2"/>
              </a:rPr>
              <a:t> X(SUV), </a:t>
            </a:r>
            <a:r>
              <a:rPr lang="hu-HU" baseline="0" dirty="0" err="1" smtClean="0">
                <a:sym typeface="Wingdings" panose="05000000000000000000" pitchFamily="2" charset="2"/>
              </a:rPr>
              <a:t>Model</a:t>
            </a:r>
            <a:r>
              <a:rPr lang="hu-HU" baseline="0" dirty="0" smtClean="0">
                <a:sym typeface="Wingdings" panose="05000000000000000000" pitchFamily="2" charset="2"/>
              </a:rPr>
              <a:t> 3, Tesla </a:t>
            </a:r>
            <a:r>
              <a:rPr lang="hu-HU" baseline="0" dirty="0" err="1" smtClean="0">
                <a:sym typeface="Wingdings" panose="05000000000000000000" pitchFamily="2" charset="2"/>
              </a:rPr>
              <a:t>Semi</a:t>
            </a:r>
            <a:r>
              <a:rPr lang="hu-HU" baseline="0" dirty="0" smtClean="0">
                <a:sym typeface="Wingdings" panose="05000000000000000000" pitchFamily="2" charset="2"/>
              </a:rPr>
              <a:t>, ami egy kamion. </a:t>
            </a:r>
            <a:r>
              <a:rPr lang="hu-HU" baseline="0" dirty="0" err="1" smtClean="0">
                <a:sym typeface="Wingdings" panose="05000000000000000000" pitchFamily="2" charset="2"/>
              </a:rPr>
              <a:t>Elon</a:t>
            </a:r>
            <a:r>
              <a:rPr lang="hu-HU" baseline="0" dirty="0" smtClean="0">
                <a:sym typeface="Wingdings" panose="05000000000000000000" pitchFamily="2" charset="2"/>
              </a:rPr>
              <a:t> szeret elég sok mindenből viccet csinálni. Ha megnézzük a normál utakra tervezett autóit, a kezdőbetűkből kiolvasható, hogy S 3 X. </a:t>
            </a:r>
            <a:r>
              <a:rPr lang="hu-HU" baseline="0" dirty="0" err="1" smtClean="0">
                <a:sym typeface="Wingdings" panose="05000000000000000000" pitchFamily="2" charset="2"/>
              </a:rPr>
              <a:t>Alapvetőleg</a:t>
            </a:r>
            <a:r>
              <a:rPr lang="hu-HU" baseline="0" dirty="0" smtClean="0">
                <a:sym typeface="Wingdings" panose="05000000000000000000" pitchFamily="2" charset="2"/>
              </a:rPr>
              <a:t> a Tesla 3-at Tesla E-nek akarta hívni, de jogi </a:t>
            </a:r>
            <a:r>
              <a:rPr lang="hu-HU" baseline="0" dirty="0" err="1" smtClean="0">
                <a:sym typeface="Wingdings" panose="05000000000000000000" pitchFamily="2" charset="2"/>
              </a:rPr>
              <a:t>okokből</a:t>
            </a:r>
            <a:r>
              <a:rPr lang="hu-HU" baseline="0" dirty="0" smtClean="0">
                <a:sym typeface="Wingdings" panose="05000000000000000000" pitchFamily="2" charset="2"/>
              </a:rPr>
              <a:t> nem lehetett. A Tesla egyébként több cégnek is fejleszt/ad el elektromos erőátvivő rendszereket, köztük a Mercedesnek, Toyotának.</a:t>
            </a:r>
          </a:p>
          <a:p>
            <a:r>
              <a:rPr lang="hu-HU" baseline="0" dirty="0" smtClean="0">
                <a:sym typeface="Wingdings" panose="05000000000000000000" pitchFamily="2" charset="2"/>
              </a:rPr>
              <a:t>Ezeken a cégeken kívül van még jó pár amiben aktívan részt vesz, </a:t>
            </a:r>
            <a:r>
              <a:rPr lang="hu-HU" baseline="0" dirty="0" err="1" smtClean="0">
                <a:sym typeface="Wingdings" panose="05000000000000000000" pitchFamily="2" charset="2"/>
              </a:rPr>
              <a:t>pl</a:t>
            </a:r>
            <a:r>
              <a:rPr lang="hu-HU" baseline="0" dirty="0" smtClean="0">
                <a:sym typeface="Wingdings" panose="05000000000000000000" pitchFamily="2" charset="2"/>
              </a:rPr>
              <a:t> a </a:t>
            </a:r>
            <a:r>
              <a:rPr lang="hu-HU" baseline="0" dirty="0" err="1" smtClean="0">
                <a:sym typeface="Wingdings" panose="05000000000000000000" pitchFamily="2" charset="2"/>
              </a:rPr>
              <a:t>SolarCity</a:t>
            </a:r>
            <a:r>
              <a:rPr lang="hu-HU" baseline="0" dirty="0" smtClean="0">
                <a:sym typeface="Wingdings" panose="05000000000000000000" pitchFamily="2" charset="2"/>
              </a:rPr>
              <a:t>, amivel a globális felmelegedést szeretné segíteni, a </a:t>
            </a:r>
            <a:r>
              <a:rPr lang="hu-HU" baseline="0" dirty="0" err="1" smtClean="0">
                <a:sym typeface="Wingdings" panose="05000000000000000000" pitchFamily="2" charset="2"/>
              </a:rPr>
              <a:t>Hyperloop</a:t>
            </a:r>
            <a:r>
              <a:rPr lang="hu-HU" baseline="0" dirty="0" smtClean="0">
                <a:sym typeface="Wingdings" panose="05000000000000000000" pitchFamily="2" charset="2"/>
              </a:rPr>
              <a:t>, ami egy ultragyors vonat, az </a:t>
            </a:r>
            <a:r>
              <a:rPr lang="hu-HU" baseline="0" dirty="0" err="1" smtClean="0">
                <a:sym typeface="Wingdings" panose="05000000000000000000" pitchFamily="2" charset="2"/>
              </a:rPr>
              <a:t>OpenAI</a:t>
            </a:r>
            <a:r>
              <a:rPr lang="hu-HU" baseline="0" dirty="0" smtClean="0">
                <a:sym typeface="Wingdings" panose="05000000000000000000" pitchFamily="2" charset="2"/>
              </a:rPr>
              <a:t>, ami az mesterséges intelligenciát kutatja, non profit keretek között.</a:t>
            </a:r>
          </a:p>
          <a:p>
            <a:r>
              <a:rPr lang="hu-HU" baseline="0" dirty="0" smtClean="0">
                <a:sym typeface="Wingdings" panose="05000000000000000000" pitchFamily="2" charset="2"/>
              </a:rPr>
              <a:t>Ha ezek is érdekelnek titeket szívesen tartok később </a:t>
            </a:r>
            <a:r>
              <a:rPr lang="hu-HU" baseline="0" dirty="0" err="1" smtClean="0">
                <a:sym typeface="Wingdings" panose="05000000000000000000" pitchFamily="2" charset="2"/>
              </a:rPr>
              <a:t>lightning</a:t>
            </a:r>
            <a:r>
              <a:rPr lang="hu-HU" baseline="0" dirty="0" smtClean="0">
                <a:sym typeface="Wingdings" panose="05000000000000000000" pitchFamily="2" charset="2"/>
              </a:rPr>
              <a:t> </a:t>
            </a:r>
            <a:r>
              <a:rPr lang="hu-HU" baseline="0" dirty="0" err="1" smtClean="0">
                <a:sym typeface="Wingdings" panose="05000000000000000000" pitchFamily="2" charset="2"/>
              </a:rPr>
              <a:t>talkot</a:t>
            </a:r>
            <a:r>
              <a:rPr lang="hu-HU" baseline="0" dirty="0" smtClean="0">
                <a:sym typeface="Wingdings" panose="05000000000000000000" pitchFamily="2" charset="2"/>
              </a:rPr>
              <a:t> ezekből is, de ma ennyit szerettem volna mondani.</a:t>
            </a:r>
            <a:endParaRPr lang="hu-HU" dirty="0"/>
          </a:p>
        </p:txBody>
      </p:sp>
      <p:sp>
        <p:nvSpPr>
          <p:cNvPr id="4" name="Dia számának helye 3"/>
          <p:cNvSpPr>
            <a:spLocks noGrp="1"/>
          </p:cNvSpPr>
          <p:nvPr>
            <p:ph type="sldNum" sz="quarter" idx="10"/>
          </p:nvPr>
        </p:nvSpPr>
        <p:spPr/>
        <p:txBody>
          <a:bodyPr/>
          <a:lstStyle/>
          <a:p>
            <a:fld id="{4804353B-9DFE-4244-86FF-296D386C93AB}" type="slidenum">
              <a:rPr lang="hu-HU" smtClean="0"/>
              <a:t>8</a:t>
            </a:fld>
            <a:endParaRPr lang="hu-HU"/>
          </a:p>
        </p:txBody>
      </p:sp>
    </p:spTree>
    <p:extLst>
      <p:ext uri="{BB962C8B-B14F-4D97-AF65-F5344CB8AC3E}">
        <p14:creationId xmlns:p14="http://schemas.microsoft.com/office/powerpoint/2010/main" val="4290970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hu-HU" smtClean="0"/>
              <a:t>Mintacím szerkesztése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Függőleges cím és szöveg">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hu-HU" smtClean="0"/>
              <a:t>Mintacím szerkesztése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hu-HU" smtClean="0"/>
              <a:t>Mintacím szerkesztése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hu-HU" smtClean="0"/>
              <a:t>Mintacím szerkesztése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7B8AEBBE-F8B2-42CF-9895-E86A608384EB}" type="datetime1">
              <a:rPr lang="en-US" smtClean="0"/>
              <a:pPr/>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11/21/2017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u-HU" smtClean="0"/>
              <a:t>Mintacím szerkesztése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11/21/2017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11/21/2017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Üres">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11/21/2017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Tartalomrész képaláírással">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11/21/2017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hu-HU" smtClean="0"/>
              <a:t>Mintacím szerkesztése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hu-HU" smtClean="0"/>
              <a:t>Mintacím szerkesztése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88856D55-EFBE-4F9B-8A5F-09D42CA22A9B}" type="datetime1">
              <a:rPr lang="en-US" smtClean="0"/>
              <a:pPr/>
              <a:t>11/21/2017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hu-HU" smtClean="0"/>
              <a:t>Mintacím szerkesztése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11/21/2017</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683568" y="1844824"/>
            <a:ext cx="7772400" cy="1440160"/>
          </a:xfrm>
        </p:spPr>
        <p:txBody>
          <a:bodyPr>
            <a:normAutofit/>
          </a:bodyPr>
          <a:lstStyle/>
          <a:p>
            <a:r>
              <a:rPr lang="hu-HU" b="1" dirty="0" err="1" smtClean="0"/>
              <a:t>Elon</a:t>
            </a:r>
            <a:r>
              <a:rPr lang="hu-HU" b="1" dirty="0" smtClean="0"/>
              <a:t> </a:t>
            </a:r>
            <a:r>
              <a:rPr lang="hu-HU" b="1" dirty="0" err="1" smtClean="0"/>
              <a:t>Musk</a:t>
            </a:r>
            <a:endParaRPr lang="hu-HU" b="1" dirty="0"/>
          </a:p>
        </p:txBody>
      </p:sp>
    </p:spTree>
    <p:extLst>
      <p:ext uri="{BB962C8B-B14F-4D97-AF65-F5344CB8AC3E}">
        <p14:creationId xmlns:p14="http://schemas.microsoft.com/office/powerpoint/2010/main" val="155666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1"/>
          <p:cNvSpPr txBox="1">
            <a:spLocks/>
          </p:cNvSpPr>
          <p:nvPr/>
        </p:nvSpPr>
        <p:spPr>
          <a:xfrm>
            <a:off x="609600" y="490728"/>
            <a:ext cx="8229600" cy="1252728"/>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b="1" dirty="0" err="1" smtClean="0"/>
              <a:t>Elon</a:t>
            </a:r>
            <a:r>
              <a:rPr lang="hu-HU" b="1" dirty="0" smtClean="0"/>
              <a:t> </a:t>
            </a:r>
            <a:r>
              <a:rPr lang="hu-HU" b="1" dirty="0" err="1" smtClean="0"/>
              <a:t>Musk</a:t>
            </a:r>
            <a:r>
              <a:rPr lang="hu-HU" b="1" dirty="0" smtClean="0"/>
              <a:t/>
            </a:r>
            <a:br>
              <a:rPr lang="hu-HU" b="1" dirty="0" smtClean="0"/>
            </a:br>
            <a:r>
              <a:rPr lang="hu-HU" i="1" dirty="0" err="1" smtClean="0"/>
              <a:t>Iron</a:t>
            </a:r>
            <a:r>
              <a:rPr lang="hu-HU" i="1" dirty="0" smtClean="0"/>
              <a:t> Man</a:t>
            </a:r>
            <a:endParaRPr lang="hu-HU" i="1" dirty="0"/>
          </a:p>
        </p:txBody>
      </p:sp>
      <p:pic>
        <p:nvPicPr>
          <p:cNvPr id="8" name="Picture 2" descr="https://storage.googleapis.com/postpickle/2016/titles/146253112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128" y="2708920"/>
            <a:ext cx="4896544"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42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1"/>
          <p:cNvSpPr txBox="1">
            <a:spLocks/>
          </p:cNvSpPr>
          <p:nvPr/>
        </p:nvSpPr>
        <p:spPr>
          <a:xfrm>
            <a:off x="609600" y="490728"/>
            <a:ext cx="8229600" cy="1252728"/>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b="1" dirty="0" err="1" smtClean="0"/>
              <a:t>Elon</a:t>
            </a:r>
            <a:r>
              <a:rPr lang="hu-HU" b="1" dirty="0" smtClean="0"/>
              <a:t> </a:t>
            </a:r>
            <a:r>
              <a:rPr lang="hu-HU" b="1" dirty="0" err="1" smtClean="0"/>
              <a:t>Musk</a:t>
            </a:r>
            <a:r>
              <a:rPr lang="hu-HU" b="1" dirty="0" smtClean="0"/>
              <a:t/>
            </a:r>
            <a:br>
              <a:rPr lang="hu-HU" b="1" dirty="0" smtClean="0"/>
            </a:br>
            <a:r>
              <a:rPr lang="hu-HU" i="1" dirty="0" err="1" smtClean="0"/>
              <a:t>Bio</a:t>
            </a:r>
            <a:r>
              <a:rPr lang="hu-HU" i="1" dirty="0" smtClean="0"/>
              <a:t> – </a:t>
            </a:r>
            <a:r>
              <a:rPr lang="hu-HU" i="1" dirty="0" err="1" smtClean="0"/>
              <a:t>early</a:t>
            </a:r>
            <a:r>
              <a:rPr lang="hu-HU" i="1" dirty="0" smtClean="0"/>
              <a:t> </a:t>
            </a:r>
            <a:r>
              <a:rPr lang="hu-HU" i="1" dirty="0" err="1" smtClean="0"/>
              <a:t>ages</a:t>
            </a:r>
            <a:endParaRPr lang="hu-HU" i="1" dirty="0"/>
          </a:p>
        </p:txBody>
      </p:sp>
      <p:sp>
        <p:nvSpPr>
          <p:cNvPr id="2" name="Szövegdoboz 1"/>
          <p:cNvSpPr txBox="1"/>
          <p:nvPr/>
        </p:nvSpPr>
        <p:spPr>
          <a:xfrm>
            <a:off x="609600" y="2420888"/>
            <a:ext cx="5834608" cy="523220"/>
          </a:xfrm>
          <a:prstGeom prst="rect">
            <a:avLst/>
          </a:prstGeom>
          <a:noFill/>
        </p:spPr>
        <p:txBody>
          <a:bodyPr wrap="square" rtlCol="0">
            <a:spAutoFit/>
          </a:bodyPr>
          <a:lstStyle/>
          <a:p>
            <a:r>
              <a:rPr lang="hu-HU" sz="2800" dirty="0" err="1" smtClean="0">
                <a:solidFill>
                  <a:schemeClr val="tx2"/>
                </a:solidFill>
              </a:rPr>
              <a:t>Born</a:t>
            </a:r>
            <a:r>
              <a:rPr lang="hu-HU" sz="2800" dirty="0" smtClean="0">
                <a:solidFill>
                  <a:schemeClr val="tx2"/>
                </a:solidFill>
              </a:rPr>
              <a:t> </a:t>
            </a:r>
            <a:r>
              <a:rPr lang="hu-HU" sz="2800" dirty="0" err="1" smtClean="0">
                <a:solidFill>
                  <a:schemeClr val="tx2"/>
                </a:solidFill>
              </a:rPr>
              <a:t>in</a:t>
            </a:r>
            <a:r>
              <a:rPr lang="hu-HU" sz="2800" dirty="0" smtClean="0">
                <a:solidFill>
                  <a:schemeClr val="tx2"/>
                </a:solidFill>
              </a:rPr>
              <a:t> 1971, South </a:t>
            </a:r>
            <a:r>
              <a:rPr lang="hu-HU" sz="2800" dirty="0" err="1" smtClean="0">
                <a:solidFill>
                  <a:schemeClr val="tx2"/>
                </a:solidFill>
              </a:rPr>
              <a:t>Africa</a:t>
            </a:r>
            <a:endParaRPr lang="hu-HU" sz="2800" dirty="0">
              <a:solidFill>
                <a:schemeClr val="tx2"/>
              </a:solidFill>
            </a:endParaRPr>
          </a:p>
        </p:txBody>
      </p:sp>
      <p:sp>
        <p:nvSpPr>
          <p:cNvPr id="6" name="Szövegdoboz 5"/>
          <p:cNvSpPr txBox="1"/>
          <p:nvPr/>
        </p:nvSpPr>
        <p:spPr>
          <a:xfrm>
            <a:off x="609600" y="3554910"/>
            <a:ext cx="5834608" cy="954107"/>
          </a:xfrm>
          <a:prstGeom prst="rect">
            <a:avLst/>
          </a:prstGeom>
          <a:noFill/>
        </p:spPr>
        <p:txBody>
          <a:bodyPr wrap="square" rtlCol="0">
            <a:spAutoFit/>
          </a:bodyPr>
          <a:lstStyle/>
          <a:p>
            <a:r>
              <a:rPr lang="hu-HU" sz="2800" dirty="0" err="1" smtClean="0">
                <a:solidFill>
                  <a:schemeClr val="tx2"/>
                </a:solidFill>
              </a:rPr>
              <a:t>At</a:t>
            </a:r>
            <a:r>
              <a:rPr lang="hu-HU" sz="2800" dirty="0" smtClean="0">
                <a:solidFill>
                  <a:schemeClr val="tx2"/>
                </a:solidFill>
              </a:rPr>
              <a:t> </a:t>
            </a:r>
            <a:r>
              <a:rPr lang="hu-HU" sz="2800" dirty="0" err="1" smtClean="0">
                <a:solidFill>
                  <a:schemeClr val="tx2"/>
                </a:solidFill>
              </a:rPr>
              <a:t>age</a:t>
            </a:r>
            <a:r>
              <a:rPr lang="hu-HU" sz="2800" dirty="0" smtClean="0">
                <a:solidFill>
                  <a:schemeClr val="tx2"/>
                </a:solidFill>
              </a:rPr>
              <a:t> 12 he </a:t>
            </a:r>
            <a:r>
              <a:rPr lang="hu-HU" sz="2800" dirty="0" err="1" smtClean="0">
                <a:solidFill>
                  <a:schemeClr val="tx2"/>
                </a:solidFill>
              </a:rPr>
              <a:t>wrote</a:t>
            </a:r>
            <a:r>
              <a:rPr lang="hu-HU" sz="2800" dirty="0" smtClean="0">
                <a:solidFill>
                  <a:schemeClr val="tx2"/>
                </a:solidFill>
              </a:rPr>
              <a:t> </a:t>
            </a:r>
            <a:r>
              <a:rPr lang="hu-HU" sz="2800" dirty="0" err="1" smtClean="0">
                <a:solidFill>
                  <a:schemeClr val="tx2"/>
                </a:solidFill>
              </a:rPr>
              <a:t>his</a:t>
            </a:r>
            <a:r>
              <a:rPr lang="hu-HU" sz="2800" dirty="0" smtClean="0">
                <a:solidFill>
                  <a:schemeClr val="tx2"/>
                </a:solidFill>
              </a:rPr>
              <a:t> </a:t>
            </a:r>
            <a:r>
              <a:rPr lang="hu-HU" sz="2800" dirty="0" err="1" smtClean="0">
                <a:solidFill>
                  <a:schemeClr val="tx2"/>
                </a:solidFill>
              </a:rPr>
              <a:t>own</a:t>
            </a:r>
            <a:r>
              <a:rPr lang="hu-HU" sz="2800" dirty="0" smtClean="0">
                <a:solidFill>
                  <a:schemeClr val="tx2"/>
                </a:solidFill>
              </a:rPr>
              <a:t> video game</a:t>
            </a:r>
            <a:endParaRPr lang="hu-HU" sz="2800" dirty="0">
              <a:solidFill>
                <a:schemeClr val="tx2"/>
              </a:solidFill>
            </a:endParaRPr>
          </a:p>
        </p:txBody>
      </p:sp>
      <p:sp>
        <p:nvSpPr>
          <p:cNvPr id="9" name="Szövegdoboz 8"/>
          <p:cNvSpPr txBox="1"/>
          <p:nvPr/>
        </p:nvSpPr>
        <p:spPr>
          <a:xfrm>
            <a:off x="609600" y="5085184"/>
            <a:ext cx="5834608" cy="523220"/>
          </a:xfrm>
          <a:prstGeom prst="rect">
            <a:avLst/>
          </a:prstGeom>
          <a:noFill/>
        </p:spPr>
        <p:txBody>
          <a:bodyPr wrap="square" rtlCol="0">
            <a:spAutoFit/>
          </a:bodyPr>
          <a:lstStyle/>
          <a:p>
            <a:r>
              <a:rPr lang="hu-HU" sz="2800" dirty="0" smtClean="0">
                <a:solidFill>
                  <a:schemeClr val="tx2"/>
                </a:solidFill>
              </a:rPr>
              <a:t>South </a:t>
            </a:r>
            <a:r>
              <a:rPr lang="hu-HU" sz="2800" dirty="0" err="1" smtClean="0">
                <a:solidFill>
                  <a:schemeClr val="tx2"/>
                </a:solidFill>
              </a:rPr>
              <a:t>Africa</a:t>
            </a:r>
            <a:r>
              <a:rPr lang="hu-HU" sz="2800" dirty="0" smtClean="0">
                <a:solidFill>
                  <a:schemeClr val="tx2"/>
                </a:solidFill>
              </a:rPr>
              <a:t> -&gt; </a:t>
            </a:r>
            <a:r>
              <a:rPr lang="hu-HU" sz="2800" dirty="0" err="1" smtClean="0">
                <a:solidFill>
                  <a:schemeClr val="tx2"/>
                </a:solidFill>
              </a:rPr>
              <a:t>Canada</a:t>
            </a:r>
            <a:endParaRPr lang="hu-HU" sz="2800" dirty="0">
              <a:solidFill>
                <a:schemeClr val="tx2"/>
              </a:solidFill>
            </a:endParaRPr>
          </a:p>
        </p:txBody>
      </p:sp>
    </p:spTree>
    <p:extLst>
      <p:ext uri="{BB962C8B-B14F-4D97-AF65-F5344CB8AC3E}">
        <p14:creationId xmlns:p14="http://schemas.microsoft.com/office/powerpoint/2010/main" val="585047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1"/>
          <p:cNvSpPr txBox="1">
            <a:spLocks/>
          </p:cNvSpPr>
          <p:nvPr/>
        </p:nvSpPr>
        <p:spPr>
          <a:xfrm>
            <a:off x="609600" y="490728"/>
            <a:ext cx="8229600" cy="1252728"/>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b="1" dirty="0" err="1" smtClean="0"/>
              <a:t>Elon</a:t>
            </a:r>
            <a:r>
              <a:rPr lang="hu-HU" b="1" dirty="0" smtClean="0"/>
              <a:t> </a:t>
            </a:r>
            <a:r>
              <a:rPr lang="hu-HU" b="1" dirty="0" err="1" smtClean="0"/>
              <a:t>Musk</a:t>
            </a:r>
            <a:r>
              <a:rPr lang="hu-HU" b="1" dirty="0" smtClean="0"/>
              <a:t/>
            </a:r>
            <a:br>
              <a:rPr lang="hu-HU" b="1" dirty="0" smtClean="0"/>
            </a:br>
            <a:r>
              <a:rPr lang="hu-HU" i="1" dirty="0" err="1" smtClean="0"/>
              <a:t>Bio</a:t>
            </a:r>
            <a:r>
              <a:rPr lang="hu-HU" i="1" dirty="0" smtClean="0"/>
              <a:t> </a:t>
            </a:r>
            <a:r>
              <a:rPr lang="hu-HU" i="1" dirty="0" smtClean="0"/>
              <a:t>– </a:t>
            </a:r>
            <a:r>
              <a:rPr lang="hu-HU" i="1" dirty="0" err="1" smtClean="0"/>
              <a:t>twenties</a:t>
            </a:r>
            <a:endParaRPr lang="hu-HU" i="1" dirty="0"/>
          </a:p>
        </p:txBody>
      </p:sp>
      <p:sp>
        <p:nvSpPr>
          <p:cNvPr id="2" name="Szövegdoboz 1"/>
          <p:cNvSpPr txBox="1"/>
          <p:nvPr/>
        </p:nvSpPr>
        <p:spPr>
          <a:xfrm>
            <a:off x="609600" y="2420888"/>
            <a:ext cx="5834608" cy="523220"/>
          </a:xfrm>
          <a:prstGeom prst="rect">
            <a:avLst/>
          </a:prstGeom>
          <a:noFill/>
        </p:spPr>
        <p:txBody>
          <a:bodyPr wrap="square" rtlCol="0">
            <a:spAutoFit/>
          </a:bodyPr>
          <a:lstStyle/>
          <a:p>
            <a:r>
              <a:rPr lang="hu-HU" sz="2800" dirty="0" err="1">
                <a:solidFill>
                  <a:schemeClr val="tx2"/>
                </a:solidFill>
              </a:rPr>
              <a:t>Queen</a:t>
            </a:r>
            <a:r>
              <a:rPr lang="hu-HU" sz="2800" dirty="0">
                <a:solidFill>
                  <a:schemeClr val="tx2"/>
                </a:solidFill>
              </a:rPr>
              <a:t>'s University </a:t>
            </a:r>
            <a:r>
              <a:rPr lang="hu-HU" sz="2800" dirty="0" err="1">
                <a:solidFill>
                  <a:schemeClr val="tx2"/>
                </a:solidFill>
              </a:rPr>
              <a:t>in</a:t>
            </a:r>
            <a:r>
              <a:rPr lang="hu-HU" sz="2800" dirty="0">
                <a:solidFill>
                  <a:schemeClr val="tx2"/>
                </a:solidFill>
              </a:rPr>
              <a:t> Kingston</a:t>
            </a:r>
          </a:p>
        </p:txBody>
      </p:sp>
      <p:sp>
        <p:nvSpPr>
          <p:cNvPr id="6" name="Szövegdoboz 5"/>
          <p:cNvSpPr txBox="1"/>
          <p:nvPr/>
        </p:nvSpPr>
        <p:spPr>
          <a:xfrm>
            <a:off x="539552" y="3697868"/>
            <a:ext cx="6842720" cy="523220"/>
          </a:xfrm>
          <a:prstGeom prst="rect">
            <a:avLst/>
          </a:prstGeom>
          <a:noFill/>
        </p:spPr>
        <p:txBody>
          <a:bodyPr wrap="square" rtlCol="0">
            <a:spAutoFit/>
          </a:bodyPr>
          <a:lstStyle/>
          <a:p>
            <a:r>
              <a:rPr lang="en-US" sz="2800" dirty="0">
                <a:solidFill>
                  <a:schemeClr val="tx2"/>
                </a:solidFill>
              </a:rPr>
              <a:t> </a:t>
            </a:r>
            <a:r>
              <a:rPr lang="hu-HU" sz="2800" dirty="0" smtClean="0">
                <a:solidFill>
                  <a:schemeClr val="tx2"/>
                </a:solidFill>
              </a:rPr>
              <a:t>P</a:t>
            </a:r>
            <a:r>
              <a:rPr lang="en-US" sz="2800" dirty="0" err="1" smtClean="0">
                <a:solidFill>
                  <a:schemeClr val="tx2"/>
                </a:solidFill>
              </a:rPr>
              <a:t>lanned</a:t>
            </a:r>
            <a:r>
              <a:rPr lang="en-US" sz="2800" dirty="0" smtClean="0">
                <a:solidFill>
                  <a:schemeClr val="tx2"/>
                </a:solidFill>
              </a:rPr>
              <a:t> career </a:t>
            </a:r>
            <a:r>
              <a:rPr lang="en-US" sz="2800" dirty="0">
                <a:solidFill>
                  <a:schemeClr val="tx2"/>
                </a:solidFill>
              </a:rPr>
              <a:t>in </a:t>
            </a:r>
            <a:r>
              <a:rPr lang="en-US" sz="2800" dirty="0" smtClean="0">
                <a:solidFill>
                  <a:schemeClr val="tx2"/>
                </a:solidFill>
              </a:rPr>
              <a:t>business</a:t>
            </a:r>
            <a:r>
              <a:rPr lang="hu-HU" sz="2800" dirty="0" smtClean="0">
                <a:solidFill>
                  <a:schemeClr val="tx2"/>
                </a:solidFill>
              </a:rPr>
              <a:t> -&gt; bank </a:t>
            </a:r>
            <a:r>
              <a:rPr lang="hu-HU" sz="2800" dirty="0" err="1" smtClean="0">
                <a:solidFill>
                  <a:schemeClr val="tx2"/>
                </a:solidFill>
              </a:rPr>
              <a:t>sector</a:t>
            </a:r>
            <a:endParaRPr lang="hu-HU" sz="2800" dirty="0">
              <a:solidFill>
                <a:schemeClr val="tx2"/>
              </a:solidFill>
            </a:endParaRPr>
          </a:p>
        </p:txBody>
      </p:sp>
      <p:sp>
        <p:nvSpPr>
          <p:cNvPr id="9" name="Szövegdoboz 8"/>
          <p:cNvSpPr txBox="1"/>
          <p:nvPr/>
        </p:nvSpPr>
        <p:spPr>
          <a:xfrm>
            <a:off x="609600" y="5085184"/>
            <a:ext cx="5834608" cy="523220"/>
          </a:xfrm>
          <a:prstGeom prst="rect">
            <a:avLst/>
          </a:prstGeom>
          <a:noFill/>
        </p:spPr>
        <p:txBody>
          <a:bodyPr wrap="square" rtlCol="0">
            <a:spAutoFit/>
          </a:bodyPr>
          <a:lstStyle/>
          <a:p>
            <a:r>
              <a:rPr lang="hu-HU" sz="2800" dirty="0" smtClean="0">
                <a:solidFill>
                  <a:schemeClr val="tx2"/>
                </a:solidFill>
              </a:rPr>
              <a:t>1995 – Internet </a:t>
            </a:r>
            <a:r>
              <a:rPr lang="hu-HU" sz="2800" dirty="0" err="1" smtClean="0">
                <a:solidFill>
                  <a:schemeClr val="tx2"/>
                </a:solidFill>
              </a:rPr>
              <a:t>Booooooom</a:t>
            </a:r>
            <a:endParaRPr lang="hu-HU" sz="2800" dirty="0">
              <a:solidFill>
                <a:schemeClr val="tx2"/>
              </a:solidFill>
            </a:endParaRPr>
          </a:p>
        </p:txBody>
      </p:sp>
    </p:spTree>
    <p:extLst>
      <p:ext uri="{BB962C8B-B14F-4D97-AF65-F5344CB8AC3E}">
        <p14:creationId xmlns:p14="http://schemas.microsoft.com/office/powerpoint/2010/main" val="1339605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1"/>
          <p:cNvSpPr txBox="1">
            <a:spLocks/>
          </p:cNvSpPr>
          <p:nvPr/>
        </p:nvSpPr>
        <p:spPr>
          <a:xfrm>
            <a:off x="609600" y="490728"/>
            <a:ext cx="8229600" cy="1252728"/>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b="1" dirty="0" err="1" smtClean="0"/>
              <a:t>Elon</a:t>
            </a:r>
            <a:r>
              <a:rPr lang="hu-HU" b="1" dirty="0" smtClean="0"/>
              <a:t> </a:t>
            </a:r>
            <a:r>
              <a:rPr lang="hu-HU" b="1" dirty="0" err="1" smtClean="0"/>
              <a:t>Musk</a:t>
            </a:r>
            <a:r>
              <a:rPr lang="hu-HU" b="1" dirty="0" smtClean="0"/>
              <a:t/>
            </a:r>
            <a:br>
              <a:rPr lang="hu-HU" b="1" dirty="0" smtClean="0"/>
            </a:br>
            <a:r>
              <a:rPr lang="hu-HU" i="1" dirty="0" err="1" smtClean="0"/>
              <a:t>Bio</a:t>
            </a:r>
            <a:r>
              <a:rPr lang="hu-HU" i="1" dirty="0" smtClean="0"/>
              <a:t> – </a:t>
            </a:r>
            <a:r>
              <a:rPr lang="hu-HU" i="1" dirty="0" err="1" smtClean="0"/>
              <a:t>twenties</a:t>
            </a:r>
            <a:endParaRPr lang="hu-HU" i="1" dirty="0"/>
          </a:p>
        </p:txBody>
      </p:sp>
      <p:sp>
        <p:nvSpPr>
          <p:cNvPr id="9" name="Szövegdoboz 8"/>
          <p:cNvSpPr txBox="1"/>
          <p:nvPr/>
        </p:nvSpPr>
        <p:spPr>
          <a:xfrm>
            <a:off x="1195028" y="3789040"/>
            <a:ext cx="7058744" cy="954107"/>
          </a:xfrm>
          <a:prstGeom prst="rect">
            <a:avLst/>
          </a:prstGeom>
          <a:noFill/>
        </p:spPr>
        <p:txBody>
          <a:bodyPr wrap="square" rtlCol="0">
            <a:spAutoFit/>
          </a:bodyPr>
          <a:lstStyle/>
          <a:p>
            <a:r>
              <a:rPr lang="en-US" sz="2800" dirty="0">
                <a:solidFill>
                  <a:schemeClr val="tx2"/>
                </a:solidFill>
              </a:rPr>
              <a:t>"Failure is an option here. If things are </a:t>
            </a:r>
            <a:r>
              <a:rPr lang="en-US" sz="2800" dirty="0" smtClean="0">
                <a:solidFill>
                  <a:schemeClr val="tx2"/>
                </a:solidFill>
              </a:rPr>
              <a:t>not</a:t>
            </a:r>
            <a:endParaRPr lang="hu-HU" sz="2800" dirty="0" smtClean="0">
              <a:solidFill>
                <a:schemeClr val="tx2"/>
              </a:solidFill>
            </a:endParaRPr>
          </a:p>
          <a:p>
            <a:r>
              <a:rPr lang="en-US" sz="2800" dirty="0" smtClean="0">
                <a:solidFill>
                  <a:schemeClr val="tx2"/>
                </a:solidFill>
              </a:rPr>
              <a:t>failing</a:t>
            </a:r>
            <a:r>
              <a:rPr lang="en-US" sz="2800" dirty="0">
                <a:solidFill>
                  <a:schemeClr val="tx2"/>
                </a:solidFill>
              </a:rPr>
              <a:t>, you are not innovating </a:t>
            </a:r>
            <a:r>
              <a:rPr lang="hu-HU" sz="2800" dirty="0" smtClean="0">
                <a:solidFill>
                  <a:schemeClr val="tx2"/>
                </a:solidFill>
              </a:rPr>
              <a:t>	</a:t>
            </a:r>
            <a:r>
              <a:rPr lang="en-US" sz="2800" dirty="0" smtClean="0">
                <a:solidFill>
                  <a:schemeClr val="tx2"/>
                </a:solidFill>
              </a:rPr>
              <a:t>enough."</a:t>
            </a:r>
            <a:endParaRPr lang="en-US" sz="2800" dirty="0">
              <a:solidFill>
                <a:schemeClr val="tx2"/>
              </a:solidFill>
            </a:endParaRPr>
          </a:p>
        </p:txBody>
      </p:sp>
    </p:spTree>
    <p:extLst>
      <p:ext uri="{BB962C8B-B14F-4D97-AF65-F5344CB8AC3E}">
        <p14:creationId xmlns:p14="http://schemas.microsoft.com/office/powerpoint/2010/main" val="505882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1"/>
          <p:cNvSpPr txBox="1">
            <a:spLocks/>
          </p:cNvSpPr>
          <p:nvPr/>
        </p:nvSpPr>
        <p:spPr>
          <a:xfrm>
            <a:off x="609600" y="490728"/>
            <a:ext cx="8229600" cy="1252728"/>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b="1" dirty="0" err="1" smtClean="0"/>
              <a:t>Elon</a:t>
            </a:r>
            <a:r>
              <a:rPr lang="hu-HU" b="1" dirty="0" smtClean="0"/>
              <a:t> </a:t>
            </a:r>
            <a:r>
              <a:rPr lang="hu-HU" b="1" dirty="0" err="1" smtClean="0"/>
              <a:t>Musk</a:t>
            </a:r>
            <a:r>
              <a:rPr lang="hu-HU" b="1" dirty="0" smtClean="0"/>
              <a:t/>
            </a:r>
            <a:br>
              <a:rPr lang="hu-HU" b="1" dirty="0" smtClean="0"/>
            </a:br>
            <a:r>
              <a:rPr lang="hu-HU" i="1" dirty="0" err="1" smtClean="0"/>
              <a:t>Bio</a:t>
            </a:r>
            <a:r>
              <a:rPr lang="hu-HU" i="1" dirty="0" smtClean="0"/>
              <a:t> – </a:t>
            </a:r>
            <a:r>
              <a:rPr lang="hu-HU" i="1" dirty="0" err="1" smtClean="0"/>
              <a:t>twenties</a:t>
            </a:r>
            <a:r>
              <a:rPr lang="hu-HU" i="1" dirty="0" smtClean="0"/>
              <a:t> - </a:t>
            </a:r>
            <a:r>
              <a:rPr lang="hu-HU" i="1" dirty="0" err="1" smtClean="0"/>
              <a:t>thirties</a:t>
            </a:r>
            <a:endParaRPr lang="hu-HU" i="1" dirty="0"/>
          </a:p>
        </p:txBody>
      </p:sp>
      <p:pic>
        <p:nvPicPr>
          <p:cNvPr id="1026" name="Picture 2" descr="Image result for paypal elon mus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8596" y="2674590"/>
            <a:ext cx="5931608" cy="37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15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1"/>
          <p:cNvSpPr txBox="1">
            <a:spLocks/>
          </p:cNvSpPr>
          <p:nvPr/>
        </p:nvSpPr>
        <p:spPr>
          <a:xfrm>
            <a:off x="609600" y="490728"/>
            <a:ext cx="8229600" cy="1252728"/>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b="1" dirty="0" err="1" smtClean="0"/>
              <a:t>Elon</a:t>
            </a:r>
            <a:r>
              <a:rPr lang="hu-HU" b="1" dirty="0" smtClean="0"/>
              <a:t> </a:t>
            </a:r>
            <a:r>
              <a:rPr lang="hu-HU" b="1" dirty="0" err="1" smtClean="0"/>
              <a:t>Musk</a:t>
            </a:r>
            <a:r>
              <a:rPr lang="hu-HU" b="1" dirty="0" smtClean="0"/>
              <a:t/>
            </a:r>
            <a:br>
              <a:rPr lang="hu-HU" b="1" dirty="0" smtClean="0"/>
            </a:br>
            <a:r>
              <a:rPr lang="hu-HU" i="1" dirty="0" err="1" smtClean="0"/>
              <a:t>Bio</a:t>
            </a:r>
            <a:r>
              <a:rPr lang="hu-HU" i="1" dirty="0" smtClean="0"/>
              <a:t> – </a:t>
            </a:r>
            <a:r>
              <a:rPr lang="hu-HU" i="1" dirty="0" err="1" smtClean="0"/>
              <a:t>thirties</a:t>
            </a:r>
            <a:endParaRPr lang="hu-HU" i="1" dirty="0"/>
          </a:p>
        </p:txBody>
      </p:sp>
      <p:pic>
        <p:nvPicPr>
          <p:cNvPr id="2050" name="Picture 2" descr="Image result for spacex elon mus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4952" y="2574404"/>
            <a:ext cx="5898896"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74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1"/>
          <p:cNvSpPr txBox="1">
            <a:spLocks/>
          </p:cNvSpPr>
          <p:nvPr/>
        </p:nvSpPr>
        <p:spPr>
          <a:xfrm>
            <a:off x="609600" y="490728"/>
            <a:ext cx="8229600" cy="1252728"/>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hu-HU" b="1" dirty="0" err="1" smtClean="0"/>
              <a:t>Elon</a:t>
            </a:r>
            <a:r>
              <a:rPr lang="hu-HU" b="1" dirty="0" smtClean="0"/>
              <a:t> </a:t>
            </a:r>
            <a:r>
              <a:rPr lang="hu-HU" b="1" dirty="0" err="1" smtClean="0"/>
              <a:t>Musk</a:t>
            </a:r>
            <a:r>
              <a:rPr lang="hu-HU" b="1" dirty="0" smtClean="0"/>
              <a:t/>
            </a:r>
            <a:br>
              <a:rPr lang="hu-HU" b="1" dirty="0" smtClean="0"/>
            </a:br>
            <a:r>
              <a:rPr lang="hu-HU" i="1" dirty="0" err="1" smtClean="0"/>
              <a:t>Bio</a:t>
            </a:r>
            <a:r>
              <a:rPr lang="hu-HU" i="1" dirty="0" smtClean="0"/>
              <a:t> – </a:t>
            </a:r>
            <a:r>
              <a:rPr lang="hu-HU" i="1" dirty="0" err="1" smtClean="0"/>
              <a:t>thirties</a:t>
            </a:r>
            <a:endParaRPr lang="hu-HU" i="1" dirty="0"/>
          </a:p>
        </p:txBody>
      </p:sp>
      <p:pic>
        <p:nvPicPr>
          <p:cNvPr id="3074" name="Picture 2" descr="Image result for tesla s 3 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0163" y="2780928"/>
            <a:ext cx="5728473" cy="3804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44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ullá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1540</TotalTime>
  <Words>1240</Words>
  <Application>Microsoft Office PowerPoint</Application>
  <PresentationFormat>Diavetítés a képernyőre (4:3 oldalarány)</PresentationFormat>
  <Paragraphs>36</Paragraphs>
  <Slides>8</Slides>
  <Notes>8</Notes>
  <HiddenSlides>0</HiddenSlides>
  <MMClips>0</MMClips>
  <ScaleCrop>false</ScaleCrop>
  <HeadingPairs>
    <vt:vector size="4" baseType="variant">
      <vt:variant>
        <vt:lpstr>Téma</vt:lpstr>
      </vt:variant>
      <vt:variant>
        <vt:i4>1</vt:i4>
      </vt:variant>
      <vt:variant>
        <vt:lpstr>Diacímek</vt:lpstr>
      </vt:variant>
      <vt:variant>
        <vt:i4>8</vt:i4>
      </vt:variant>
    </vt:vector>
  </HeadingPairs>
  <TitlesOfParts>
    <vt:vector size="9" baseType="lpstr">
      <vt:lpstr>Hullám</vt:lpstr>
      <vt:lpstr>Elon Musk</vt:lpstr>
      <vt:lpstr>PowerPoint bemutató</vt:lpstr>
      <vt:lpstr>PowerPoint bemutató</vt:lpstr>
      <vt:lpstr>PowerPoint bemutató</vt:lpstr>
      <vt:lpstr>PowerPoint bemutató</vt:lpstr>
      <vt:lpstr>PowerPoint bemutató</vt:lpstr>
      <vt:lpstr>PowerPoint bemutató</vt:lpstr>
      <vt:lpstr>PowerPoint bemutató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 Mentor Demo</dc:title>
  <dc:creator>MacBook</dc:creator>
  <cp:lastModifiedBy>MacBook</cp:lastModifiedBy>
  <cp:revision>42</cp:revision>
  <dcterms:created xsi:type="dcterms:W3CDTF">2017-10-13T12:35:15Z</dcterms:created>
  <dcterms:modified xsi:type="dcterms:W3CDTF">2017-11-21T22:33:41Z</dcterms:modified>
</cp:coreProperties>
</file>