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hu-HU"/>
              <a:t>Mintacím szerkesztése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7/2/2018</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7/2/2018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7/2/2018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lvl1pPr>
              <a:defRPr sz="1800"/>
            </a:lvl1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7/2/2018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hu-HU"/>
              <a:t>Mintacím szerkesztése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7/2/2018</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7/2/2018</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7/2/2018</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7/2/2018</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7/2/2018</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hu-HU"/>
              <a:t>Mintacím szerkesztése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7/2/2018</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hu-HU"/>
              <a:t>Mintacím szerkesztése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7/2/2018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7/2/2018</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CCAD4D-E0F7-45F5-9645-2FA82A0354EC}"/>
              </a:ext>
            </a:extLst>
          </p:cNvPr>
          <p:cNvSpPr>
            <a:spLocks noGrp="1"/>
          </p:cNvSpPr>
          <p:nvPr>
            <p:ph type="ctrTitle"/>
          </p:nvPr>
        </p:nvSpPr>
        <p:spPr/>
        <p:txBody>
          <a:bodyPr/>
          <a:lstStyle/>
          <a:p>
            <a:r>
              <a:rPr lang="hu-HU" dirty="0"/>
              <a:t>Angel </a:t>
            </a:r>
            <a:r>
              <a:rPr lang="hu-HU" dirty="0" err="1"/>
              <a:t>investors</a:t>
            </a:r>
            <a:r>
              <a:rPr lang="hu-HU" dirty="0"/>
              <a:t> in </a:t>
            </a:r>
            <a:r>
              <a:rPr lang="hu-HU" dirty="0" err="1"/>
              <a:t>it</a:t>
            </a:r>
            <a:endParaRPr lang="hu-HU" dirty="0"/>
          </a:p>
        </p:txBody>
      </p:sp>
      <p:sp>
        <p:nvSpPr>
          <p:cNvPr id="3" name="Alcím 2">
            <a:extLst>
              <a:ext uri="{FF2B5EF4-FFF2-40B4-BE49-F238E27FC236}">
                <a16:creationId xmlns:a16="http://schemas.microsoft.com/office/drawing/2014/main" id="{2C92997C-6F45-4C0E-8BCD-85CD37F115F7}"/>
              </a:ext>
            </a:extLst>
          </p:cNvPr>
          <p:cNvSpPr>
            <a:spLocks noGrp="1"/>
          </p:cNvSpPr>
          <p:nvPr>
            <p:ph type="subTitle" idx="1"/>
          </p:nvPr>
        </p:nvSpPr>
        <p:spPr/>
        <p:txBody>
          <a:bodyPr/>
          <a:lstStyle/>
          <a:p>
            <a:r>
              <a:rPr lang="hu-HU" dirty="0" err="1"/>
              <a:t>Securing</a:t>
            </a:r>
            <a:r>
              <a:rPr lang="hu-HU" dirty="0"/>
              <a:t> </a:t>
            </a:r>
            <a:r>
              <a:rPr lang="hu-HU" dirty="0" err="1"/>
              <a:t>funding</a:t>
            </a:r>
            <a:r>
              <a:rPr lang="hu-HU" dirty="0"/>
              <a:t> </a:t>
            </a:r>
            <a:r>
              <a:rPr lang="hu-HU" dirty="0" err="1"/>
              <a:t>after</a:t>
            </a:r>
            <a:r>
              <a:rPr lang="hu-HU" dirty="0"/>
              <a:t> </a:t>
            </a:r>
            <a:r>
              <a:rPr lang="hu-HU" dirty="0" err="1"/>
              <a:t>the</a:t>
            </a:r>
            <a:r>
              <a:rPr lang="hu-HU" dirty="0"/>
              <a:t> </a:t>
            </a:r>
            <a:r>
              <a:rPr lang="hu-HU" dirty="0" err="1"/>
              <a:t>first</a:t>
            </a:r>
            <a:r>
              <a:rPr lang="hu-HU" dirty="0"/>
              <a:t> baby </a:t>
            </a:r>
            <a:r>
              <a:rPr lang="hu-HU" dirty="0" err="1"/>
              <a:t>steps</a:t>
            </a:r>
            <a:endParaRPr lang="hu-HU" dirty="0"/>
          </a:p>
          <a:p>
            <a:endParaRPr lang="hu-HU" dirty="0"/>
          </a:p>
        </p:txBody>
      </p:sp>
    </p:spTree>
    <p:extLst>
      <p:ext uri="{BB962C8B-B14F-4D97-AF65-F5344CB8AC3E}">
        <p14:creationId xmlns:p14="http://schemas.microsoft.com/office/powerpoint/2010/main" val="404854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9FF894-8320-49A4-A881-95FF5729DC93}"/>
              </a:ext>
            </a:extLst>
          </p:cNvPr>
          <p:cNvSpPr>
            <a:spLocks noGrp="1"/>
          </p:cNvSpPr>
          <p:nvPr>
            <p:ph type="title"/>
          </p:nvPr>
        </p:nvSpPr>
        <p:spPr/>
        <p:txBody>
          <a:bodyPr/>
          <a:lstStyle/>
          <a:p>
            <a:pPr algn="ctr"/>
            <a:r>
              <a:rPr lang="en-US" dirty="0"/>
              <a:t>THE WAY THIS WORKS…</a:t>
            </a:r>
            <a:endParaRPr lang="hu-HU" dirty="0"/>
          </a:p>
        </p:txBody>
      </p:sp>
      <p:sp>
        <p:nvSpPr>
          <p:cNvPr id="3" name="Tartalom helye 2">
            <a:extLst>
              <a:ext uri="{FF2B5EF4-FFF2-40B4-BE49-F238E27FC236}">
                <a16:creationId xmlns:a16="http://schemas.microsoft.com/office/drawing/2014/main" id="{1391D2D2-4482-4EA1-B836-852B3DD9973F}"/>
              </a:ext>
            </a:extLst>
          </p:cNvPr>
          <p:cNvSpPr>
            <a:spLocks noGrp="1"/>
          </p:cNvSpPr>
          <p:nvPr>
            <p:ph idx="1"/>
          </p:nvPr>
        </p:nvSpPr>
        <p:spPr/>
        <p:txBody>
          <a:bodyPr/>
          <a:lstStyle/>
          <a:p>
            <a:pPr marL="0" indent="0">
              <a:buNone/>
            </a:pPr>
            <a:r>
              <a:rPr lang="en-US" dirty="0"/>
              <a:t>You have to have an exit strategy. Going public in 5 years? Good idea.</a:t>
            </a:r>
          </a:p>
          <a:p>
            <a:endParaRPr lang="en-US" dirty="0"/>
          </a:p>
          <a:p>
            <a:r>
              <a:rPr lang="en-US" dirty="0"/>
              <a:t>If you keep your company private, your competitors who plan to go public will get the best people to work for them for low salaries and maybe a few % in stocks. Would you have worked for google in 1999 for $1k a month and 1.5% in stocks? Google knew they would go public and made their initial employees rich by telling them they would be in on the deal.</a:t>
            </a:r>
          </a:p>
          <a:p>
            <a:pPr marL="0" indent="0">
              <a:buNone/>
            </a:pPr>
            <a:endParaRPr lang="en-US" dirty="0"/>
          </a:p>
          <a:p>
            <a:r>
              <a:rPr lang="en-US" dirty="0"/>
              <a:t>Knowing your product is revolutionary means one thing only: if it’s cheaper to buy your company as is than producing a similar solution, the market leaders will want to buy you up.</a:t>
            </a:r>
            <a:endParaRPr lang="hu-HU" dirty="0"/>
          </a:p>
        </p:txBody>
      </p:sp>
    </p:spTree>
    <p:extLst>
      <p:ext uri="{BB962C8B-B14F-4D97-AF65-F5344CB8AC3E}">
        <p14:creationId xmlns:p14="http://schemas.microsoft.com/office/powerpoint/2010/main" val="317530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4379F5-39A9-40F9-9D55-766A5638923E}"/>
              </a:ext>
            </a:extLst>
          </p:cNvPr>
          <p:cNvSpPr>
            <a:spLocks noGrp="1"/>
          </p:cNvSpPr>
          <p:nvPr>
            <p:ph type="title"/>
          </p:nvPr>
        </p:nvSpPr>
        <p:spPr/>
        <p:txBody>
          <a:bodyPr>
            <a:normAutofit fontScale="90000"/>
          </a:bodyPr>
          <a:lstStyle/>
          <a:p>
            <a:pPr algn="ctr"/>
            <a:r>
              <a:rPr lang="en-US" dirty="0"/>
              <a:t>By the time you are at this point, it’s time to give back…</a:t>
            </a:r>
            <a:endParaRPr lang="hu-HU" dirty="0"/>
          </a:p>
        </p:txBody>
      </p:sp>
      <p:sp>
        <p:nvSpPr>
          <p:cNvPr id="3" name="Tartalom helye 2">
            <a:extLst>
              <a:ext uri="{FF2B5EF4-FFF2-40B4-BE49-F238E27FC236}">
                <a16:creationId xmlns:a16="http://schemas.microsoft.com/office/drawing/2014/main" id="{52D6A69B-3A9A-4960-B350-B5485AE2EB58}"/>
              </a:ext>
            </a:extLst>
          </p:cNvPr>
          <p:cNvSpPr>
            <a:spLocks noGrp="1"/>
          </p:cNvSpPr>
          <p:nvPr>
            <p:ph idx="1"/>
          </p:nvPr>
        </p:nvSpPr>
        <p:spPr/>
        <p:txBody>
          <a:bodyPr>
            <a:normAutofit lnSpcReduction="10000"/>
          </a:bodyPr>
          <a:lstStyle/>
          <a:p>
            <a:pPr marL="0" indent="0" algn="ctr">
              <a:buNone/>
            </a:pPr>
            <a:r>
              <a:rPr lang="en-US" dirty="0"/>
              <a:t>This is a very simple cycle. If you can provide a solution to a real problem and you are okay with dealing all this, go for it. Earn the respect of the market and give back to the community. Spread the knowledge, invest the money, learn from everyone.</a:t>
            </a:r>
          </a:p>
          <a:p>
            <a:pPr marL="0" indent="0" algn="ctr">
              <a:buNone/>
            </a:pPr>
            <a:endParaRPr lang="en-US" dirty="0"/>
          </a:p>
          <a:p>
            <a:pPr marL="0" indent="0" algn="ctr">
              <a:buNone/>
            </a:pPr>
            <a:r>
              <a:rPr lang="en-US" dirty="0"/>
              <a:t>I hope you will be able to make use of this.</a:t>
            </a:r>
          </a:p>
          <a:p>
            <a:pPr marL="0" indent="0" algn="ctr">
              <a:buNone/>
            </a:pPr>
            <a:endParaRPr lang="en-US" dirty="0"/>
          </a:p>
          <a:p>
            <a:pPr marL="0" indent="0" algn="ctr">
              <a:buNone/>
            </a:pPr>
            <a:r>
              <a:rPr lang="en-US" dirty="0"/>
              <a:t>If you are interested in startup culture, ask </a:t>
            </a:r>
            <a:r>
              <a:rPr lang="en-US" dirty="0" err="1"/>
              <a:t>Ksyusha</a:t>
            </a:r>
            <a:r>
              <a:rPr lang="en-US" dirty="0"/>
              <a:t>!</a:t>
            </a:r>
          </a:p>
          <a:p>
            <a:pPr marL="0" indent="0" algn="ctr">
              <a:buNone/>
            </a:pPr>
            <a:r>
              <a:rPr lang="en-US" dirty="0"/>
              <a:t>Thank you for your attention!</a:t>
            </a:r>
          </a:p>
          <a:p>
            <a:pPr marL="0" indent="0" algn="ctr">
              <a:buNone/>
            </a:pPr>
            <a:r>
              <a:rPr lang="en-US" dirty="0"/>
              <a:t>Presentation available at:</a:t>
            </a:r>
          </a:p>
          <a:p>
            <a:pPr marL="0" indent="0" algn="ctr">
              <a:buNone/>
            </a:pPr>
            <a:r>
              <a:rPr lang="hu-HU" sz="4000" dirty="0"/>
              <a:t>https://bit.ly/2KAVQ</a:t>
            </a:r>
            <a:r>
              <a:rPr lang="hu-HU" sz="4000" dirty="0">
                <a:solidFill>
                  <a:srgbClr val="FF0000"/>
                </a:solidFill>
              </a:rPr>
              <a:t>0</a:t>
            </a:r>
            <a:r>
              <a:rPr lang="hu-HU" sz="4000" dirty="0"/>
              <a:t>N</a:t>
            </a:r>
          </a:p>
        </p:txBody>
      </p:sp>
    </p:spTree>
    <p:extLst>
      <p:ext uri="{BB962C8B-B14F-4D97-AF65-F5344CB8AC3E}">
        <p14:creationId xmlns:p14="http://schemas.microsoft.com/office/powerpoint/2010/main" val="191016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5EFDECA-D686-490F-9F4A-DE3602EB312F}"/>
              </a:ext>
            </a:extLst>
          </p:cNvPr>
          <p:cNvSpPr>
            <a:spLocks noGrp="1"/>
          </p:cNvSpPr>
          <p:nvPr>
            <p:ph type="title"/>
          </p:nvPr>
        </p:nvSpPr>
        <p:spPr/>
        <p:txBody>
          <a:bodyPr>
            <a:normAutofit fontScale="90000"/>
          </a:bodyPr>
          <a:lstStyle/>
          <a:p>
            <a:r>
              <a:rPr lang="en-US" dirty="0"/>
              <a:t>OKAY, I HAVE AN IDEA… WHAT NEXT?</a:t>
            </a:r>
            <a:endParaRPr lang="hu-HU" dirty="0"/>
          </a:p>
        </p:txBody>
      </p:sp>
      <p:sp>
        <p:nvSpPr>
          <p:cNvPr id="3" name="Tartalom helye 2">
            <a:extLst>
              <a:ext uri="{FF2B5EF4-FFF2-40B4-BE49-F238E27FC236}">
                <a16:creationId xmlns:a16="http://schemas.microsoft.com/office/drawing/2014/main" id="{17CAAFC6-5843-4B87-9E5F-5C9B31FFD079}"/>
              </a:ext>
            </a:extLst>
          </p:cNvPr>
          <p:cNvSpPr>
            <a:spLocks noGrp="1"/>
          </p:cNvSpPr>
          <p:nvPr>
            <p:ph idx="1"/>
          </p:nvPr>
        </p:nvSpPr>
        <p:spPr>
          <a:xfrm>
            <a:off x="1066800" y="1722474"/>
            <a:ext cx="10058400" cy="4312566"/>
          </a:xfrm>
        </p:spPr>
        <p:txBody>
          <a:bodyPr>
            <a:normAutofit fontScale="92500"/>
          </a:bodyPr>
          <a:lstStyle/>
          <a:p>
            <a:pPr algn="ctr"/>
            <a:endParaRPr lang="en-US" sz="2200" dirty="0"/>
          </a:p>
          <a:p>
            <a:pPr algn="ctr"/>
            <a:r>
              <a:rPr lang="en-US" sz="2200" dirty="0"/>
              <a:t>When the idea takes shape, the first obstacle is finding the right team.</a:t>
            </a:r>
          </a:p>
          <a:p>
            <a:pPr algn="ctr"/>
            <a:endParaRPr lang="en-US" sz="2200" dirty="0"/>
          </a:p>
          <a:p>
            <a:pPr algn="ctr"/>
            <a:r>
              <a:rPr lang="en-US" sz="2200" dirty="0"/>
              <a:t>Why a team? Investors &amp; the market don’t believe in one-man shows – too risky</a:t>
            </a:r>
          </a:p>
          <a:p>
            <a:pPr algn="ctr"/>
            <a:endParaRPr lang="en-US" sz="2200" dirty="0"/>
          </a:p>
          <a:p>
            <a:pPr algn="ctr"/>
            <a:r>
              <a:rPr lang="en-US" sz="2200" dirty="0"/>
              <a:t>Exploring the idea in production usually unearths the need for other, unforeseen competences needed to complete the project</a:t>
            </a:r>
          </a:p>
          <a:p>
            <a:pPr algn="ctr"/>
            <a:endParaRPr lang="en-US" dirty="0"/>
          </a:p>
          <a:p>
            <a:pPr algn="ctr"/>
            <a:r>
              <a:rPr lang="en-US" sz="4000" dirty="0"/>
              <a:t>WE NEED TO HIRE… But who will pay for it?</a:t>
            </a:r>
            <a:endParaRPr lang="hu-HU" sz="4000" dirty="0"/>
          </a:p>
        </p:txBody>
      </p:sp>
    </p:spTree>
    <p:extLst>
      <p:ext uri="{BB962C8B-B14F-4D97-AF65-F5344CB8AC3E}">
        <p14:creationId xmlns:p14="http://schemas.microsoft.com/office/powerpoint/2010/main" val="70329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E1367FC-7C8B-4097-BC0D-63C362B3C9E0}"/>
              </a:ext>
            </a:extLst>
          </p:cNvPr>
          <p:cNvSpPr>
            <a:spLocks noGrp="1"/>
          </p:cNvSpPr>
          <p:nvPr>
            <p:ph type="title"/>
          </p:nvPr>
        </p:nvSpPr>
        <p:spPr/>
        <p:txBody>
          <a:bodyPr/>
          <a:lstStyle/>
          <a:p>
            <a:pPr algn="ctr"/>
            <a:r>
              <a:rPr lang="en-US" dirty="0"/>
              <a:t>Mom, Dad…</a:t>
            </a:r>
            <a:endParaRPr lang="hu-HU" dirty="0"/>
          </a:p>
        </p:txBody>
      </p:sp>
      <p:sp>
        <p:nvSpPr>
          <p:cNvPr id="3" name="Tartalom helye 2">
            <a:extLst>
              <a:ext uri="{FF2B5EF4-FFF2-40B4-BE49-F238E27FC236}">
                <a16:creationId xmlns:a16="http://schemas.microsoft.com/office/drawing/2014/main" id="{C0AC2379-ED17-4654-83C2-68A19C5ED578}"/>
              </a:ext>
            </a:extLst>
          </p:cNvPr>
          <p:cNvSpPr>
            <a:spLocks noGrp="1"/>
          </p:cNvSpPr>
          <p:nvPr>
            <p:ph idx="1"/>
          </p:nvPr>
        </p:nvSpPr>
        <p:spPr/>
        <p:txBody>
          <a:bodyPr/>
          <a:lstStyle/>
          <a:p>
            <a:endParaRPr lang="en-US" dirty="0"/>
          </a:p>
          <a:p>
            <a:endParaRPr lang="en-US" dirty="0"/>
          </a:p>
          <a:p>
            <a:endParaRPr lang="en-US" dirty="0"/>
          </a:p>
          <a:p>
            <a:endParaRPr lang="en-US" dirty="0"/>
          </a:p>
          <a:p>
            <a:pPr algn="ctr"/>
            <a:r>
              <a:rPr lang="en-US" sz="2800" dirty="0"/>
              <a:t>The first round of investments.</a:t>
            </a:r>
            <a:endParaRPr lang="hu-HU" sz="2800" dirty="0"/>
          </a:p>
        </p:txBody>
      </p:sp>
    </p:spTree>
    <p:extLst>
      <p:ext uri="{BB962C8B-B14F-4D97-AF65-F5344CB8AC3E}">
        <p14:creationId xmlns:p14="http://schemas.microsoft.com/office/powerpoint/2010/main" val="257528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6DB0630-EE5E-4396-B04A-89153F6D0709}"/>
              </a:ext>
            </a:extLst>
          </p:cNvPr>
          <p:cNvSpPr>
            <a:spLocks noGrp="1"/>
          </p:cNvSpPr>
          <p:nvPr>
            <p:ph type="title"/>
          </p:nvPr>
        </p:nvSpPr>
        <p:spPr/>
        <p:txBody>
          <a:bodyPr>
            <a:normAutofit fontScale="90000"/>
          </a:bodyPr>
          <a:lstStyle/>
          <a:p>
            <a:pPr algn="ctr"/>
            <a:r>
              <a:rPr lang="en-US" dirty="0"/>
              <a:t>It’s time to start thinking about the future</a:t>
            </a:r>
            <a:endParaRPr lang="hu-HU" dirty="0"/>
          </a:p>
        </p:txBody>
      </p:sp>
      <p:sp>
        <p:nvSpPr>
          <p:cNvPr id="3" name="Tartalom helye 2">
            <a:extLst>
              <a:ext uri="{FF2B5EF4-FFF2-40B4-BE49-F238E27FC236}">
                <a16:creationId xmlns:a16="http://schemas.microsoft.com/office/drawing/2014/main" id="{D2282C72-46FB-4A81-BCCD-DAFECC33BB7F}"/>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2000" dirty="0"/>
              <a:t>Is the idea really good?</a:t>
            </a:r>
          </a:p>
          <a:p>
            <a:pPr marL="0" indent="0" algn="ctr">
              <a:buNone/>
            </a:pPr>
            <a:endParaRPr lang="en-US" sz="2000" dirty="0"/>
          </a:p>
          <a:p>
            <a:pPr marL="0" indent="0" algn="ctr">
              <a:buNone/>
            </a:pPr>
            <a:r>
              <a:rPr lang="en-US" sz="2000" dirty="0"/>
              <a:t>What limits the company’s ability to generate income?</a:t>
            </a:r>
          </a:p>
          <a:p>
            <a:pPr marL="0" indent="0" algn="ctr">
              <a:buNone/>
            </a:pPr>
            <a:endParaRPr lang="en-US" sz="2000" dirty="0"/>
          </a:p>
          <a:p>
            <a:pPr marL="0" indent="0" algn="ctr">
              <a:buNone/>
            </a:pPr>
            <a:r>
              <a:rPr lang="en-US" sz="2000" dirty="0"/>
              <a:t>What do we need in order to succeed?</a:t>
            </a:r>
          </a:p>
          <a:p>
            <a:pPr marL="0" indent="0" algn="ctr">
              <a:buNone/>
            </a:pPr>
            <a:endParaRPr lang="en-US" dirty="0"/>
          </a:p>
          <a:p>
            <a:pPr marL="0" indent="0" algn="ctr">
              <a:buNone/>
            </a:pPr>
            <a:r>
              <a:rPr lang="en-US" sz="2800" b="1" dirty="0"/>
              <a:t>ENTER SEED ACCELERATORS.</a:t>
            </a:r>
            <a:endParaRPr lang="hu-HU" sz="2800" b="1" dirty="0"/>
          </a:p>
        </p:txBody>
      </p:sp>
    </p:spTree>
    <p:extLst>
      <p:ext uri="{BB962C8B-B14F-4D97-AF65-F5344CB8AC3E}">
        <p14:creationId xmlns:p14="http://schemas.microsoft.com/office/powerpoint/2010/main" val="261127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04124E3-109E-4DC8-BF52-D81F3B42AACF}"/>
              </a:ext>
            </a:extLst>
          </p:cNvPr>
          <p:cNvSpPr>
            <a:spLocks noGrp="1"/>
          </p:cNvSpPr>
          <p:nvPr>
            <p:ph type="title"/>
          </p:nvPr>
        </p:nvSpPr>
        <p:spPr/>
        <p:txBody>
          <a:bodyPr/>
          <a:lstStyle/>
          <a:p>
            <a:pPr algn="ctr"/>
            <a:r>
              <a:rPr lang="en-US" dirty="0"/>
              <a:t>Y Combinator</a:t>
            </a:r>
            <a:endParaRPr lang="hu-HU" dirty="0"/>
          </a:p>
        </p:txBody>
      </p:sp>
      <p:sp>
        <p:nvSpPr>
          <p:cNvPr id="3" name="Tartalom helye 2">
            <a:extLst>
              <a:ext uri="{FF2B5EF4-FFF2-40B4-BE49-F238E27FC236}">
                <a16:creationId xmlns:a16="http://schemas.microsoft.com/office/drawing/2014/main" id="{E6DED230-B372-4161-9E6D-162CD11433A2}"/>
              </a:ext>
            </a:extLst>
          </p:cNvPr>
          <p:cNvSpPr>
            <a:spLocks noGrp="1"/>
          </p:cNvSpPr>
          <p:nvPr>
            <p:ph idx="1"/>
          </p:nvPr>
        </p:nvSpPr>
        <p:spPr/>
        <p:txBody>
          <a:bodyPr/>
          <a:lstStyle/>
          <a:p>
            <a:endParaRPr lang="en-US" dirty="0"/>
          </a:p>
          <a:p>
            <a:pPr algn="ctr"/>
            <a:r>
              <a:rPr lang="en-US" sz="2000" dirty="0"/>
              <a:t>Twice a year a large number of companies gets a $120k investment from a large pool of industry professionals</a:t>
            </a:r>
          </a:p>
          <a:p>
            <a:pPr algn="ctr"/>
            <a:endParaRPr lang="en-US" sz="2000" dirty="0"/>
          </a:p>
          <a:p>
            <a:pPr algn="ctr"/>
            <a:r>
              <a:rPr lang="en-US" sz="2000" dirty="0"/>
              <a:t>The value comes not out of the money but out of the package that comes with it.</a:t>
            </a:r>
          </a:p>
          <a:p>
            <a:pPr algn="ctr"/>
            <a:endParaRPr lang="en-US" sz="2000" dirty="0"/>
          </a:p>
          <a:p>
            <a:pPr algn="ctr"/>
            <a:r>
              <a:rPr lang="en-US" sz="2000" dirty="0"/>
              <a:t>3 months ‘apprenticeship’ in Silicon Valley, networking, the brightest minds of the industry as consultant at this early stage – invaluable.</a:t>
            </a:r>
          </a:p>
          <a:p>
            <a:pPr algn="ctr"/>
            <a:r>
              <a:rPr lang="en-US" sz="2000" dirty="0"/>
              <a:t>http://www.ycombinator.com</a:t>
            </a:r>
            <a:endParaRPr lang="hu-HU" sz="2000" dirty="0"/>
          </a:p>
        </p:txBody>
      </p:sp>
    </p:spTree>
    <p:extLst>
      <p:ext uri="{BB962C8B-B14F-4D97-AF65-F5344CB8AC3E}">
        <p14:creationId xmlns:p14="http://schemas.microsoft.com/office/powerpoint/2010/main" val="126067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D70C83F-F9DF-4543-B30A-A1AE91187903}"/>
              </a:ext>
            </a:extLst>
          </p:cNvPr>
          <p:cNvSpPr>
            <a:spLocks noGrp="1"/>
          </p:cNvSpPr>
          <p:nvPr>
            <p:ph type="title"/>
          </p:nvPr>
        </p:nvSpPr>
        <p:spPr/>
        <p:txBody>
          <a:bodyPr/>
          <a:lstStyle/>
          <a:p>
            <a:pPr algn="ctr"/>
            <a:r>
              <a:rPr lang="en-US" dirty="0"/>
              <a:t>ANGELS</a:t>
            </a:r>
            <a:endParaRPr lang="hu-HU" dirty="0"/>
          </a:p>
        </p:txBody>
      </p:sp>
      <p:sp>
        <p:nvSpPr>
          <p:cNvPr id="3" name="Tartalom helye 2">
            <a:extLst>
              <a:ext uri="{FF2B5EF4-FFF2-40B4-BE49-F238E27FC236}">
                <a16:creationId xmlns:a16="http://schemas.microsoft.com/office/drawing/2014/main" id="{D122DF5C-C965-4772-8D87-D6E50D28A102}"/>
              </a:ext>
            </a:extLst>
          </p:cNvPr>
          <p:cNvSpPr>
            <a:spLocks noGrp="1"/>
          </p:cNvSpPr>
          <p:nvPr>
            <p:ph idx="1"/>
          </p:nvPr>
        </p:nvSpPr>
        <p:spPr/>
        <p:txBody>
          <a:bodyPr>
            <a:normAutofit/>
          </a:bodyPr>
          <a:lstStyle/>
          <a:p>
            <a:r>
              <a:rPr lang="en-US" sz="2400" dirty="0"/>
              <a:t>Wealthy individuals, generally former entrepreneurs from IT</a:t>
            </a:r>
          </a:p>
          <a:p>
            <a:endParaRPr lang="en-US" sz="2400" dirty="0"/>
          </a:p>
          <a:p>
            <a:pPr marL="0" indent="0">
              <a:buNone/>
            </a:pPr>
            <a:r>
              <a:rPr lang="en-US" sz="2400" dirty="0"/>
              <a:t>What does this mean?</a:t>
            </a:r>
          </a:p>
          <a:p>
            <a:pPr lvl="4"/>
            <a:r>
              <a:rPr lang="en-US" sz="2400" dirty="0"/>
              <a:t>They are more ‘fault-tolerant’</a:t>
            </a:r>
          </a:p>
          <a:p>
            <a:pPr lvl="4"/>
            <a:r>
              <a:rPr lang="en-US" sz="2400" dirty="0"/>
              <a:t>They understand you</a:t>
            </a:r>
          </a:p>
          <a:p>
            <a:pPr lvl="4"/>
            <a:r>
              <a:rPr lang="en-US" sz="2400" dirty="0"/>
              <a:t>They have been in your shoes</a:t>
            </a:r>
          </a:p>
          <a:p>
            <a:pPr lvl="4"/>
            <a:r>
              <a:rPr lang="en-US" sz="2400" dirty="0"/>
              <a:t>Also, they are really, really hungry…</a:t>
            </a:r>
            <a:endParaRPr lang="hu-HU" sz="2400" dirty="0"/>
          </a:p>
        </p:txBody>
      </p:sp>
    </p:spTree>
    <p:extLst>
      <p:ext uri="{BB962C8B-B14F-4D97-AF65-F5344CB8AC3E}">
        <p14:creationId xmlns:p14="http://schemas.microsoft.com/office/powerpoint/2010/main" val="146421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0290CF6D-4EB1-4BDD-8B97-8DE4B70DB879}"/>
              </a:ext>
            </a:extLst>
          </p:cNvPr>
          <p:cNvSpPr>
            <a:spLocks noGrp="1"/>
          </p:cNvSpPr>
          <p:nvPr>
            <p:ph idx="1"/>
          </p:nvPr>
        </p:nvSpPr>
        <p:spPr>
          <a:xfrm>
            <a:off x="1066800" y="1063256"/>
            <a:ext cx="10058400" cy="4971784"/>
          </a:xfrm>
        </p:spPr>
        <p:txBody>
          <a:bodyPr>
            <a:normAutofit/>
          </a:bodyPr>
          <a:lstStyle/>
          <a:p>
            <a:pPr marL="0" indent="0">
              <a:buNone/>
            </a:pPr>
            <a:endParaRPr lang="en-US" sz="2000" dirty="0"/>
          </a:p>
          <a:p>
            <a:pPr marL="0" indent="0">
              <a:buNone/>
            </a:pPr>
            <a:r>
              <a:rPr lang="en-US" sz="2000" dirty="0"/>
              <a:t>Angel investors generally invest a few tens of thousands of dollars and expect very high returns for an ownership of a few % to around 20%. More often than not they will want to go for 4-5x the amount they invested.</a:t>
            </a:r>
          </a:p>
          <a:p>
            <a:pPr marL="0" indent="0">
              <a:buNone/>
            </a:pPr>
            <a:r>
              <a:rPr lang="en-US" sz="2000" dirty="0"/>
              <a:t>But why?</a:t>
            </a:r>
          </a:p>
          <a:p>
            <a:pPr lvl="2"/>
            <a:r>
              <a:rPr lang="en-US" sz="2000" dirty="0"/>
              <a:t>Because they know that at this point you most likely can’t monetize anything but your brilliant idea. A bank or a venture capital company are just that – a company. Without a reasonable amount of turnover or collateral they won’t talk to you.</a:t>
            </a:r>
          </a:p>
          <a:p>
            <a:pPr lvl="2"/>
            <a:r>
              <a:rPr lang="en-US" sz="2000" dirty="0"/>
              <a:t>For banks and VC companies this kind of money is just not worth the hassle. Overfunding you with 2 million dollars when you only need 250k is a very bad idea (ROI expectations from investors are unrealistic and will propel you to overextension to get the numbers right).</a:t>
            </a:r>
          </a:p>
          <a:p>
            <a:pPr lvl="2"/>
            <a:r>
              <a:rPr lang="en-US" sz="2000" dirty="0"/>
              <a:t>They also know that you’ll most likely fail.</a:t>
            </a:r>
            <a:endParaRPr lang="hu-HU" sz="2000" dirty="0"/>
          </a:p>
        </p:txBody>
      </p:sp>
    </p:spTree>
    <p:extLst>
      <p:ext uri="{BB962C8B-B14F-4D97-AF65-F5344CB8AC3E}">
        <p14:creationId xmlns:p14="http://schemas.microsoft.com/office/powerpoint/2010/main" val="172787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DA3B38-9654-4D60-B657-88C4F42E1EB2}"/>
              </a:ext>
            </a:extLst>
          </p:cNvPr>
          <p:cNvSpPr>
            <a:spLocks noGrp="1"/>
          </p:cNvSpPr>
          <p:nvPr>
            <p:ph type="title"/>
          </p:nvPr>
        </p:nvSpPr>
        <p:spPr/>
        <p:txBody>
          <a:bodyPr>
            <a:normAutofit fontScale="90000"/>
          </a:bodyPr>
          <a:lstStyle/>
          <a:p>
            <a:pPr algn="ctr"/>
            <a:r>
              <a:rPr lang="en-US" dirty="0"/>
              <a:t>SO HOW DO THESE GUYS GET PAID?</a:t>
            </a:r>
            <a:endParaRPr lang="hu-HU" dirty="0"/>
          </a:p>
        </p:txBody>
      </p:sp>
      <p:sp>
        <p:nvSpPr>
          <p:cNvPr id="3" name="Tartalom helye 2">
            <a:extLst>
              <a:ext uri="{FF2B5EF4-FFF2-40B4-BE49-F238E27FC236}">
                <a16:creationId xmlns:a16="http://schemas.microsoft.com/office/drawing/2014/main" id="{8A3C6F02-C95C-4079-995E-A3443DC3214E}"/>
              </a:ext>
            </a:extLst>
          </p:cNvPr>
          <p:cNvSpPr>
            <a:spLocks noGrp="1"/>
          </p:cNvSpPr>
          <p:nvPr>
            <p:ph idx="1"/>
          </p:nvPr>
        </p:nvSpPr>
        <p:spPr/>
        <p:txBody>
          <a:bodyPr/>
          <a:lstStyle/>
          <a:p>
            <a:pPr marL="0" indent="0" algn="ctr">
              <a:buNone/>
            </a:pPr>
            <a:r>
              <a:rPr lang="en-US" dirty="0"/>
              <a:t>They force you to sell your company.</a:t>
            </a:r>
          </a:p>
          <a:p>
            <a:pPr algn="ctr"/>
            <a:endParaRPr lang="en-US" dirty="0"/>
          </a:p>
          <a:p>
            <a:pPr algn="ctr"/>
            <a:endParaRPr lang="en-US" dirty="0"/>
          </a:p>
          <a:p>
            <a:pPr algn="ctr"/>
            <a:endParaRPr lang="en-US" dirty="0"/>
          </a:p>
          <a:p>
            <a:pPr marL="0" indent="0" algn="ctr">
              <a:buNone/>
            </a:pPr>
            <a:endParaRPr lang="en-US" dirty="0"/>
          </a:p>
          <a:p>
            <a:pPr marL="0" indent="0" algn="ctr">
              <a:buNone/>
            </a:pPr>
            <a:r>
              <a:rPr lang="en-US" dirty="0"/>
              <a:t>WHAT? Why would I do that?</a:t>
            </a:r>
            <a:endParaRPr lang="hu-HU" dirty="0"/>
          </a:p>
        </p:txBody>
      </p:sp>
    </p:spTree>
    <p:extLst>
      <p:ext uri="{BB962C8B-B14F-4D97-AF65-F5344CB8AC3E}">
        <p14:creationId xmlns:p14="http://schemas.microsoft.com/office/powerpoint/2010/main" val="283503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BF97873-1E17-421E-8244-90F520510577}"/>
              </a:ext>
            </a:extLst>
          </p:cNvPr>
          <p:cNvSpPr>
            <a:spLocks noGrp="1"/>
          </p:cNvSpPr>
          <p:nvPr>
            <p:ph type="title"/>
          </p:nvPr>
        </p:nvSpPr>
        <p:spPr/>
        <p:txBody>
          <a:bodyPr>
            <a:normAutofit fontScale="90000"/>
          </a:bodyPr>
          <a:lstStyle/>
          <a:p>
            <a:pPr algn="ctr"/>
            <a:r>
              <a:rPr lang="en-US" dirty="0"/>
              <a:t>BECAUSE YOU WANT TO SETTLE THE MONEY ISSUE ONCE AND FOR ALL.</a:t>
            </a:r>
            <a:endParaRPr lang="hu-HU" dirty="0"/>
          </a:p>
        </p:txBody>
      </p:sp>
      <p:sp>
        <p:nvSpPr>
          <p:cNvPr id="3" name="Tartalom helye 2">
            <a:extLst>
              <a:ext uri="{FF2B5EF4-FFF2-40B4-BE49-F238E27FC236}">
                <a16:creationId xmlns:a16="http://schemas.microsoft.com/office/drawing/2014/main" id="{85648CFC-04CF-41E2-A2B3-A8986F4D321A}"/>
              </a:ext>
            </a:extLst>
          </p:cNvPr>
          <p:cNvSpPr>
            <a:spLocks noGrp="1"/>
          </p:cNvSpPr>
          <p:nvPr>
            <p:ph idx="1"/>
          </p:nvPr>
        </p:nvSpPr>
        <p:spPr/>
        <p:txBody>
          <a:bodyPr>
            <a:normAutofit/>
          </a:bodyPr>
          <a:lstStyle/>
          <a:p>
            <a:pPr marL="548640" lvl="2" indent="0" algn="ctr">
              <a:buNone/>
            </a:pPr>
            <a:endParaRPr lang="en-US" sz="2000" dirty="0"/>
          </a:p>
          <a:p>
            <a:pPr marL="548640" lvl="2" indent="0" algn="ctr">
              <a:buNone/>
            </a:pPr>
            <a:endParaRPr lang="en-US" sz="2000" dirty="0"/>
          </a:p>
          <a:p>
            <a:pPr marL="548640" lvl="2" indent="0" algn="ctr">
              <a:buNone/>
            </a:pPr>
            <a:endParaRPr lang="en-US" sz="2000" dirty="0"/>
          </a:p>
          <a:p>
            <a:pPr marL="548640" lvl="2" indent="0" algn="ctr">
              <a:buNone/>
            </a:pPr>
            <a:endParaRPr lang="en-US" sz="2000" dirty="0"/>
          </a:p>
          <a:p>
            <a:pPr marL="548640" lvl="2" indent="0" algn="ctr">
              <a:buNone/>
            </a:pPr>
            <a:r>
              <a:rPr lang="en-US" sz="2000" dirty="0"/>
              <a:t>Really. Why not cash out and build your next business out of your own money, if at all?</a:t>
            </a:r>
          </a:p>
          <a:p>
            <a:pPr marL="548640" lvl="2" indent="0" algn="ctr">
              <a:buNone/>
            </a:pPr>
            <a:endParaRPr lang="en-US" sz="2000" dirty="0"/>
          </a:p>
          <a:p>
            <a:pPr marL="548640" lvl="2" indent="0" algn="ctr">
              <a:buNone/>
            </a:pPr>
            <a:endParaRPr lang="en-US" sz="2000" dirty="0"/>
          </a:p>
          <a:p>
            <a:pPr marL="548640" lvl="2" indent="0" algn="ctr">
              <a:buNone/>
            </a:pPr>
            <a:endParaRPr lang="en-US" sz="2000" dirty="0"/>
          </a:p>
          <a:p>
            <a:pPr marL="548640" lvl="2" indent="0" algn="ctr">
              <a:buNone/>
            </a:pPr>
            <a:endParaRPr lang="hu-HU" sz="2000" dirty="0"/>
          </a:p>
        </p:txBody>
      </p:sp>
    </p:spTree>
    <p:extLst>
      <p:ext uri="{BB962C8B-B14F-4D97-AF65-F5344CB8AC3E}">
        <p14:creationId xmlns:p14="http://schemas.microsoft.com/office/powerpoint/2010/main" val="3411070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zappa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693</Words>
  <Application>Microsoft Office PowerPoint</Application>
  <PresentationFormat>Szélesvásznú</PresentationFormat>
  <Paragraphs>79</Paragraphs>
  <Slides>11</Slides>
  <Notes>0</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11</vt:i4>
      </vt:variant>
    </vt:vector>
  </HeadingPairs>
  <TitlesOfParts>
    <vt:vector size="14" baseType="lpstr">
      <vt:lpstr>Arial</vt:lpstr>
      <vt:lpstr>Century Gothic</vt:lpstr>
      <vt:lpstr>Szappan</vt:lpstr>
      <vt:lpstr>Angel investors in it</vt:lpstr>
      <vt:lpstr>OKAY, I HAVE AN IDEA… WHAT NEXT?</vt:lpstr>
      <vt:lpstr>Mom, Dad…</vt:lpstr>
      <vt:lpstr>It’s time to start thinking about the future</vt:lpstr>
      <vt:lpstr>Y Combinator</vt:lpstr>
      <vt:lpstr>ANGELS</vt:lpstr>
      <vt:lpstr>PowerPoint-bemutató</vt:lpstr>
      <vt:lpstr>SO HOW DO THESE GUYS GET PAID?</vt:lpstr>
      <vt:lpstr>BECAUSE YOU WANT TO SETTLE THE MONEY ISSUE ONCE AND FOR ALL.</vt:lpstr>
      <vt:lpstr>THE WAY THIS WORKS…</vt:lpstr>
      <vt:lpstr>By the time you are at this point, it’s time to give 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Angel investors in it</dc:title>
  <dc:creator>Attila Veres</dc:creator>
  <cp:lastModifiedBy>Attila Veres</cp:lastModifiedBy>
  <cp:revision>7</cp:revision>
  <dcterms:created xsi:type="dcterms:W3CDTF">2018-07-02T19:21:26Z</dcterms:created>
  <dcterms:modified xsi:type="dcterms:W3CDTF">2018-07-02T20:17:48Z</dcterms:modified>
</cp:coreProperties>
</file>