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0" r:id="rId4"/>
    <p:sldId id="261" r:id="rId5"/>
    <p:sldId id="259" r:id="rId6"/>
    <p:sldId id="258" r:id="rId7"/>
    <p:sldId id="266"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663"/>
  </p:normalViewPr>
  <p:slideViewPr>
    <p:cSldViewPr snapToGrid="0" snapToObjects="1">
      <p:cViewPr varScale="1">
        <p:scale>
          <a:sx n="118" d="100"/>
          <a:sy n="118" d="100"/>
        </p:scale>
        <p:origin x="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57CF3-561A-624E-99A2-5F3D27FAD6B4}" type="datetimeFigureOut">
              <a:rPr kumimoji="1" lang="zh-CN" altLang="en-US" smtClean="0"/>
              <a:t>2019/10/17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A491-454B-0D4F-803F-62FAC8F33840}" type="slidenum">
              <a:rPr kumimoji="1" lang="zh-CN" altLang="en-US" smtClean="0"/>
              <a:t>‹#›</a:t>
            </a:fld>
            <a:endParaRPr kumimoji="1" lang="zh-CN" altLang="en-US"/>
          </a:p>
        </p:txBody>
      </p:sp>
    </p:spTree>
    <p:extLst>
      <p:ext uri="{BB962C8B-B14F-4D97-AF65-F5344CB8AC3E}">
        <p14:creationId xmlns:p14="http://schemas.microsoft.com/office/powerpoint/2010/main" val="1476411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3schools.com/jsref/met_element_removeeventlistener.as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make a summary what </a:t>
            </a:r>
            <a:r>
              <a:rPr kumimoji="1" lang="en-US" altLang="zh-CN" dirty="0" err="1"/>
              <a:t>i</a:t>
            </a:r>
            <a:r>
              <a:rPr kumimoji="1" lang="en-US" altLang="zh-CN" dirty="0"/>
              <a:t> have learned in the past two weeks</a:t>
            </a:r>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1</a:t>
            </a:fld>
            <a:endParaRPr kumimoji="1" lang="zh-CN" altLang="en-US"/>
          </a:p>
        </p:txBody>
      </p:sp>
    </p:spTree>
    <p:extLst>
      <p:ext uri="{BB962C8B-B14F-4D97-AF65-F5344CB8AC3E}">
        <p14:creationId xmlns:p14="http://schemas.microsoft.com/office/powerpoint/2010/main" val="146637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a:t>
            </a:r>
            <a:r>
              <a:rPr kumimoji="1" lang="zh-CN" altLang="en-US" dirty="0"/>
              <a:t> </a:t>
            </a:r>
            <a:r>
              <a:rPr kumimoji="1" lang="en-US" altLang="zh-CN" dirty="0"/>
              <a:t>week</a:t>
            </a:r>
            <a:r>
              <a:rPr kumimoji="1" lang="zh-CN" altLang="en-US" dirty="0"/>
              <a:t> </a:t>
            </a:r>
            <a:r>
              <a:rPr kumimoji="1" lang="en-US" altLang="zh-CN" dirty="0"/>
              <a:t>3</a:t>
            </a:r>
            <a:r>
              <a:rPr kumimoji="1" lang="zh-CN" altLang="en-US" dirty="0"/>
              <a:t> ， </a:t>
            </a:r>
            <a:r>
              <a:rPr kumimoji="1" lang="en-US" altLang="zh-CN" dirty="0"/>
              <a:t>we</a:t>
            </a:r>
            <a:r>
              <a:rPr kumimoji="1" lang="zh-CN" altLang="en-US" dirty="0"/>
              <a:t> </a:t>
            </a:r>
            <a:r>
              <a:rPr kumimoji="1" lang="en-US" altLang="zh-CN" dirty="0"/>
              <a:t>learn</a:t>
            </a:r>
            <a:r>
              <a:rPr kumimoji="1" lang="zh-CN" altLang="en-US" dirty="0"/>
              <a:t> 。。。</a:t>
            </a:r>
            <a:endParaRPr kumimoji="1" lang="en-US" altLang="zh-CN" dirty="0"/>
          </a:p>
          <a:p>
            <a:r>
              <a:rPr kumimoji="1" lang="en-US" altLang="zh-CN" dirty="0"/>
              <a:t>in</a:t>
            </a:r>
            <a:r>
              <a:rPr kumimoji="1" lang="zh-CN" altLang="en-US" dirty="0"/>
              <a:t> </a:t>
            </a:r>
            <a:r>
              <a:rPr kumimoji="1" lang="en-US" altLang="zh-CN" dirty="0"/>
              <a:t>4</a:t>
            </a:r>
            <a:r>
              <a:rPr kumimoji="1" lang="zh-CN" altLang="en-US" dirty="0"/>
              <a:t>，</a:t>
            </a:r>
            <a:r>
              <a:rPr kumimoji="1" lang="en-US" altLang="zh-CN" dirty="0"/>
              <a:t>we</a:t>
            </a:r>
            <a:r>
              <a:rPr kumimoji="1" lang="zh-CN" altLang="en-US" dirty="0"/>
              <a:t>。。</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2</a:t>
            </a:fld>
            <a:endParaRPr kumimoji="1" lang="zh-CN" altLang="en-US"/>
          </a:p>
        </p:txBody>
      </p:sp>
    </p:spTree>
    <p:extLst>
      <p:ext uri="{BB962C8B-B14F-4D97-AF65-F5344CB8AC3E}">
        <p14:creationId xmlns:p14="http://schemas.microsoft.com/office/powerpoint/2010/main" val="412577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vertical lines of grid items are called </a:t>
            </a:r>
            <a:r>
              <a:rPr lang="en" altLang="zh-CN" sz="1200" b="0" i="1" kern="1200" dirty="0">
                <a:solidFill>
                  <a:schemeClr val="tx1"/>
                </a:solidFill>
                <a:effectLst/>
                <a:latin typeface="+mn-lt"/>
                <a:ea typeface="+mn-ea"/>
                <a:cs typeface="+mn-cs"/>
              </a:rPr>
              <a:t>columns</a:t>
            </a:r>
            <a:r>
              <a:rPr lang="en" altLang="zh-CN" sz="1200" b="0" i="0" kern="1200" dirty="0">
                <a:solidFill>
                  <a:schemeClr val="tx1"/>
                </a:solidFill>
                <a:effectLst/>
                <a:latin typeface="+mn-lt"/>
                <a:ea typeface="+mn-ea"/>
                <a:cs typeface="+mn-cs"/>
              </a:rPr>
              <a:t>.</a:t>
            </a:r>
          </a:p>
          <a:p>
            <a:r>
              <a:rPr lang="en" altLang="zh-CN" sz="1200" b="0" i="0" kern="1200" dirty="0">
                <a:solidFill>
                  <a:schemeClr val="tx1"/>
                </a:solidFill>
                <a:effectLst/>
                <a:latin typeface="+mn-lt"/>
                <a:ea typeface="+mn-ea"/>
                <a:cs typeface="+mn-cs"/>
              </a:rPr>
              <a:t>The horizontal lines of grid items are called </a:t>
            </a:r>
            <a:r>
              <a:rPr lang="en" altLang="zh-CN" sz="1200" b="0" i="1" kern="1200" dirty="0">
                <a:solidFill>
                  <a:schemeClr val="tx1"/>
                </a:solidFill>
                <a:effectLst/>
                <a:latin typeface="+mn-lt"/>
                <a:ea typeface="+mn-ea"/>
                <a:cs typeface="+mn-cs"/>
              </a:rPr>
              <a:t>rows</a:t>
            </a:r>
            <a:r>
              <a:rPr lang="en" altLang="zh-CN" sz="1200" b="0" i="0" kern="1200" dirty="0">
                <a:solidFill>
                  <a:schemeClr val="tx1"/>
                </a:solidFill>
                <a:effectLst/>
                <a:latin typeface="+mn-lt"/>
                <a:ea typeface="+mn-ea"/>
                <a:cs typeface="+mn-cs"/>
              </a:rPr>
              <a:t>.</a:t>
            </a:r>
          </a:p>
          <a:p>
            <a:r>
              <a:rPr lang="en" altLang="zh-CN" sz="1200" b="0" i="0" kern="1200" dirty="0">
                <a:solidFill>
                  <a:schemeClr val="tx1"/>
                </a:solidFill>
                <a:effectLst/>
                <a:latin typeface="+mn-lt"/>
                <a:ea typeface="+mn-ea"/>
                <a:cs typeface="+mn-cs"/>
              </a:rPr>
              <a:t>I just divide this container into 4 </a:t>
            </a:r>
            <a:r>
              <a:rPr lang="en" altLang="zh-CN" sz="1200" b="0" i="0" kern="1200" dirty="0" err="1">
                <a:solidFill>
                  <a:schemeClr val="tx1"/>
                </a:solidFill>
                <a:effectLst/>
                <a:latin typeface="+mn-lt"/>
                <a:ea typeface="+mn-ea"/>
                <a:cs typeface="+mn-cs"/>
              </a:rPr>
              <a:t>colunmns</a:t>
            </a:r>
            <a:r>
              <a:rPr lang="en" altLang="zh-CN" sz="1200" b="0" i="0" kern="1200" dirty="0">
                <a:solidFill>
                  <a:schemeClr val="tx1"/>
                </a:solidFill>
                <a:effectLst/>
                <a:latin typeface="+mn-lt"/>
                <a:ea typeface="+mn-ea"/>
                <a:cs typeface="+mn-cs"/>
              </a:rPr>
              <a:t> and 2 rows.  I find that it is flexible to use grid-column-</a:t>
            </a:r>
            <a:r>
              <a:rPr lang="en" altLang="zh-CN" sz="1200" b="0" i="0" kern="1200" dirty="0" err="1">
                <a:solidFill>
                  <a:schemeClr val="tx1"/>
                </a:solidFill>
                <a:effectLst/>
                <a:latin typeface="+mn-lt"/>
                <a:ea typeface="+mn-ea"/>
                <a:cs typeface="+mn-cs"/>
              </a:rPr>
              <a:t>start,end</a:t>
            </a:r>
            <a:r>
              <a:rPr lang="en" altLang="zh-CN" sz="1200" b="0" i="0" kern="1200" dirty="0">
                <a:solidFill>
                  <a:schemeClr val="tx1"/>
                </a:solidFill>
                <a:effectLst/>
                <a:latin typeface="+mn-lt"/>
                <a:ea typeface="+mn-ea"/>
                <a:cs typeface="+mn-cs"/>
              </a:rPr>
              <a:t>.. why...</a:t>
            </a:r>
          </a:p>
          <a:p>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3</a:t>
            </a:fld>
            <a:endParaRPr kumimoji="1" lang="zh-CN" altLang="en-US"/>
          </a:p>
        </p:txBody>
      </p:sp>
    </p:spTree>
    <p:extLst>
      <p:ext uri="{BB962C8B-B14F-4D97-AF65-F5344CB8AC3E}">
        <p14:creationId xmlns:p14="http://schemas.microsoft.com/office/powerpoint/2010/main" val="285590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grid-column-gap</a:t>
            </a:r>
            <a:br>
              <a:rPr lang="en" altLang="zh-CN" dirty="0"/>
            </a:br>
            <a:r>
              <a:rPr lang="en" altLang="zh-CN" dirty="0"/>
              <a:t>grid-row-gap</a:t>
            </a:r>
            <a:br>
              <a:rPr lang="en" altLang="zh-CN" dirty="0"/>
            </a:br>
            <a:r>
              <a:rPr lang="en" altLang="zh-CN" dirty="0"/>
              <a:t>grid-gap</a:t>
            </a:r>
          </a:p>
          <a:p>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4</a:t>
            </a:fld>
            <a:endParaRPr kumimoji="1" lang="zh-CN" altLang="en-US"/>
          </a:p>
        </p:txBody>
      </p:sp>
    </p:spTree>
    <p:extLst>
      <p:ext uri="{BB962C8B-B14F-4D97-AF65-F5344CB8AC3E}">
        <p14:creationId xmlns:p14="http://schemas.microsoft.com/office/powerpoint/2010/main" val="396540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for 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event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method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most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addeventlistener</a:t>
            </a:r>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The </a:t>
            </a:r>
            <a:r>
              <a:rPr lang="en" altLang="zh-CN" sz="1200" b="0" i="0" kern="1200" dirty="0" err="1">
                <a:solidFill>
                  <a:schemeClr val="tx1"/>
                </a:solidFill>
                <a:effectLst/>
                <a:latin typeface="+mn-lt"/>
                <a:ea typeface="+mn-ea"/>
                <a:cs typeface="+mn-cs"/>
              </a:rPr>
              <a:t>addEventListener</a:t>
            </a:r>
            <a:r>
              <a:rPr lang="en" altLang="zh-CN" sz="1200" b="0" i="0" kern="1200" dirty="0">
                <a:solidFill>
                  <a:schemeClr val="tx1"/>
                </a:solidFill>
                <a:effectLst/>
                <a:latin typeface="+mn-lt"/>
                <a:ea typeface="+mn-ea"/>
                <a:cs typeface="+mn-cs"/>
              </a:rPr>
              <a:t>() method attaches an event handler to the specified element.</a:t>
            </a:r>
          </a:p>
          <a:p>
            <a:r>
              <a:rPr lang="en" altLang="zh-CN" sz="1200" b="0" i="0" kern="1200" dirty="0">
                <a:solidFill>
                  <a:schemeClr val="tx1"/>
                </a:solidFill>
                <a:effectLst/>
                <a:latin typeface="+mn-lt"/>
                <a:ea typeface="+mn-ea"/>
                <a:cs typeface="+mn-cs"/>
              </a:rPr>
              <a:t>Use the </a:t>
            </a:r>
            <a:r>
              <a:rPr lang="en" altLang="zh-CN" sz="1200" b="0" i="0" kern="1200" dirty="0">
                <a:solidFill>
                  <a:schemeClr val="tx1"/>
                </a:solidFill>
                <a:effectLst/>
                <a:latin typeface="+mn-lt"/>
                <a:ea typeface="+mn-ea"/>
                <a:cs typeface="+mn-cs"/>
                <a:hlinkClick r:id="rId3"/>
              </a:rPr>
              <a:t>removeEventListener()</a:t>
            </a:r>
            <a:r>
              <a:rPr lang="en" altLang="zh-CN" sz="1200" b="0" i="0" kern="1200" dirty="0">
                <a:solidFill>
                  <a:schemeClr val="tx1"/>
                </a:solidFill>
                <a:effectLst/>
                <a:latin typeface="+mn-lt"/>
                <a:ea typeface="+mn-ea"/>
                <a:cs typeface="+mn-cs"/>
              </a:rPr>
              <a:t> method to remove an event handler that has been attached with the </a:t>
            </a:r>
            <a:r>
              <a:rPr lang="en" altLang="zh-CN" sz="1200" b="0" i="0" kern="1200" dirty="0" err="1">
                <a:solidFill>
                  <a:schemeClr val="tx1"/>
                </a:solidFill>
                <a:effectLst/>
                <a:latin typeface="+mn-lt"/>
                <a:ea typeface="+mn-ea"/>
                <a:cs typeface="+mn-cs"/>
              </a:rPr>
              <a:t>addEventListener</a:t>
            </a:r>
            <a:r>
              <a:rPr lang="en" altLang="zh-CN" sz="1200" b="0" i="0" kern="1200" dirty="0">
                <a:solidFill>
                  <a:schemeClr val="tx1"/>
                </a:solidFill>
                <a:effectLst/>
                <a:latin typeface="+mn-lt"/>
                <a:ea typeface="+mn-ea"/>
                <a:cs typeface="+mn-cs"/>
              </a:rPr>
              <a:t>() method.</a:t>
            </a:r>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5</a:t>
            </a:fld>
            <a:endParaRPr kumimoji="1" lang="zh-CN" altLang="en-US"/>
          </a:p>
        </p:txBody>
      </p:sp>
    </p:spTree>
    <p:extLst>
      <p:ext uri="{BB962C8B-B14F-4D97-AF65-F5344CB8AC3E}">
        <p14:creationId xmlns:p14="http://schemas.microsoft.com/office/powerpoint/2010/main" val="144162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 fetch method returns a Promise object. I find it useful when I doing exercise, </a:t>
            </a:r>
            <a:r>
              <a:rPr kumimoji="1" lang="en" altLang="zh-CN" dirty="0" err="1"/>
              <a:t>console.log</a:t>
            </a:r>
            <a:r>
              <a:rPr kumimoji="1" lang="en" altLang="zh-CN" dirty="0"/>
              <a:t>(</a:t>
            </a:r>
            <a:r>
              <a:rPr kumimoji="1" lang="en" altLang="zh-CN" dirty="0" err="1"/>
              <a:t>sth</a:t>
            </a:r>
            <a:r>
              <a:rPr kumimoji="1" lang="en" altLang="zh-CN" dirty="0"/>
              <a:t>). and I can know what I want to get in the following steps. According to the properties of Promise </a:t>
            </a:r>
            <a:r>
              <a:rPr kumimoji="1" lang="en" altLang="zh-CN" dirty="0" err="1"/>
              <a:t>Api</a:t>
            </a:r>
            <a:r>
              <a:rPr kumimoji="1" lang="en" altLang="zh-CN" dirty="0"/>
              <a:t>, fetch can be easily used. </a:t>
            </a:r>
            <a:r>
              <a:rPr kumimoji="1" lang="en" altLang="zh-CN" dirty="0" err="1"/>
              <a:t>Promise.resolve</a:t>
            </a:r>
            <a:r>
              <a:rPr kumimoji="1" lang="en" altLang="zh-CN" dirty="0"/>
              <a:t>() or </a:t>
            </a:r>
            <a:r>
              <a:rPr kumimoji="1" lang="en" altLang="zh-CN" dirty="0" err="1"/>
              <a:t>Promise.reject</a:t>
            </a:r>
            <a:r>
              <a:rPr kumimoji="1" lang="en" altLang="zh-CN" dirty="0"/>
              <a:t>() will return the Promise result </a:t>
            </a:r>
          </a:p>
          <a:p>
            <a:r>
              <a:rPr kumimoji="1" lang="en" altLang="zh-CN" dirty="0"/>
              <a:t>of course, !! Async/await, you can get the return value directly, you don't have to write .then(callback) , you don't have to write .catch(error), you can use the try catch standard syntax to catch the error.</a:t>
            </a:r>
          </a:p>
          <a:p>
            <a:r>
              <a:rPr kumimoji="1" lang="en" altLang="zh-CN" dirty="0"/>
              <a:t>Await/async solves problem of using Promise completely - sharing data problems between different Promise. </a:t>
            </a:r>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6</a:t>
            </a:fld>
            <a:endParaRPr kumimoji="1" lang="zh-CN" altLang="en-US"/>
          </a:p>
        </p:txBody>
      </p:sp>
    </p:spTree>
    <p:extLst>
      <p:ext uri="{BB962C8B-B14F-4D97-AF65-F5344CB8AC3E}">
        <p14:creationId xmlns:p14="http://schemas.microsoft.com/office/powerpoint/2010/main" val="104850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one example of our workshop.</a:t>
            </a:r>
          </a:p>
          <a:p>
            <a:r>
              <a:rPr lang="en-US" altLang="zh-CN" sz="1200" b="0" i="0" kern="1200" dirty="0">
                <a:solidFill>
                  <a:schemeClr val="tx1"/>
                </a:solidFill>
                <a:effectLst/>
                <a:latin typeface="+mn-lt"/>
                <a:ea typeface="+mn-ea"/>
                <a:cs typeface="+mn-cs"/>
              </a:rPr>
              <a:t>keyword in </a:t>
            </a:r>
            <a:r>
              <a:rPr lang="en-US" altLang="zh-CN" sz="1200" b="0" i="0" kern="1200" dirty="0" err="1">
                <a:solidFill>
                  <a:schemeClr val="tx1"/>
                </a:solidFill>
                <a:effectLst/>
                <a:latin typeface="+mn-lt"/>
                <a:ea typeface="+mn-ea"/>
                <a:cs typeface="+mn-cs"/>
              </a:rPr>
              <a:t>api</a:t>
            </a:r>
            <a:r>
              <a:rPr lang="en-US" altLang="zh-CN" sz="1200" b="0" i="0" kern="1200" dirty="0">
                <a:solidFill>
                  <a:schemeClr val="tx1"/>
                </a:solidFill>
                <a:effectLst/>
                <a:latin typeface="+mn-lt"/>
                <a:ea typeface="+mn-ea"/>
                <a:cs typeface="+mn-cs"/>
              </a:rPr>
              <a:t> is </a:t>
            </a:r>
            <a:r>
              <a:rPr lang="en-US" altLang="zh-CN" sz="1200" b="0" i="0" kern="1200" dirty="0" err="1">
                <a:solidFill>
                  <a:schemeClr val="tx1"/>
                </a:solidFill>
                <a:effectLst/>
                <a:latin typeface="+mn-lt"/>
                <a:ea typeface="+mn-ea"/>
                <a:cs typeface="+mn-cs"/>
              </a:rPr>
              <a:t>RAINBOW..click</a:t>
            </a:r>
            <a:r>
              <a:rPr lang="en-US" altLang="zh-CN" sz="1200" b="0" i="0"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7</a:t>
            </a:fld>
            <a:endParaRPr kumimoji="1" lang="zh-CN" altLang="en-US"/>
          </a:p>
        </p:txBody>
      </p:sp>
    </p:spTree>
    <p:extLst>
      <p:ext uri="{BB962C8B-B14F-4D97-AF65-F5344CB8AC3E}">
        <p14:creationId xmlns:p14="http://schemas.microsoft.com/office/powerpoint/2010/main" val="28684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react is a very powerful framework. What I want to mention is that when </a:t>
            </a:r>
            <a:r>
              <a:rPr kumimoji="1" lang="en" altLang="zh-CN" dirty="0" err="1"/>
              <a:t>i</a:t>
            </a:r>
            <a:r>
              <a:rPr kumimoji="1" lang="en" altLang="zh-CN" dirty="0"/>
              <a:t> first learn react, THIS TWO WORDS make me confused. </a:t>
            </a:r>
            <a:r>
              <a:rPr kumimoji="1" lang="en" altLang="zh-CN" dirty="0" err="1"/>
              <a:t>i</a:t>
            </a:r>
            <a:r>
              <a:rPr kumimoji="1" lang="en" altLang="zh-CN" dirty="0"/>
              <a:t> ask </a:t>
            </a:r>
            <a:r>
              <a:rPr kumimoji="1" lang="en" altLang="zh-CN" dirty="0" err="1"/>
              <a:t>for..thanks</a:t>
            </a:r>
            <a:r>
              <a:rPr kumimoji="1" lang="en" altLang="zh-CN" dirty="0"/>
              <a:t> to ..</a:t>
            </a:r>
          </a:p>
          <a:p>
            <a:r>
              <a:rPr kumimoji="1" lang="en" altLang="zh-CN" dirty="0"/>
              <a:t>I know that we can Set the state in the parent component, and then use the props on the child component to receive the value of the parent component. The state of the value must be changed by </a:t>
            </a:r>
            <a:r>
              <a:rPr kumimoji="1" lang="en" altLang="zh-CN" dirty="0" err="1"/>
              <a:t>setState</a:t>
            </a:r>
            <a:r>
              <a:rPr kumimoji="1" lang="en" altLang="zh-CN" dirty="0"/>
              <a:t> to update the data of the component.</a:t>
            </a:r>
          </a:p>
          <a:p>
            <a:r>
              <a:rPr kumimoji="1" lang="en" altLang="zh-CN" dirty="0"/>
              <a:t>Props and state are often used in combination, and the parent component's state can be converted to props to pass values ​​to the child component. In this case, the props received by the subcomponent are replaced. To change the value, only the state of the parent component can be changed.</a:t>
            </a:r>
            <a:endParaRPr kumimoji="1" lang="zh-CN" altLang="en-US" dirty="0"/>
          </a:p>
        </p:txBody>
      </p:sp>
      <p:sp>
        <p:nvSpPr>
          <p:cNvPr id="4" name="灯片编号占位符 3"/>
          <p:cNvSpPr>
            <a:spLocks noGrp="1"/>
          </p:cNvSpPr>
          <p:nvPr>
            <p:ph type="sldNum" sz="quarter" idx="5"/>
          </p:nvPr>
        </p:nvSpPr>
        <p:spPr/>
        <p:txBody>
          <a:bodyPr/>
          <a:lstStyle/>
          <a:p>
            <a:fld id="{7845A491-454B-0D4F-803F-62FAC8F33840}" type="slidenum">
              <a:rPr kumimoji="1" lang="zh-CN" altLang="en-US" smtClean="0"/>
              <a:t>8</a:t>
            </a:fld>
            <a:endParaRPr kumimoji="1" lang="zh-CN" altLang="en-US"/>
          </a:p>
        </p:txBody>
      </p:sp>
    </p:spTree>
    <p:extLst>
      <p:ext uri="{BB962C8B-B14F-4D97-AF65-F5344CB8AC3E}">
        <p14:creationId xmlns:p14="http://schemas.microsoft.com/office/powerpoint/2010/main" val="71938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10/16/19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10/16/19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10/16/19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A6870-6DA5-FF4B-BDE8-92EA74B700C0}"/>
              </a:ext>
            </a:extLst>
          </p:cNvPr>
          <p:cNvSpPr>
            <a:spLocks noGrp="1"/>
          </p:cNvSpPr>
          <p:nvPr>
            <p:ph type="ctrTitle"/>
          </p:nvPr>
        </p:nvSpPr>
        <p:spPr/>
        <p:txBody>
          <a:bodyPr/>
          <a:lstStyle/>
          <a:p>
            <a:r>
              <a:rPr kumimoji="1" lang="en-US" altLang="zh-CN" dirty="0"/>
              <a:t>Week</a:t>
            </a:r>
            <a:r>
              <a:rPr kumimoji="1" lang="zh-CN" altLang="en-US" dirty="0"/>
              <a:t> </a:t>
            </a:r>
            <a:r>
              <a:rPr kumimoji="1" lang="en-US" altLang="zh-CN" dirty="0"/>
              <a:t>04</a:t>
            </a:r>
            <a:r>
              <a:rPr kumimoji="1" lang="zh-CN" altLang="en-US" dirty="0"/>
              <a:t> </a:t>
            </a:r>
          </a:p>
        </p:txBody>
      </p:sp>
      <p:sp>
        <p:nvSpPr>
          <p:cNvPr id="3" name="副标题 2">
            <a:extLst>
              <a:ext uri="{FF2B5EF4-FFF2-40B4-BE49-F238E27FC236}">
                <a16:creationId xmlns:a16="http://schemas.microsoft.com/office/drawing/2014/main" id="{5CFA8D9D-F298-BC41-924E-6F783D105E0A}"/>
              </a:ext>
            </a:extLst>
          </p:cNvPr>
          <p:cNvSpPr>
            <a:spLocks noGrp="1"/>
          </p:cNvSpPr>
          <p:nvPr>
            <p:ph type="subTitle" idx="1"/>
          </p:nvPr>
        </p:nvSpPr>
        <p:spPr/>
        <p:txBody>
          <a:bodyPr/>
          <a:lstStyle/>
          <a:p>
            <a:r>
              <a:rPr kumimoji="1" lang="en-US" altLang="zh-CN" dirty="0"/>
              <a:t>Cathy Chen</a:t>
            </a:r>
            <a:endParaRPr kumimoji="1" lang="zh-CN" altLang="en-US" dirty="0"/>
          </a:p>
        </p:txBody>
      </p:sp>
    </p:spTree>
    <p:extLst>
      <p:ext uri="{BB962C8B-B14F-4D97-AF65-F5344CB8AC3E}">
        <p14:creationId xmlns:p14="http://schemas.microsoft.com/office/powerpoint/2010/main" val="169056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0A03316A-337C-E14C-A4A2-144C254FCC2A}"/>
              </a:ext>
            </a:extLst>
          </p:cNvPr>
          <p:cNvPicPr>
            <a:picLocks noChangeAspect="1"/>
          </p:cNvPicPr>
          <p:nvPr/>
        </p:nvPicPr>
        <p:blipFill>
          <a:blip r:embed="rId2"/>
          <a:stretch>
            <a:fillRect/>
          </a:stretch>
        </p:blipFill>
        <p:spPr>
          <a:xfrm>
            <a:off x="634275" y="711975"/>
            <a:ext cx="6900380" cy="5434049"/>
          </a:xfrm>
          <a:prstGeom prst="rect">
            <a:avLst/>
          </a:prstGeom>
        </p:spPr>
      </p:pic>
      <p:sp>
        <p:nvSpPr>
          <p:cNvPr id="21"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7099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1A39C-7C7C-1741-A6B7-82B9259E8A40}"/>
              </a:ext>
            </a:extLst>
          </p:cNvPr>
          <p:cNvSpPr>
            <a:spLocks noGrp="1"/>
          </p:cNvSpPr>
          <p:nvPr>
            <p:ph type="title"/>
          </p:nvPr>
        </p:nvSpPr>
        <p:spPr/>
        <p:txBody>
          <a:bodyPr/>
          <a:lstStyle/>
          <a:p>
            <a:r>
              <a:rPr kumimoji="1" lang="en-US" altLang="zh-CN" dirty="0"/>
              <a:t>Thank you!</a:t>
            </a:r>
            <a:endParaRPr kumimoji="1" lang="zh-CN" altLang="en-US" dirty="0"/>
          </a:p>
        </p:txBody>
      </p:sp>
      <p:sp>
        <p:nvSpPr>
          <p:cNvPr id="3" name="文本占位符 2">
            <a:extLst>
              <a:ext uri="{FF2B5EF4-FFF2-40B4-BE49-F238E27FC236}">
                <a16:creationId xmlns:a16="http://schemas.microsoft.com/office/drawing/2014/main" id="{FF685791-E420-B746-8BB5-BAE3F0FCFD68}"/>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71010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A4BE6C-2FFA-D642-93EC-2E25FC3374DD}"/>
              </a:ext>
            </a:extLst>
          </p:cNvPr>
          <p:cNvSpPr>
            <a:spLocks noGrp="1"/>
          </p:cNvSpPr>
          <p:nvPr>
            <p:ph type="body" idx="1"/>
          </p:nvPr>
        </p:nvSpPr>
        <p:spPr>
          <a:xfrm>
            <a:off x="566058" y="1088571"/>
            <a:ext cx="3062796" cy="3868309"/>
          </a:xfrm>
        </p:spPr>
        <p:txBody>
          <a:bodyPr>
            <a:noAutofit/>
          </a:bodyPr>
          <a:lstStyle/>
          <a:p>
            <a:r>
              <a:rPr kumimoji="1" lang="en-US" altLang="zh-CN" sz="4000" dirty="0">
                <a:latin typeface="Nanum Brush Script" panose="03060600000000000000" pitchFamily="66" charset="-127"/>
                <a:ea typeface="Nanum Brush Script" panose="03060600000000000000" pitchFamily="66" charset="-127"/>
              </a:rPr>
              <a:t>Front end basis:</a:t>
            </a:r>
          </a:p>
          <a:p>
            <a:endParaRPr kumimoji="1" lang="en-US" altLang="zh-CN" sz="4000" dirty="0"/>
          </a:p>
          <a:p>
            <a:endParaRPr kumimoji="1" lang="en-US" altLang="zh-CN" sz="4000" dirty="0"/>
          </a:p>
          <a:p>
            <a:endParaRPr kumimoji="1" lang="en-US" altLang="zh-CN" sz="4000" dirty="0"/>
          </a:p>
          <a:p>
            <a:r>
              <a:rPr kumimoji="1" lang="en-US" altLang="zh-CN" sz="4000" dirty="0">
                <a:latin typeface="Nanum Brush Script" panose="03060600000000000000" pitchFamily="66" charset="-127"/>
                <a:ea typeface="Nanum Brush Script" panose="03060600000000000000" pitchFamily="66" charset="-127"/>
              </a:rPr>
              <a:t>React:</a:t>
            </a:r>
            <a:endParaRPr kumimoji="1" lang="zh-CN" altLang="en-US" sz="4000" dirty="0">
              <a:latin typeface="Nanum Brush Script" panose="03060600000000000000" pitchFamily="66" charset="-127"/>
            </a:endParaRPr>
          </a:p>
        </p:txBody>
      </p:sp>
      <p:sp>
        <p:nvSpPr>
          <p:cNvPr id="4" name="文本框 3">
            <a:extLst>
              <a:ext uri="{FF2B5EF4-FFF2-40B4-BE49-F238E27FC236}">
                <a16:creationId xmlns:a16="http://schemas.microsoft.com/office/drawing/2014/main" id="{C7A8A730-CD20-0D49-9233-E7B307015D0A}"/>
              </a:ext>
            </a:extLst>
          </p:cNvPr>
          <p:cNvSpPr txBox="1"/>
          <p:nvPr/>
        </p:nvSpPr>
        <p:spPr>
          <a:xfrm>
            <a:off x="4582887" y="1219199"/>
            <a:ext cx="5551713" cy="1077218"/>
          </a:xfrm>
          <a:prstGeom prst="rect">
            <a:avLst/>
          </a:prstGeom>
          <a:noFill/>
        </p:spPr>
        <p:txBody>
          <a:bodyPr wrap="square" rtlCol="0">
            <a:spAutoFit/>
          </a:bodyPr>
          <a:lstStyle/>
          <a:p>
            <a:r>
              <a:rPr kumimoji="1" lang="en-US" altLang="zh-CN" sz="3200" dirty="0">
                <a:latin typeface="Nanum Brush Script" panose="03060600000000000000" pitchFamily="66" charset="-127"/>
                <a:ea typeface="Nanum Brush Script" panose="03060600000000000000" pitchFamily="66" charset="-127"/>
              </a:rPr>
              <a:t>  CSS, DOM, EVENT, HTTP,</a:t>
            </a:r>
          </a:p>
          <a:p>
            <a:r>
              <a:rPr kumimoji="1" lang="en-US" altLang="zh-CN" sz="3200" dirty="0">
                <a:latin typeface="Nanum Brush Script" panose="03060600000000000000" pitchFamily="66" charset="-127"/>
                <a:ea typeface="Nanum Brush Script" panose="03060600000000000000" pitchFamily="66" charset="-127"/>
              </a:rPr>
              <a:t>  </a:t>
            </a:r>
            <a:r>
              <a:rPr kumimoji="1" lang="en-US" altLang="zh-CN" sz="3200" dirty="0" err="1">
                <a:latin typeface="Nanum Brush Script" panose="03060600000000000000" pitchFamily="66" charset="-127"/>
                <a:ea typeface="Nanum Brush Script" panose="03060600000000000000" pitchFamily="66" charset="-127"/>
              </a:rPr>
              <a:t>promise&amp;Fetch</a:t>
            </a:r>
            <a:r>
              <a:rPr kumimoji="1" lang="en-US" altLang="zh-CN" sz="3200" dirty="0">
                <a:latin typeface="Nanum Brush Script" panose="03060600000000000000" pitchFamily="66" charset="-127"/>
                <a:ea typeface="Nanum Brush Script" panose="03060600000000000000" pitchFamily="66" charset="-127"/>
              </a:rPr>
              <a:t>, </a:t>
            </a:r>
            <a:r>
              <a:rPr kumimoji="1" lang="en-US" altLang="zh-CN" sz="3200" dirty="0" err="1">
                <a:latin typeface="Nanum Brush Script" panose="03060600000000000000" pitchFamily="66" charset="-127"/>
                <a:ea typeface="Nanum Brush Script" panose="03060600000000000000" pitchFamily="66" charset="-127"/>
              </a:rPr>
              <a:t>async&amp;Generator</a:t>
            </a:r>
            <a:endParaRPr kumimoji="1" lang="en-US" altLang="zh-CN" sz="3200" dirty="0">
              <a:latin typeface="Nanum Brush Script" panose="03060600000000000000" pitchFamily="66" charset="-127"/>
              <a:ea typeface="Nanum Brush Script" panose="03060600000000000000" pitchFamily="66" charset="-127"/>
            </a:endParaRPr>
          </a:p>
        </p:txBody>
      </p:sp>
      <p:sp>
        <p:nvSpPr>
          <p:cNvPr id="5" name="文本框 4">
            <a:extLst>
              <a:ext uri="{FF2B5EF4-FFF2-40B4-BE49-F238E27FC236}">
                <a16:creationId xmlns:a16="http://schemas.microsoft.com/office/drawing/2014/main" id="{DF6FC5DE-1E9D-DD49-9337-4FC0A6E0AA3D}"/>
              </a:ext>
            </a:extLst>
          </p:cNvPr>
          <p:cNvSpPr txBox="1"/>
          <p:nvPr/>
        </p:nvSpPr>
        <p:spPr>
          <a:xfrm>
            <a:off x="4833257" y="3907971"/>
            <a:ext cx="5301343" cy="1569660"/>
          </a:xfrm>
          <a:prstGeom prst="rect">
            <a:avLst/>
          </a:prstGeom>
          <a:noFill/>
        </p:spPr>
        <p:txBody>
          <a:bodyPr wrap="square" rtlCol="0">
            <a:spAutoFit/>
          </a:bodyPr>
          <a:lstStyle/>
          <a:p>
            <a:r>
              <a:rPr kumimoji="1" lang="en-US" altLang="zh-CN" sz="3200" dirty="0" err="1">
                <a:latin typeface="Nanum Brush Script" panose="03060600000000000000" pitchFamily="66" charset="-127"/>
                <a:ea typeface="Nanum Brush Script" panose="03060600000000000000" pitchFamily="66" charset="-127"/>
              </a:rPr>
              <a:t>State&amp;component</a:t>
            </a:r>
            <a:r>
              <a:rPr kumimoji="1" lang="en-US" altLang="zh-CN" sz="3200" dirty="0">
                <a:latin typeface="Nanum Brush Script" panose="03060600000000000000" pitchFamily="66" charset="-127"/>
                <a:ea typeface="Nanum Brush Script" panose="03060600000000000000" pitchFamily="66" charset="-127"/>
              </a:rPr>
              <a:t>, CSS in JS and Routing, </a:t>
            </a:r>
            <a:r>
              <a:rPr kumimoji="1" lang="en-US" altLang="zh-CN" sz="3200" dirty="0" err="1">
                <a:latin typeface="Nanum Brush Script" panose="03060600000000000000" pitchFamily="66" charset="-127"/>
                <a:ea typeface="Nanum Brush Script" panose="03060600000000000000" pitchFamily="66" charset="-127"/>
              </a:rPr>
              <a:t>Hooks&amp;Component</a:t>
            </a:r>
            <a:r>
              <a:rPr kumimoji="1" lang="en-US" altLang="zh-CN" sz="3200" dirty="0">
                <a:latin typeface="Nanum Brush Script" panose="03060600000000000000" pitchFamily="66" charset="-127"/>
                <a:ea typeface="Nanum Brush Script" panose="03060600000000000000" pitchFamily="66" charset="-127"/>
              </a:rPr>
              <a:t> Lifecycle, Project</a:t>
            </a:r>
            <a:endParaRPr kumimoji="1" lang="zh-CN" altLang="en-US" sz="3200" dirty="0">
              <a:latin typeface="Nanum Brush Script" panose="03060600000000000000" pitchFamily="66" charset="-127"/>
            </a:endParaRPr>
          </a:p>
        </p:txBody>
      </p:sp>
    </p:spTree>
    <p:extLst>
      <p:ext uri="{BB962C8B-B14F-4D97-AF65-F5344CB8AC3E}">
        <p14:creationId xmlns:p14="http://schemas.microsoft.com/office/powerpoint/2010/main" val="382523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11">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3">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标题 1">
            <a:extLst>
              <a:ext uri="{FF2B5EF4-FFF2-40B4-BE49-F238E27FC236}">
                <a16:creationId xmlns:a16="http://schemas.microsoft.com/office/drawing/2014/main" id="{00926A9E-4479-364F-BB53-06131ABD1BE7}"/>
              </a:ext>
            </a:extLst>
          </p:cNvPr>
          <p:cNvSpPr>
            <a:spLocks noGrp="1"/>
          </p:cNvSpPr>
          <p:nvPr>
            <p:ph type="title"/>
          </p:nvPr>
        </p:nvSpPr>
        <p:spPr>
          <a:xfrm>
            <a:off x="1562669" y="1480930"/>
            <a:ext cx="8447964" cy="3254321"/>
          </a:xfrm>
        </p:spPr>
        <p:txBody>
          <a:bodyPr vert="horz" lIns="91440" tIns="45720" rIns="91440" bIns="45720" rtlCol="0" anchor="b">
            <a:normAutofit/>
          </a:bodyPr>
          <a:lstStyle/>
          <a:p>
            <a:pPr algn="l"/>
            <a:r>
              <a:rPr kumimoji="1" lang="en-US" altLang="zh-CN" sz="6600" kern="1200" cap="all" baseline="0" dirty="0" err="1">
                <a:solidFill>
                  <a:schemeClr val="tx2"/>
                </a:solidFill>
                <a:latin typeface="+mj-lt"/>
                <a:ea typeface="+mj-ea"/>
                <a:cs typeface="+mj-cs"/>
              </a:rPr>
              <a:t>css</a:t>
            </a:r>
            <a:endParaRPr kumimoji="1" lang="en-US" altLang="zh-CN" sz="6600" kern="1200" cap="all" baseline="0" dirty="0">
              <a:solidFill>
                <a:schemeClr val="tx2"/>
              </a:solidFill>
              <a:latin typeface="+mj-lt"/>
              <a:ea typeface="+mj-ea"/>
              <a:cs typeface="+mj-cs"/>
            </a:endParaRPr>
          </a:p>
        </p:txBody>
      </p:sp>
      <p:sp>
        <p:nvSpPr>
          <p:cNvPr id="3" name="文本占位符 2">
            <a:extLst>
              <a:ext uri="{FF2B5EF4-FFF2-40B4-BE49-F238E27FC236}">
                <a16:creationId xmlns:a16="http://schemas.microsoft.com/office/drawing/2014/main" id="{4BB69B59-CBE1-FB4A-8BEA-3CC341F11F39}"/>
              </a:ext>
            </a:extLst>
          </p:cNvPr>
          <p:cNvSpPr>
            <a:spLocks noGrp="1"/>
          </p:cNvSpPr>
          <p:nvPr>
            <p:ph type="body" idx="1"/>
          </p:nvPr>
        </p:nvSpPr>
        <p:spPr>
          <a:xfrm>
            <a:off x="1562668" y="4804850"/>
            <a:ext cx="5957248" cy="1086237"/>
          </a:xfrm>
        </p:spPr>
        <p:txBody>
          <a:bodyPr vert="horz" lIns="91440" tIns="45720" rIns="91440" bIns="45720" rtlCol="0">
            <a:normAutofit/>
          </a:bodyPr>
          <a:lstStyle/>
          <a:p>
            <a:pPr algn="l"/>
            <a:r>
              <a:rPr kumimoji="1" lang="en-US" altLang="zh-CN" sz="2300" kern="1200" baseline="0" dirty="0">
                <a:solidFill>
                  <a:schemeClr val="tx2"/>
                </a:solidFill>
                <a:latin typeface="+mn-lt"/>
                <a:ea typeface="+mn-ea"/>
                <a:cs typeface="+mn-cs"/>
              </a:rPr>
              <a:t>Flex</a:t>
            </a:r>
            <a:r>
              <a:rPr kumimoji="1" lang="zh-CN" altLang="en-US" sz="2300" kern="1200" baseline="0" dirty="0">
                <a:solidFill>
                  <a:schemeClr val="tx2"/>
                </a:solidFill>
                <a:latin typeface="+mn-lt"/>
                <a:ea typeface="+mn-ea"/>
                <a:cs typeface="+mn-cs"/>
              </a:rPr>
              <a:t> </a:t>
            </a:r>
            <a:r>
              <a:rPr kumimoji="1" lang="en-US" altLang="zh-CN" sz="2300" kern="1200" baseline="0" dirty="0">
                <a:solidFill>
                  <a:schemeClr val="tx2"/>
                </a:solidFill>
                <a:latin typeface="+mn-lt"/>
                <a:ea typeface="+mn-ea"/>
                <a:cs typeface="+mn-cs"/>
              </a:rPr>
              <a:t>box</a:t>
            </a:r>
            <a:r>
              <a:rPr kumimoji="1" lang="zh-CN" altLang="en-US" sz="2300" kern="1200" baseline="0" dirty="0">
                <a:solidFill>
                  <a:schemeClr val="tx2"/>
                </a:solidFill>
                <a:latin typeface="+mn-lt"/>
                <a:ea typeface="+mn-ea"/>
                <a:cs typeface="+mn-cs"/>
              </a:rPr>
              <a:t> </a:t>
            </a:r>
            <a:r>
              <a:rPr kumimoji="1" lang="en-US" altLang="zh-CN" sz="2300" kern="1200" baseline="0" dirty="0">
                <a:solidFill>
                  <a:schemeClr val="tx2"/>
                </a:solidFill>
                <a:latin typeface="+mn-lt"/>
                <a:ea typeface="+mn-ea"/>
                <a:cs typeface="+mn-cs"/>
              </a:rPr>
              <a:t>+</a:t>
            </a:r>
            <a:r>
              <a:rPr kumimoji="1" lang="zh-CN" altLang="en-US" sz="2300" kern="1200" baseline="0" dirty="0">
                <a:solidFill>
                  <a:schemeClr val="tx2"/>
                </a:solidFill>
                <a:latin typeface="+mn-lt"/>
                <a:ea typeface="+mn-ea"/>
                <a:cs typeface="+mn-cs"/>
              </a:rPr>
              <a:t> </a:t>
            </a:r>
            <a:r>
              <a:rPr kumimoji="1" lang="en-US" altLang="zh-CN" sz="2300" kern="1200" baseline="0" dirty="0">
                <a:solidFill>
                  <a:schemeClr val="tx2"/>
                </a:solidFill>
                <a:latin typeface="+mn-lt"/>
                <a:ea typeface="+mn-ea"/>
                <a:cs typeface="+mn-cs"/>
              </a:rPr>
              <a:t>grid</a:t>
            </a:r>
            <a:r>
              <a:rPr kumimoji="1" lang="zh-CN" altLang="en-US" sz="2300" kern="1200" baseline="0" dirty="0">
                <a:solidFill>
                  <a:schemeClr val="tx2"/>
                </a:solidFill>
                <a:latin typeface="+mn-lt"/>
                <a:ea typeface="+mn-ea"/>
                <a:cs typeface="+mn-cs"/>
              </a:rPr>
              <a:t> </a:t>
            </a:r>
            <a:endParaRPr kumimoji="1" lang="en-US" altLang="zh-CN" sz="2300" kern="1200" baseline="0" dirty="0">
              <a:solidFill>
                <a:schemeClr val="tx2"/>
              </a:solidFill>
              <a:latin typeface="+mn-lt"/>
              <a:ea typeface="+mn-ea"/>
              <a:cs typeface="+mn-cs"/>
            </a:endParaRPr>
          </a:p>
        </p:txBody>
      </p:sp>
      <p:pic>
        <p:nvPicPr>
          <p:cNvPr id="4" name="图片 3">
            <a:extLst>
              <a:ext uri="{FF2B5EF4-FFF2-40B4-BE49-F238E27FC236}">
                <a16:creationId xmlns:a16="http://schemas.microsoft.com/office/drawing/2014/main" id="{21E4274E-96C2-CC4F-B57C-7FC625E8BD51}"/>
              </a:ext>
            </a:extLst>
          </p:cNvPr>
          <p:cNvPicPr>
            <a:picLocks noChangeAspect="1"/>
          </p:cNvPicPr>
          <p:nvPr/>
        </p:nvPicPr>
        <p:blipFill>
          <a:blip r:embed="rId3"/>
          <a:stretch>
            <a:fillRect/>
          </a:stretch>
        </p:blipFill>
        <p:spPr>
          <a:xfrm>
            <a:off x="4541292" y="1322403"/>
            <a:ext cx="3968940" cy="3447647"/>
          </a:xfrm>
          <a:prstGeom prst="rect">
            <a:avLst/>
          </a:prstGeom>
        </p:spPr>
      </p:pic>
      <p:sp>
        <p:nvSpPr>
          <p:cNvPr id="5" name="文本框 4">
            <a:extLst>
              <a:ext uri="{FF2B5EF4-FFF2-40B4-BE49-F238E27FC236}">
                <a16:creationId xmlns:a16="http://schemas.microsoft.com/office/drawing/2014/main" id="{3E979405-DD25-5247-B5C1-954C15104505}"/>
              </a:ext>
            </a:extLst>
          </p:cNvPr>
          <p:cNvSpPr txBox="1"/>
          <p:nvPr/>
        </p:nvSpPr>
        <p:spPr>
          <a:xfrm>
            <a:off x="1453830" y="1325437"/>
            <a:ext cx="2465858" cy="2308324"/>
          </a:xfrm>
          <a:prstGeom prst="rect">
            <a:avLst/>
          </a:prstGeom>
          <a:noFill/>
        </p:spPr>
        <p:txBody>
          <a:bodyPr wrap="square" rtlCol="0">
            <a:spAutoFit/>
          </a:bodyPr>
          <a:lstStyle/>
          <a:p>
            <a:r>
              <a:rPr lang="en" altLang="zh-CN" dirty="0">
                <a:solidFill>
                  <a:schemeClr val="bg1">
                    <a:lumMod val="65000"/>
                    <a:lumOff val="35000"/>
                  </a:schemeClr>
                </a:solidFill>
              </a:rPr>
              <a:t>The CSS Grid Layout Module offers a grid-based layout system, with rows and columns, making it easier to design web pages without having to use floats and positioning.</a:t>
            </a:r>
            <a:endParaRPr kumimoji="1" lang="zh-CN" altLang="en-US" dirty="0">
              <a:solidFill>
                <a:schemeClr val="bg1">
                  <a:lumMod val="65000"/>
                  <a:lumOff val="35000"/>
                </a:schemeClr>
              </a:solidFill>
            </a:endParaRPr>
          </a:p>
        </p:txBody>
      </p:sp>
    </p:spTree>
    <p:extLst>
      <p:ext uri="{BB962C8B-B14F-4D97-AF65-F5344CB8AC3E}">
        <p14:creationId xmlns:p14="http://schemas.microsoft.com/office/powerpoint/2010/main" val="428806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26A9E-4479-364F-BB53-06131ABD1BE7}"/>
              </a:ext>
            </a:extLst>
          </p:cNvPr>
          <p:cNvSpPr>
            <a:spLocks noGrp="1"/>
          </p:cNvSpPr>
          <p:nvPr>
            <p:ph type="title"/>
          </p:nvPr>
        </p:nvSpPr>
        <p:spPr>
          <a:xfrm>
            <a:off x="1562669" y="1480930"/>
            <a:ext cx="8447964" cy="3254321"/>
          </a:xfrm>
        </p:spPr>
        <p:txBody>
          <a:bodyPr vert="horz" lIns="91440" tIns="45720" rIns="91440" bIns="45720" rtlCol="0" anchor="b">
            <a:normAutofit/>
          </a:bodyPr>
          <a:lstStyle/>
          <a:p>
            <a:pPr algn="l"/>
            <a:r>
              <a:rPr kumimoji="1" lang="en-US" altLang="zh-CN" sz="6600" kern="1200" cap="all" baseline="0" dirty="0" err="1">
                <a:solidFill>
                  <a:schemeClr val="tx2"/>
                </a:solidFill>
                <a:latin typeface="+mj-lt"/>
                <a:ea typeface="+mj-ea"/>
                <a:cs typeface="+mj-cs"/>
              </a:rPr>
              <a:t>css</a:t>
            </a:r>
            <a:endParaRPr kumimoji="1" lang="en-US" altLang="zh-CN" sz="6600" kern="1200" cap="all" baseline="0" dirty="0">
              <a:solidFill>
                <a:schemeClr val="tx2"/>
              </a:solidFill>
              <a:latin typeface="+mj-lt"/>
              <a:ea typeface="+mj-ea"/>
              <a:cs typeface="+mj-cs"/>
            </a:endParaRPr>
          </a:p>
        </p:txBody>
      </p:sp>
      <p:sp>
        <p:nvSpPr>
          <p:cNvPr id="3" name="文本占位符 2">
            <a:extLst>
              <a:ext uri="{FF2B5EF4-FFF2-40B4-BE49-F238E27FC236}">
                <a16:creationId xmlns:a16="http://schemas.microsoft.com/office/drawing/2014/main" id="{4BB69B59-CBE1-FB4A-8BEA-3CC341F11F39}"/>
              </a:ext>
            </a:extLst>
          </p:cNvPr>
          <p:cNvSpPr>
            <a:spLocks noGrp="1"/>
          </p:cNvSpPr>
          <p:nvPr>
            <p:ph type="body" idx="1"/>
          </p:nvPr>
        </p:nvSpPr>
        <p:spPr>
          <a:xfrm>
            <a:off x="1562668" y="4804850"/>
            <a:ext cx="5957248" cy="1086237"/>
          </a:xfrm>
        </p:spPr>
        <p:txBody>
          <a:bodyPr vert="horz" lIns="91440" tIns="45720" rIns="91440" bIns="45720" rtlCol="0">
            <a:normAutofit/>
          </a:bodyPr>
          <a:lstStyle/>
          <a:p>
            <a:pPr algn="l"/>
            <a:r>
              <a:rPr kumimoji="1" lang="en-US" altLang="zh-CN" sz="2300" kern="1200" baseline="0" dirty="0">
                <a:solidFill>
                  <a:schemeClr val="tx2"/>
                </a:solidFill>
                <a:latin typeface="+mn-lt"/>
                <a:ea typeface="+mn-ea"/>
                <a:cs typeface="+mn-cs"/>
              </a:rPr>
              <a:t>Flex</a:t>
            </a:r>
            <a:r>
              <a:rPr kumimoji="1" lang="zh-CN" altLang="en-US" sz="2300" kern="1200" baseline="0" dirty="0">
                <a:solidFill>
                  <a:schemeClr val="tx2"/>
                </a:solidFill>
                <a:latin typeface="+mn-lt"/>
                <a:ea typeface="+mn-ea"/>
                <a:cs typeface="+mn-cs"/>
              </a:rPr>
              <a:t> </a:t>
            </a:r>
            <a:r>
              <a:rPr kumimoji="1" lang="en-US" altLang="zh-CN" sz="2300" kern="1200" baseline="0" dirty="0">
                <a:solidFill>
                  <a:schemeClr val="tx2"/>
                </a:solidFill>
                <a:latin typeface="+mn-lt"/>
                <a:ea typeface="+mn-ea"/>
                <a:cs typeface="+mn-cs"/>
              </a:rPr>
              <a:t>box</a:t>
            </a:r>
            <a:r>
              <a:rPr kumimoji="1" lang="zh-CN" altLang="en-US" sz="2300" kern="1200" baseline="0" dirty="0">
                <a:solidFill>
                  <a:schemeClr val="tx2"/>
                </a:solidFill>
                <a:latin typeface="+mn-lt"/>
                <a:ea typeface="+mn-ea"/>
                <a:cs typeface="+mn-cs"/>
              </a:rPr>
              <a:t> </a:t>
            </a:r>
            <a:r>
              <a:rPr kumimoji="1" lang="en-US" altLang="zh-CN" sz="2300" kern="1200" baseline="0" dirty="0">
                <a:solidFill>
                  <a:schemeClr val="tx2"/>
                </a:solidFill>
                <a:latin typeface="+mn-lt"/>
                <a:ea typeface="+mn-ea"/>
                <a:cs typeface="+mn-cs"/>
              </a:rPr>
              <a:t>+</a:t>
            </a:r>
            <a:r>
              <a:rPr kumimoji="1" lang="zh-CN" altLang="en-US" sz="2300" kern="1200" baseline="0" dirty="0">
                <a:solidFill>
                  <a:schemeClr val="tx2"/>
                </a:solidFill>
                <a:latin typeface="+mn-lt"/>
                <a:ea typeface="+mn-ea"/>
                <a:cs typeface="+mn-cs"/>
              </a:rPr>
              <a:t> </a:t>
            </a:r>
            <a:r>
              <a:rPr kumimoji="1" lang="en-US" altLang="zh-CN" sz="2300" kern="1200" baseline="0" dirty="0">
                <a:solidFill>
                  <a:schemeClr val="tx2"/>
                </a:solidFill>
                <a:latin typeface="+mn-lt"/>
                <a:ea typeface="+mn-ea"/>
                <a:cs typeface="+mn-cs"/>
              </a:rPr>
              <a:t>grid</a:t>
            </a:r>
            <a:r>
              <a:rPr kumimoji="1" lang="zh-CN" altLang="en-US" sz="2300" kern="1200" baseline="0" dirty="0">
                <a:solidFill>
                  <a:schemeClr val="tx2"/>
                </a:solidFill>
                <a:latin typeface="+mn-lt"/>
                <a:ea typeface="+mn-ea"/>
                <a:cs typeface="+mn-cs"/>
              </a:rPr>
              <a:t> </a:t>
            </a:r>
            <a:endParaRPr kumimoji="1" lang="en-US" altLang="zh-CN" sz="2300" kern="1200" baseline="0" dirty="0">
              <a:solidFill>
                <a:schemeClr val="tx2"/>
              </a:solidFill>
              <a:latin typeface="+mn-lt"/>
              <a:ea typeface="+mn-ea"/>
              <a:cs typeface="+mn-cs"/>
            </a:endParaRPr>
          </a:p>
        </p:txBody>
      </p:sp>
      <p:pic>
        <p:nvPicPr>
          <p:cNvPr id="4" name="图片 3">
            <a:extLst>
              <a:ext uri="{FF2B5EF4-FFF2-40B4-BE49-F238E27FC236}">
                <a16:creationId xmlns:a16="http://schemas.microsoft.com/office/drawing/2014/main" id="{21E4274E-96C2-CC4F-B57C-7FC625E8BD51}"/>
              </a:ext>
            </a:extLst>
          </p:cNvPr>
          <p:cNvPicPr>
            <a:picLocks noChangeAspect="1"/>
          </p:cNvPicPr>
          <p:nvPr/>
        </p:nvPicPr>
        <p:blipFill>
          <a:blip r:embed="rId3"/>
          <a:stretch>
            <a:fillRect/>
          </a:stretch>
        </p:blipFill>
        <p:spPr>
          <a:xfrm>
            <a:off x="4541292" y="1322403"/>
            <a:ext cx="3968940" cy="3447647"/>
          </a:xfrm>
          <a:prstGeom prst="rect">
            <a:avLst/>
          </a:prstGeom>
        </p:spPr>
      </p:pic>
      <p:sp>
        <p:nvSpPr>
          <p:cNvPr id="5" name="文本框 4">
            <a:extLst>
              <a:ext uri="{FF2B5EF4-FFF2-40B4-BE49-F238E27FC236}">
                <a16:creationId xmlns:a16="http://schemas.microsoft.com/office/drawing/2014/main" id="{3E979405-DD25-5247-B5C1-954C15104505}"/>
              </a:ext>
            </a:extLst>
          </p:cNvPr>
          <p:cNvSpPr txBox="1"/>
          <p:nvPr/>
        </p:nvSpPr>
        <p:spPr>
          <a:xfrm>
            <a:off x="1453830" y="1325437"/>
            <a:ext cx="2465858" cy="2308324"/>
          </a:xfrm>
          <a:prstGeom prst="rect">
            <a:avLst/>
          </a:prstGeom>
          <a:noFill/>
        </p:spPr>
        <p:txBody>
          <a:bodyPr wrap="square" rtlCol="0">
            <a:spAutoFit/>
          </a:bodyPr>
          <a:lstStyle/>
          <a:p>
            <a:r>
              <a:rPr lang="en" altLang="zh-CN" dirty="0">
                <a:solidFill>
                  <a:schemeClr val="bg1">
                    <a:lumMod val="65000"/>
                    <a:lumOff val="35000"/>
                  </a:schemeClr>
                </a:solidFill>
              </a:rPr>
              <a:t>The CSS Grid Layout Module offers a grid-based layout system, with rows and columns, making it easier to design web pages without having to use floats and positioning.</a:t>
            </a:r>
            <a:endParaRPr kumimoji="1" lang="zh-CN" altLang="en-US" dirty="0">
              <a:solidFill>
                <a:schemeClr val="bg1">
                  <a:lumMod val="65000"/>
                  <a:lumOff val="35000"/>
                </a:schemeClr>
              </a:solidFill>
            </a:endParaRPr>
          </a:p>
        </p:txBody>
      </p:sp>
      <p:pic>
        <p:nvPicPr>
          <p:cNvPr id="6" name="图片 5">
            <a:extLst>
              <a:ext uri="{FF2B5EF4-FFF2-40B4-BE49-F238E27FC236}">
                <a16:creationId xmlns:a16="http://schemas.microsoft.com/office/drawing/2014/main" id="{FC809DAD-60C2-4049-9667-9651664A64DF}"/>
              </a:ext>
            </a:extLst>
          </p:cNvPr>
          <p:cNvPicPr>
            <a:picLocks noChangeAspect="1"/>
          </p:cNvPicPr>
          <p:nvPr/>
        </p:nvPicPr>
        <p:blipFill>
          <a:blip r:embed="rId4"/>
          <a:stretch>
            <a:fillRect/>
          </a:stretch>
        </p:blipFill>
        <p:spPr>
          <a:xfrm>
            <a:off x="4489600" y="966913"/>
            <a:ext cx="6081515" cy="4477310"/>
          </a:xfrm>
          <a:prstGeom prst="rect">
            <a:avLst/>
          </a:prstGeom>
        </p:spPr>
      </p:pic>
    </p:spTree>
    <p:extLst>
      <p:ext uri="{BB962C8B-B14F-4D97-AF65-F5344CB8AC3E}">
        <p14:creationId xmlns:p14="http://schemas.microsoft.com/office/powerpoint/2010/main" val="423406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4DC1532-8DE6-1844-A0F2-6436A2B53CDB}"/>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kumimoji="1" lang="en-US" altLang="zh-CN" sz="2800" dirty="0"/>
              <a:t>EVENT</a:t>
            </a:r>
            <a:endParaRPr kumimoji="1" lang="en-US" altLang="zh-CN" sz="2800" kern="1200" baseline="0" dirty="0">
              <a:solidFill>
                <a:schemeClr val="tx2"/>
              </a:solidFill>
              <a:latin typeface="+mj-lt"/>
              <a:ea typeface="+mj-ea"/>
              <a:cs typeface="+mj-cs"/>
            </a:endParaRPr>
          </a:p>
        </p:txBody>
      </p:sp>
      <p:pic>
        <p:nvPicPr>
          <p:cNvPr id="5" name="内容占位符 4">
            <a:extLst>
              <a:ext uri="{FF2B5EF4-FFF2-40B4-BE49-F238E27FC236}">
                <a16:creationId xmlns:a16="http://schemas.microsoft.com/office/drawing/2014/main" id="{19450638-79C8-4345-8CCC-51D3793BBD73}"/>
              </a:ext>
            </a:extLst>
          </p:cNvPr>
          <p:cNvPicPr>
            <a:picLocks noGrp="1" noChangeAspect="1"/>
          </p:cNvPicPr>
          <p:nvPr>
            <p:ph idx="1"/>
          </p:nvPr>
        </p:nvPicPr>
        <p:blipFill>
          <a:blip r:embed="rId3"/>
          <a:stretch>
            <a:fillRect/>
          </a:stretch>
        </p:blipFill>
        <p:spPr>
          <a:xfrm>
            <a:off x="1804523" y="640080"/>
            <a:ext cx="4559884" cy="5577840"/>
          </a:xfrm>
          <a:prstGeom prst="rect">
            <a:avLst/>
          </a:prstGeom>
        </p:spPr>
      </p:pic>
      <p:sp>
        <p:nvSpPr>
          <p:cNvPr id="4" name="文本占位符 3">
            <a:extLst>
              <a:ext uri="{FF2B5EF4-FFF2-40B4-BE49-F238E27FC236}">
                <a16:creationId xmlns:a16="http://schemas.microsoft.com/office/drawing/2014/main" id="{F9977894-6347-214D-9EF1-6997D764677E}"/>
              </a:ext>
            </a:extLst>
          </p:cNvPr>
          <p:cNvSpPr>
            <a:spLocks noGrp="1"/>
          </p:cNvSpPr>
          <p:nvPr>
            <p:ph type="body" sz="half" idx="2"/>
          </p:nvPr>
        </p:nvSpPr>
        <p:spPr>
          <a:xfrm>
            <a:off x="8471423" y="2286000"/>
            <a:ext cx="3053039" cy="3931920"/>
          </a:xfrm>
        </p:spPr>
        <p:txBody>
          <a:bodyPr vert="horz" lIns="91440" tIns="45720" rIns="91440" bIns="45720" rtlCol="0">
            <a:normAutofit/>
          </a:bodyPr>
          <a:lstStyle/>
          <a:p>
            <a:pPr marL="384048" indent="-384048">
              <a:lnSpc>
                <a:spcPct val="94000"/>
              </a:lnSpc>
              <a:spcAft>
                <a:spcPts val="200"/>
              </a:spcAft>
            </a:pPr>
            <a:r>
              <a:rPr kumimoji="1" lang="en-US" altLang="zh-CN" dirty="0"/>
              <a:t>o</a:t>
            </a:r>
            <a:r>
              <a:rPr kumimoji="1" lang="en-US" altLang="zh-CN" sz="1600" kern="1200" baseline="0" dirty="0">
                <a:solidFill>
                  <a:schemeClr val="tx2"/>
                </a:solidFill>
                <a:latin typeface="+mn-lt"/>
                <a:ea typeface="+mn-ea"/>
                <a:cs typeface="+mn-cs"/>
              </a:rPr>
              <a:t>nclick</a:t>
            </a:r>
          </a:p>
          <a:p>
            <a:pPr marL="384048" indent="-384048">
              <a:lnSpc>
                <a:spcPct val="94000"/>
              </a:lnSpc>
              <a:spcAft>
                <a:spcPts val="200"/>
              </a:spcAft>
            </a:pPr>
            <a:r>
              <a:rPr kumimoji="1" lang="en-US" altLang="zh-CN" dirty="0" err="1"/>
              <a:t>onfocus</a:t>
            </a:r>
            <a:endParaRPr kumimoji="1" lang="en-US" altLang="zh-CN" dirty="0"/>
          </a:p>
          <a:p>
            <a:pPr marL="384048" indent="-384048">
              <a:lnSpc>
                <a:spcPct val="94000"/>
              </a:lnSpc>
              <a:spcAft>
                <a:spcPts val="200"/>
              </a:spcAft>
            </a:pPr>
            <a:r>
              <a:rPr kumimoji="1" lang="en-US" altLang="zh-CN" dirty="0" err="1"/>
              <a:t>o</a:t>
            </a:r>
            <a:r>
              <a:rPr kumimoji="1" lang="en-US" altLang="zh-CN" sz="1600" kern="1200" baseline="0" dirty="0" err="1">
                <a:solidFill>
                  <a:schemeClr val="tx2"/>
                </a:solidFill>
                <a:latin typeface="+mn-lt"/>
                <a:ea typeface="+mn-ea"/>
                <a:cs typeface="+mn-cs"/>
              </a:rPr>
              <a:t>nkeydown</a:t>
            </a:r>
            <a:endParaRPr kumimoji="1" lang="en-US" altLang="zh-CN" sz="1600" kern="1200" baseline="0" dirty="0">
              <a:solidFill>
                <a:schemeClr val="tx2"/>
              </a:solidFill>
              <a:latin typeface="+mn-lt"/>
              <a:ea typeface="+mn-ea"/>
              <a:cs typeface="+mn-cs"/>
            </a:endParaRPr>
          </a:p>
          <a:p>
            <a:pPr marL="384048" indent="-384048">
              <a:lnSpc>
                <a:spcPct val="94000"/>
              </a:lnSpc>
              <a:spcAft>
                <a:spcPts val="200"/>
              </a:spcAft>
            </a:pPr>
            <a:r>
              <a:rPr kumimoji="1" lang="en-US" altLang="zh-CN" dirty="0" err="1"/>
              <a:t>onkeypress</a:t>
            </a:r>
            <a:endParaRPr kumimoji="1" lang="en-US" altLang="zh-CN" sz="1600" kern="1200" baseline="0" dirty="0">
              <a:solidFill>
                <a:schemeClr val="tx2"/>
              </a:solidFill>
              <a:latin typeface="+mn-lt"/>
              <a:ea typeface="+mn-ea"/>
              <a:cs typeface="+mn-cs"/>
            </a:endParaRPr>
          </a:p>
          <a:p>
            <a:pPr marL="384048" indent="-384048">
              <a:lnSpc>
                <a:spcPct val="94000"/>
              </a:lnSpc>
              <a:spcAft>
                <a:spcPts val="200"/>
              </a:spcAft>
            </a:pPr>
            <a:r>
              <a:rPr kumimoji="1" lang="en-US" altLang="zh-CN" dirty="0" err="1"/>
              <a:t>o</a:t>
            </a:r>
            <a:r>
              <a:rPr kumimoji="1" lang="en-US" altLang="zh-CN" sz="1600" kern="1200" baseline="0" dirty="0" err="1">
                <a:solidFill>
                  <a:schemeClr val="tx2"/>
                </a:solidFill>
                <a:latin typeface="+mn-lt"/>
                <a:ea typeface="+mn-ea"/>
                <a:cs typeface="+mn-cs"/>
              </a:rPr>
              <a:t>nkeyup</a:t>
            </a:r>
            <a:endParaRPr kumimoji="1" lang="en-US" altLang="zh-CN" sz="1600" kern="1200" baseline="0" dirty="0">
              <a:solidFill>
                <a:schemeClr val="tx2"/>
              </a:solidFill>
              <a:latin typeface="+mn-lt"/>
              <a:ea typeface="+mn-ea"/>
              <a:cs typeface="+mn-cs"/>
            </a:endParaRPr>
          </a:p>
          <a:p>
            <a:pPr marL="384048" indent="-384048">
              <a:lnSpc>
                <a:spcPct val="94000"/>
              </a:lnSpc>
              <a:spcAft>
                <a:spcPts val="200"/>
              </a:spcAft>
            </a:pPr>
            <a:r>
              <a:rPr kumimoji="1" lang="en-US" altLang="zh-CN" sz="1600" kern="1200" baseline="0" dirty="0" err="1">
                <a:solidFill>
                  <a:schemeClr val="tx2"/>
                </a:solidFill>
                <a:latin typeface="+mn-lt"/>
                <a:ea typeface="+mn-ea"/>
                <a:cs typeface="+mn-cs"/>
              </a:rPr>
              <a:t>onmousedown</a:t>
            </a:r>
            <a:endParaRPr kumimoji="1" lang="en-US" altLang="zh-CN" sz="1600" kern="1200" baseline="0" dirty="0">
              <a:solidFill>
                <a:schemeClr val="tx2"/>
              </a:solidFill>
              <a:latin typeface="+mn-lt"/>
              <a:ea typeface="+mn-ea"/>
              <a:cs typeface="+mn-cs"/>
            </a:endParaRPr>
          </a:p>
          <a:p>
            <a:pPr marL="384048" indent="-384048">
              <a:lnSpc>
                <a:spcPct val="94000"/>
              </a:lnSpc>
              <a:spcAft>
                <a:spcPts val="200"/>
              </a:spcAft>
            </a:pPr>
            <a:r>
              <a:rPr kumimoji="1" lang="en-US" altLang="zh-CN" sz="1600" kern="1200" baseline="0" dirty="0" err="1">
                <a:solidFill>
                  <a:schemeClr val="tx2"/>
                </a:solidFill>
                <a:latin typeface="+mn-lt"/>
                <a:ea typeface="+mn-ea"/>
                <a:cs typeface="+mn-cs"/>
              </a:rPr>
              <a:t>o</a:t>
            </a:r>
            <a:r>
              <a:rPr kumimoji="1" lang="en-US" altLang="zh-CN" dirty="0" err="1"/>
              <a:t>nmousemove</a:t>
            </a:r>
            <a:endParaRPr kumimoji="1" lang="en-US" altLang="zh-CN" dirty="0"/>
          </a:p>
          <a:p>
            <a:pPr marL="384048" indent="-384048">
              <a:lnSpc>
                <a:spcPct val="94000"/>
              </a:lnSpc>
              <a:spcAft>
                <a:spcPts val="200"/>
              </a:spcAft>
            </a:pPr>
            <a:endParaRPr kumimoji="1" lang="en-US" altLang="zh-CN" sz="1600" kern="1200" baseline="0" dirty="0">
              <a:solidFill>
                <a:schemeClr val="tx2"/>
              </a:solidFill>
              <a:latin typeface="+mn-lt"/>
              <a:ea typeface="+mn-ea"/>
              <a:cs typeface="+mn-cs"/>
            </a:endParaRP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1419589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7B704AA-8644-B640-A028-7B38B7C4E878}"/>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kumimoji="1" lang="en-US" altLang="zh-CN" sz="2200" kern="1200" baseline="0">
                <a:solidFill>
                  <a:schemeClr val="tx2"/>
                </a:solidFill>
                <a:latin typeface="+mj-lt"/>
                <a:ea typeface="+mj-ea"/>
                <a:cs typeface="+mj-cs"/>
              </a:rPr>
              <a:t>Promise</a:t>
            </a:r>
            <a:br>
              <a:rPr kumimoji="1" lang="en-US" altLang="zh-CN" sz="2200" kern="1200" baseline="0">
                <a:solidFill>
                  <a:schemeClr val="tx2"/>
                </a:solidFill>
                <a:latin typeface="+mj-lt"/>
                <a:ea typeface="+mj-ea"/>
                <a:cs typeface="+mj-cs"/>
              </a:rPr>
            </a:br>
            <a:br>
              <a:rPr kumimoji="1" lang="en-US" altLang="zh-CN" sz="2200" kern="1200" baseline="0">
                <a:solidFill>
                  <a:schemeClr val="tx2"/>
                </a:solidFill>
                <a:latin typeface="+mj-lt"/>
                <a:ea typeface="+mj-ea"/>
                <a:cs typeface="+mj-cs"/>
              </a:rPr>
            </a:br>
            <a:r>
              <a:rPr kumimoji="1" lang="en-US" altLang="zh-CN" sz="2200" kern="1200" baseline="0">
                <a:solidFill>
                  <a:schemeClr val="tx2"/>
                </a:solidFill>
                <a:latin typeface="+mj-lt"/>
                <a:ea typeface="+mj-ea"/>
                <a:cs typeface="+mj-cs"/>
              </a:rPr>
              <a:t>Fetch</a:t>
            </a:r>
          </a:p>
        </p:txBody>
      </p:sp>
      <p:pic>
        <p:nvPicPr>
          <p:cNvPr id="7" name="内容占位符 6">
            <a:extLst>
              <a:ext uri="{FF2B5EF4-FFF2-40B4-BE49-F238E27FC236}">
                <a16:creationId xmlns:a16="http://schemas.microsoft.com/office/drawing/2014/main" id="{7864A906-4DF6-5543-B06F-E573E840B93E}"/>
              </a:ext>
            </a:extLst>
          </p:cNvPr>
          <p:cNvPicPr>
            <a:picLocks noGrp="1" noChangeAspect="1"/>
          </p:cNvPicPr>
          <p:nvPr>
            <p:ph idx="1"/>
          </p:nvPr>
        </p:nvPicPr>
        <p:blipFill>
          <a:blip r:embed="rId3"/>
          <a:stretch>
            <a:fillRect/>
          </a:stretch>
        </p:blipFill>
        <p:spPr>
          <a:xfrm>
            <a:off x="634275" y="2618205"/>
            <a:ext cx="6900380" cy="1621589"/>
          </a:xfrm>
          <a:prstGeom prst="rect">
            <a:avLst/>
          </a:prstGeom>
        </p:spPr>
      </p:pic>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423067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图片 7">
            <a:extLst>
              <a:ext uri="{FF2B5EF4-FFF2-40B4-BE49-F238E27FC236}">
                <a16:creationId xmlns:a16="http://schemas.microsoft.com/office/drawing/2014/main" id="{1F633880-6B83-1449-8B6E-488394DE5F0D}"/>
              </a:ext>
            </a:extLst>
          </p:cNvPr>
          <p:cNvPicPr>
            <a:picLocks noChangeAspect="1"/>
          </p:cNvPicPr>
          <p:nvPr/>
        </p:nvPicPr>
        <p:blipFill rotWithShape="1">
          <a:blip r:embed="rId3"/>
          <a:srcRect t="26965" b="1606"/>
          <a:stretch/>
        </p:blipFill>
        <p:spPr>
          <a:xfrm>
            <a:off x="0" y="-12"/>
            <a:ext cx="12192000" cy="6858011"/>
          </a:xfrm>
          <a:prstGeom prst="rect">
            <a:avLst/>
          </a:prstGeom>
        </p:spPr>
      </p:pic>
      <p:sp>
        <p:nvSpPr>
          <p:cNvPr id="15" name="Rectangle 14">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标题 1">
            <a:extLst>
              <a:ext uri="{FF2B5EF4-FFF2-40B4-BE49-F238E27FC236}">
                <a16:creationId xmlns:a16="http://schemas.microsoft.com/office/drawing/2014/main" id="{C7B704AA-8644-B640-A028-7B38B7C4E878}"/>
              </a:ext>
            </a:extLst>
          </p:cNvPr>
          <p:cNvSpPr>
            <a:spLocks noGrp="1"/>
          </p:cNvSpPr>
          <p:nvPr>
            <p:ph type="title"/>
          </p:nvPr>
        </p:nvSpPr>
        <p:spPr>
          <a:xfrm>
            <a:off x="1885959" y="2185352"/>
            <a:ext cx="4891887" cy="1025935"/>
          </a:xfrm>
        </p:spPr>
        <p:txBody>
          <a:bodyPr vert="horz" lIns="91440" tIns="45720" rIns="91440" bIns="45720" rtlCol="0" anchor="ctr">
            <a:normAutofit/>
          </a:bodyPr>
          <a:lstStyle/>
          <a:p>
            <a:pPr>
              <a:lnSpc>
                <a:spcPct val="89000"/>
              </a:lnSpc>
            </a:pPr>
            <a:r>
              <a:rPr kumimoji="1" lang="en-US" altLang="zh-CN" sz="2000" kern="1200" baseline="0">
                <a:solidFill>
                  <a:schemeClr val="tx2"/>
                </a:solidFill>
                <a:latin typeface="+mj-lt"/>
                <a:ea typeface="+mj-ea"/>
                <a:cs typeface="+mj-cs"/>
              </a:rPr>
              <a:t>Promise</a:t>
            </a:r>
            <a:br>
              <a:rPr kumimoji="1" lang="en-US" altLang="zh-CN" sz="2000" kern="1200" baseline="0">
                <a:solidFill>
                  <a:schemeClr val="tx2"/>
                </a:solidFill>
                <a:latin typeface="+mj-lt"/>
                <a:ea typeface="+mj-ea"/>
                <a:cs typeface="+mj-cs"/>
              </a:rPr>
            </a:br>
            <a:br>
              <a:rPr kumimoji="1" lang="en-US" altLang="zh-CN" sz="2000" kern="1200" baseline="0">
                <a:solidFill>
                  <a:schemeClr val="tx2"/>
                </a:solidFill>
                <a:latin typeface="+mj-lt"/>
                <a:ea typeface="+mj-ea"/>
                <a:cs typeface="+mj-cs"/>
              </a:rPr>
            </a:br>
            <a:r>
              <a:rPr kumimoji="1" lang="en-US" altLang="zh-CN" sz="2000" kern="1200" baseline="0">
                <a:solidFill>
                  <a:schemeClr val="tx2"/>
                </a:solidFill>
                <a:latin typeface="+mj-lt"/>
                <a:ea typeface="+mj-ea"/>
                <a:cs typeface="+mj-cs"/>
              </a:rPr>
              <a:t>Fetch</a:t>
            </a:r>
          </a:p>
        </p:txBody>
      </p:sp>
      <p:sp>
        <p:nvSpPr>
          <p:cNvPr id="6" name="内容占位符 5">
            <a:extLst>
              <a:ext uri="{FF2B5EF4-FFF2-40B4-BE49-F238E27FC236}">
                <a16:creationId xmlns:a16="http://schemas.microsoft.com/office/drawing/2014/main" id="{9AD9E89E-5C75-F64A-AD90-4E52888FB688}"/>
              </a:ext>
            </a:extLst>
          </p:cNvPr>
          <p:cNvSpPr>
            <a:spLocks noGrp="1"/>
          </p:cNvSpPr>
          <p:nvPr>
            <p:ph idx="1"/>
          </p:nvPr>
        </p:nvSpPr>
        <p:spPr>
          <a:xfrm>
            <a:off x="1885959" y="3211287"/>
            <a:ext cx="4891887" cy="2068284"/>
          </a:xfrm>
        </p:spPr>
        <p:txBody>
          <a:bodyPr vert="horz" lIns="91440" tIns="45720" rIns="91440" bIns="45720" rtlCol="0">
            <a:normAutofit/>
          </a:bodyPr>
          <a:lstStyle/>
          <a:p>
            <a:endParaRPr lang="en-US" altLang="zh-CN" kern="1200" baseline="0" dirty="0">
              <a:solidFill>
                <a:schemeClr val="tx2"/>
              </a:solidFill>
              <a:latin typeface="+mn-lt"/>
              <a:ea typeface="+mn-ea"/>
              <a:cs typeface="+mn-cs"/>
            </a:endParaRPr>
          </a:p>
        </p:txBody>
      </p:sp>
      <p:pic>
        <p:nvPicPr>
          <p:cNvPr id="9" name="图片 8">
            <a:extLst>
              <a:ext uri="{FF2B5EF4-FFF2-40B4-BE49-F238E27FC236}">
                <a16:creationId xmlns:a16="http://schemas.microsoft.com/office/drawing/2014/main" id="{74A40C01-F7C6-3A42-A09D-FAEE2933AF2B}"/>
              </a:ext>
            </a:extLst>
          </p:cNvPr>
          <p:cNvPicPr>
            <a:picLocks noChangeAspect="1"/>
          </p:cNvPicPr>
          <p:nvPr/>
        </p:nvPicPr>
        <p:blipFill>
          <a:blip r:embed="rId4"/>
          <a:stretch>
            <a:fillRect/>
          </a:stretch>
        </p:blipFill>
        <p:spPr>
          <a:xfrm>
            <a:off x="2882832" y="1906824"/>
            <a:ext cx="3895014" cy="3622048"/>
          </a:xfrm>
          <a:prstGeom prst="rect">
            <a:avLst/>
          </a:prstGeom>
        </p:spPr>
      </p:pic>
    </p:spTree>
    <p:extLst>
      <p:ext uri="{BB962C8B-B14F-4D97-AF65-F5344CB8AC3E}">
        <p14:creationId xmlns:p14="http://schemas.microsoft.com/office/powerpoint/2010/main" val="38730443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标题 1">
            <a:extLst>
              <a:ext uri="{FF2B5EF4-FFF2-40B4-BE49-F238E27FC236}">
                <a16:creationId xmlns:a16="http://schemas.microsoft.com/office/drawing/2014/main" id="{238EBED3-CBCA-AD4F-8F9D-1E53A3EDC31F}"/>
              </a:ext>
            </a:extLst>
          </p:cNvPr>
          <p:cNvSpPr>
            <a:spLocks noGrp="1"/>
          </p:cNvSpPr>
          <p:nvPr>
            <p:ph type="title"/>
          </p:nvPr>
        </p:nvSpPr>
        <p:spPr>
          <a:xfrm>
            <a:off x="1478521" y="1480930"/>
            <a:ext cx="5751537" cy="3848521"/>
          </a:xfrm>
        </p:spPr>
        <p:txBody>
          <a:bodyPr vert="horz" lIns="91440" tIns="45720" rIns="91440" bIns="45720" rtlCol="0" anchor="ctr">
            <a:normAutofit/>
          </a:bodyPr>
          <a:lstStyle/>
          <a:p>
            <a:r>
              <a:rPr kumimoji="1" lang="en-US" altLang="zh-CN" sz="6600" kern="1200" cap="all" baseline="0" dirty="0">
                <a:solidFill>
                  <a:schemeClr val="tx2"/>
                </a:solidFill>
                <a:latin typeface="+mj-lt"/>
                <a:ea typeface="+mj-ea"/>
                <a:cs typeface="+mj-cs"/>
              </a:rPr>
              <a:t>Difference</a:t>
            </a:r>
          </a:p>
        </p:txBody>
      </p:sp>
      <p:sp>
        <p:nvSpPr>
          <p:cNvPr id="3" name="文本占位符 2">
            <a:extLst>
              <a:ext uri="{FF2B5EF4-FFF2-40B4-BE49-F238E27FC236}">
                <a16:creationId xmlns:a16="http://schemas.microsoft.com/office/drawing/2014/main" id="{3EEEC4E9-93B5-9E49-B91A-DB09CA7EA250}"/>
              </a:ext>
            </a:extLst>
          </p:cNvPr>
          <p:cNvSpPr>
            <a:spLocks noGrp="1"/>
          </p:cNvSpPr>
          <p:nvPr>
            <p:ph type="body" idx="1"/>
          </p:nvPr>
        </p:nvSpPr>
        <p:spPr>
          <a:xfrm>
            <a:off x="8119870" y="1480929"/>
            <a:ext cx="2593610" cy="3848522"/>
          </a:xfrm>
        </p:spPr>
        <p:txBody>
          <a:bodyPr vert="horz" lIns="91440" tIns="45720" rIns="91440" bIns="45720" rtlCol="0" anchor="ctr">
            <a:normAutofit/>
          </a:bodyPr>
          <a:lstStyle/>
          <a:p>
            <a:pPr algn="l"/>
            <a:r>
              <a:rPr kumimoji="1" lang="en-US" altLang="zh-CN" sz="2300" kern="1200" baseline="0" dirty="0">
                <a:solidFill>
                  <a:schemeClr val="tx2"/>
                </a:solidFill>
                <a:latin typeface="+mn-lt"/>
                <a:ea typeface="+mn-ea"/>
                <a:cs typeface="+mn-cs"/>
              </a:rPr>
              <a:t>React:</a:t>
            </a:r>
          </a:p>
          <a:p>
            <a:pPr algn="l"/>
            <a:r>
              <a:rPr kumimoji="1" lang="en-US" altLang="zh-CN" sz="2300" dirty="0"/>
              <a:t>state props</a:t>
            </a:r>
            <a:endParaRPr kumimoji="1" lang="en-US" altLang="zh-CN" sz="2300" kern="1200" baseline="0" dirty="0">
              <a:solidFill>
                <a:schemeClr val="tx2"/>
              </a:solidFill>
              <a:latin typeface="+mn-lt"/>
              <a:ea typeface="+mn-ea"/>
              <a:cs typeface="+mn-cs"/>
            </a:endParaRP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64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39376-049A-9949-8A0A-81782C5C5D4F}"/>
              </a:ext>
            </a:extLst>
          </p:cNvPr>
          <p:cNvSpPr>
            <a:spLocks noGrp="1"/>
          </p:cNvSpPr>
          <p:nvPr>
            <p:ph type="title"/>
          </p:nvPr>
        </p:nvSpPr>
        <p:spPr/>
        <p:txBody>
          <a:bodyPr/>
          <a:lstStyle/>
          <a:p>
            <a:r>
              <a:rPr kumimoji="1" lang="en-US" altLang="zh-CN" dirty="0"/>
              <a:t>Project</a:t>
            </a:r>
            <a:endParaRPr kumimoji="1" lang="zh-CN" altLang="en-US" dirty="0"/>
          </a:p>
        </p:txBody>
      </p:sp>
      <p:pic>
        <p:nvPicPr>
          <p:cNvPr id="4" name="图片 3">
            <a:extLst>
              <a:ext uri="{FF2B5EF4-FFF2-40B4-BE49-F238E27FC236}">
                <a16:creationId xmlns:a16="http://schemas.microsoft.com/office/drawing/2014/main" id="{4FE806DC-76A9-624D-8784-248B8F9DC3EF}"/>
              </a:ext>
            </a:extLst>
          </p:cNvPr>
          <p:cNvPicPr>
            <a:picLocks noChangeAspect="1"/>
          </p:cNvPicPr>
          <p:nvPr/>
        </p:nvPicPr>
        <p:blipFill>
          <a:blip r:embed="rId2"/>
          <a:stretch>
            <a:fillRect/>
          </a:stretch>
        </p:blipFill>
        <p:spPr>
          <a:xfrm>
            <a:off x="1233651" y="402533"/>
            <a:ext cx="4318000" cy="203200"/>
          </a:xfrm>
          <a:prstGeom prst="rect">
            <a:avLst/>
          </a:prstGeom>
        </p:spPr>
      </p:pic>
      <p:pic>
        <p:nvPicPr>
          <p:cNvPr id="5" name="图片 4">
            <a:extLst>
              <a:ext uri="{FF2B5EF4-FFF2-40B4-BE49-F238E27FC236}">
                <a16:creationId xmlns:a16="http://schemas.microsoft.com/office/drawing/2014/main" id="{2354A522-5B0F-2447-8D8D-A21C1C83BF60}"/>
              </a:ext>
            </a:extLst>
          </p:cNvPr>
          <p:cNvPicPr>
            <a:picLocks noChangeAspect="1"/>
          </p:cNvPicPr>
          <p:nvPr/>
        </p:nvPicPr>
        <p:blipFill>
          <a:blip r:embed="rId3"/>
          <a:stretch>
            <a:fillRect/>
          </a:stretch>
        </p:blipFill>
        <p:spPr>
          <a:xfrm>
            <a:off x="1092881" y="721893"/>
            <a:ext cx="4478629" cy="5620046"/>
          </a:xfrm>
          <a:prstGeom prst="rect">
            <a:avLst/>
          </a:prstGeom>
        </p:spPr>
      </p:pic>
      <p:pic>
        <p:nvPicPr>
          <p:cNvPr id="6" name="图片 5">
            <a:extLst>
              <a:ext uri="{FF2B5EF4-FFF2-40B4-BE49-F238E27FC236}">
                <a16:creationId xmlns:a16="http://schemas.microsoft.com/office/drawing/2014/main" id="{45BCA8AB-E97A-7F45-8ED3-9BF8B10DBC68}"/>
              </a:ext>
            </a:extLst>
          </p:cNvPr>
          <p:cNvPicPr>
            <a:picLocks noChangeAspect="1"/>
          </p:cNvPicPr>
          <p:nvPr/>
        </p:nvPicPr>
        <p:blipFill>
          <a:blip r:embed="rId4"/>
          <a:stretch>
            <a:fillRect/>
          </a:stretch>
        </p:blipFill>
        <p:spPr>
          <a:xfrm>
            <a:off x="6248400" y="1096919"/>
            <a:ext cx="3995058" cy="1256396"/>
          </a:xfrm>
          <a:prstGeom prst="rect">
            <a:avLst/>
          </a:prstGeom>
        </p:spPr>
      </p:pic>
    </p:spTree>
    <p:extLst>
      <p:ext uri="{BB962C8B-B14F-4D97-AF65-F5344CB8AC3E}">
        <p14:creationId xmlns:p14="http://schemas.microsoft.com/office/powerpoint/2010/main" val="375045411"/>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455</Words>
  <Application>Microsoft Macintosh PowerPoint</Application>
  <PresentationFormat>宽屏</PresentationFormat>
  <Paragraphs>57</Paragraphs>
  <Slides>11</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Nanum Brush Script</vt:lpstr>
      <vt:lpstr>Franklin Gothic Book</vt:lpstr>
      <vt:lpstr>剪切</vt:lpstr>
      <vt:lpstr>Week 04 </vt:lpstr>
      <vt:lpstr>PowerPoint 演示文稿</vt:lpstr>
      <vt:lpstr>css</vt:lpstr>
      <vt:lpstr>css</vt:lpstr>
      <vt:lpstr>EVENT</vt:lpstr>
      <vt:lpstr>Promise  Fetch</vt:lpstr>
      <vt:lpstr>Promise  Fetch</vt:lpstr>
      <vt:lpstr>Difference</vt:lpstr>
      <vt:lpstr>Project</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04 </dc:title>
  <dc:creator>a45709</dc:creator>
  <cp:lastModifiedBy>a45709</cp:lastModifiedBy>
  <cp:revision>4</cp:revision>
  <dcterms:created xsi:type="dcterms:W3CDTF">2019-10-18T02:11:39Z</dcterms:created>
  <dcterms:modified xsi:type="dcterms:W3CDTF">2019-10-18T08:33:33Z</dcterms:modified>
</cp:coreProperties>
</file>