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98"/>
    <p:restoredTop sz="94663"/>
  </p:normalViewPr>
  <p:slideViewPr>
    <p:cSldViewPr snapToGrid="0" snapToObjects="1">
      <p:cViewPr varScale="1">
        <p:scale>
          <a:sx n="114" d="100"/>
          <a:sy n="114" d="100"/>
        </p:scale>
        <p:origin x="184"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23C59-C431-054D-8540-83ADCC9BCB68}" type="datetimeFigureOut">
              <a:rPr kumimoji="1" lang="zh-CN" altLang="en-US" smtClean="0"/>
              <a:t>2019/10/30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62BB2-CB36-834A-99A9-A1748B1A0699}" type="slidenum">
              <a:rPr kumimoji="1" lang="zh-CN" altLang="en-US" smtClean="0"/>
              <a:t>‹#›</a:t>
            </a:fld>
            <a:endParaRPr kumimoji="1" lang="zh-CN" altLang="en-US"/>
          </a:p>
        </p:txBody>
      </p:sp>
    </p:spTree>
    <p:extLst>
      <p:ext uri="{BB962C8B-B14F-4D97-AF65-F5344CB8AC3E}">
        <p14:creationId xmlns:p14="http://schemas.microsoft.com/office/powerpoint/2010/main" val="218359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Today </a:t>
            </a:r>
            <a:r>
              <a:rPr kumimoji="1" lang="en-US" altLang="zh-CN" dirty="0" err="1"/>
              <a:t>i</a:t>
            </a:r>
            <a:r>
              <a:rPr kumimoji="1" lang="en-US" altLang="zh-CN" dirty="0"/>
              <a:t> will talk about fintech.</a:t>
            </a:r>
          </a:p>
          <a:p>
            <a:r>
              <a:rPr kumimoji="1" lang="en-US" altLang="zh-CN" dirty="0"/>
              <a:t>I think it is a very interesting filed for us.</a:t>
            </a:r>
            <a:endParaRPr kumimoji="1" lang="zh-CN" altLang="en-US" dirty="0"/>
          </a:p>
        </p:txBody>
      </p:sp>
      <p:sp>
        <p:nvSpPr>
          <p:cNvPr id="4" name="灯片编号占位符 3"/>
          <p:cNvSpPr>
            <a:spLocks noGrp="1"/>
          </p:cNvSpPr>
          <p:nvPr>
            <p:ph type="sldNum" sz="quarter" idx="5"/>
          </p:nvPr>
        </p:nvSpPr>
        <p:spPr/>
        <p:txBody>
          <a:bodyPr/>
          <a:lstStyle/>
          <a:p>
            <a:fld id="{FA062BB2-CB36-834A-99A9-A1748B1A0699}" type="slidenum">
              <a:rPr kumimoji="1" lang="zh-CN" altLang="en-US" smtClean="0"/>
              <a:t>1</a:t>
            </a:fld>
            <a:endParaRPr kumimoji="1" lang="zh-CN" altLang="en-US"/>
          </a:p>
        </p:txBody>
      </p:sp>
    </p:spTree>
    <p:extLst>
      <p:ext uri="{BB962C8B-B14F-4D97-AF65-F5344CB8AC3E}">
        <p14:creationId xmlns:p14="http://schemas.microsoft.com/office/powerpoint/2010/main" val="380275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Financial technology (Fintech) is used to describe new tech that seeks to improve and automate the delivery and use of financial services. ​​​At its core, fintech is used to help companies, business owners and consumers better manage their financial operations, processes by using special software and algorithms that are used on computers and smartphones. </a:t>
            </a:r>
            <a:endParaRPr kumimoji="1" lang="zh-CN" altLang="en-US" dirty="0"/>
          </a:p>
        </p:txBody>
      </p:sp>
      <p:sp>
        <p:nvSpPr>
          <p:cNvPr id="4" name="灯片编号占位符 3"/>
          <p:cNvSpPr>
            <a:spLocks noGrp="1"/>
          </p:cNvSpPr>
          <p:nvPr>
            <p:ph type="sldNum" sz="quarter" idx="5"/>
          </p:nvPr>
        </p:nvSpPr>
        <p:spPr/>
        <p:txBody>
          <a:bodyPr/>
          <a:lstStyle/>
          <a:p>
            <a:fld id="{FA062BB2-CB36-834A-99A9-A1748B1A0699}" type="slidenum">
              <a:rPr kumimoji="1" lang="zh-CN" altLang="en-US" smtClean="0"/>
              <a:t>2</a:t>
            </a:fld>
            <a:endParaRPr kumimoji="1" lang="zh-CN" altLang="en-US"/>
          </a:p>
        </p:txBody>
      </p:sp>
    </p:spTree>
    <p:extLst>
      <p:ext uri="{BB962C8B-B14F-4D97-AF65-F5344CB8AC3E}">
        <p14:creationId xmlns:p14="http://schemas.microsoft.com/office/powerpoint/2010/main" val="155250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 are many financial activities ..like ...</a:t>
            </a:r>
          </a:p>
          <a:p>
            <a:r>
              <a:rPr kumimoji="1" lang="en-US" altLang="zh-CN" dirty="0"/>
              <a:t>When I was studying in Canada, I found that depositing a check with your smartphone is very </a:t>
            </a:r>
            <a:r>
              <a:rPr kumimoji="1" lang="en-US" altLang="zh-CN" dirty="0" err="1"/>
              <a:t>convienient</a:t>
            </a:r>
            <a:r>
              <a:rPr kumimoji="1" lang="en-US" altLang="zh-CN" dirty="0"/>
              <a:t>. You just need to use the bank application to take a photo of your check, and it will deposit this check automatically.</a:t>
            </a:r>
            <a:endParaRPr kumimoji="1" lang="zh-CN" altLang="en-US" dirty="0"/>
          </a:p>
        </p:txBody>
      </p:sp>
      <p:sp>
        <p:nvSpPr>
          <p:cNvPr id="4" name="灯片编号占位符 3"/>
          <p:cNvSpPr>
            <a:spLocks noGrp="1"/>
          </p:cNvSpPr>
          <p:nvPr>
            <p:ph type="sldNum" sz="quarter" idx="5"/>
          </p:nvPr>
        </p:nvSpPr>
        <p:spPr/>
        <p:txBody>
          <a:bodyPr/>
          <a:lstStyle/>
          <a:p>
            <a:fld id="{FA062BB2-CB36-834A-99A9-A1748B1A0699}" type="slidenum">
              <a:rPr kumimoji="1" lang="zh-CN" altLang="en-US" smtClean="0"/>
              <a:t>3</a:t>
            </a:fld>
            <a:endParaRPr kumimoji="1" lang="zh-CN" altLang="en-US"/>
          </a:p>
        </p:txBody>
      </p:sp>
    </p:spTree>
    <p:extLst>
      <p:ext uri="{BB962C8B-B14F-4D97-AF65-F5344CB8AC3E}">
        <p14:creationId xmlns:p14="http://schemas.microsoft.com/office/powerpoint/2010/main" val="2177187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 for the trend in this </a:t>
            </a:r>
            <a:r>
              <a:rPr kumimoji="1" lang="en-US" altLang="zh-CN" dirty="0" err="1"/>
              <a:t>filed.There</a:t>
            </a:r>
            <a:r>
              <a:rPr kumimoji="1" lang="en-US" altLang="zh-CN" dirty="0"/>
              <a:t> are two trends...</a:t>
            </a:r>
          </a:p>
          <a:p>
            <a:r>
              <a:rPr kumimoji="1" lang="en-US" altLang="zh-CN" dirty="0"/>
              <a:t>1.</a:t>
            </a:r>
            <a:r>
              <a:rPr kumimoji="1" lang="zh-CN" altLang="en-US" dirty="0"/>
              <a:t> </a:t>
            </a:r>
            <a:r>
              <a:rPr kumimoji="1" lang="en" altLang="zh-CN" dirty="0"/>
              <a:t>In the past few years, Fintech has changed traditional</a:t>
            </a:r>
            <a:r>
              <a:rPr kumimoji="1" lang="zh-CN" altLang="en-US" dirty="0"/>
              <a:t> </a:t>
            </a:r>
            <a:r>
              <a:rPr kumimoji="1" lang="en" altLang="zh-CN" dirty="0"/>
              <a:t>banks and even replaced these</a:t>
            </a:r>
            <a:r>
              <a:rPr kumimoji="1" lang="zh-CN" altLang="en-US" dirty="0"/>
              <a:t> </a:t>
            </a:r>
            <a:r>
              <a:rPr kumimoji="1" lang="en" altLang="zh-CN" dirty="0"/>
              <a:t>banks, which banks feel is a serious threat.</a:t>
            </a:r>
          </a:p>
          <a:p>
            <a:r>
              <a:rPr kumimoji="1" lang="en" altLang="zh-CN" dirty="0"/>
              <a:t>but</a:t>
            </a:r>
            <a:r>
              <a:rPr kumimoji="1" lang="zh-CN" altLang="en-US" dirty="0"/>
              <a:t> </a:t>
            </a:r>
            <a:r>
              <a:rPr kumimoji="1" lang="en-US" altLang="zh-CN" dirty="0"/>
              <a:t>now, traditional banks know that fintech is a powerful and they start to ask help from fintech.</a:t>
            </a:r>
          </a:p>
          <a:p>
            <a:r>
              <a:rPr kumimoji="1" lang="en-US" altLang="zh-CN" dirty="0"/>
              <a:t>2. The core is legitimacy, and the ability of technology will also be an important aspect of legitimacy. Especially for some financial lending products.</a:t>
            </a:r>
          </a:p>
        </p:txBody>
      </p:sp>
      <p:sp>
        <p:nvSpPr>
          <p:cNvPr id="4" name="灯片编号占位符 3"/>
          <p:cNvSpPr>
            <a:spLocks noGrp="1"/>
          </p:cNvSpPr>
          <p:nvPr>
            <p:ph type="sldNum" sz="quarter" idx="5"/>
          </p:nvPr>
        </p:nvSpPr>
        <p:spPr/>
        <p:txBody>
          <a:bodyPr/>
          <a:lstStyle/>
          <a:p>
            <a:fld id="{FA062BB2-CB36-834A-99A9-A1748B1A0699}" type="slidenum">
              <a:rPr kumimoji="1" lang="zh-CN" altLang="en-US" smtClean="0"/>
              <a:t>4</a:t>
            </a:fld>
            <a:endParaRPr kumimoji="1" lang="zh-CN" altLang="en-US"/>
          </a:p>
        </p:txBody>
      </p:sp>
    </p:spTree>
    <p:extLst>
      <p:ext uri="{BB962C8B-B14F-4D97-AF65-F5344CB8AC3E}">
        <p14:creationId xmlns:p14="http://schemas.microsoft.com/office/powerpoint/2010/main" val="3234272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 are top 3 </a:t>
            </a:r>
            <a:r>
              <a:rPr kumimoji="1" lang="en-US" altLang="zh-CN" dirty="0" err="1"/>
              <a:t>fintch</a:t>
            </a:r>
            <a:r>
              <a:rPr kumimoji="1" lang="en-US" altLang="zh-CN" dirty="0"/>
              <a:t> companies. What</a:t>
            </a:r>
            <a:r>
              <a:rPr kumimoji="1" lang="zh-CN" altLang="en-US" dirty="0"/>
              <a:t> </a:t>
            </a:r>
            <a:r>
              <a:rPr kumimoji="1" lang="en-US" altLang="zh-CN" dirty="0"/>
              <a:t>I want to mention is Ant Financial..</a:t>
            </a:r>
          </a:p>
          <a:p>
            <a:r>
              <a:rPr kumimoji="1" lang="en-US" altLang="zh-CN" dirty="0"/>
              <a:t>If you did not hear ant financial, but you must know </a:t>
            </a:r>
            <a:r>
              <a:rPr kumimoji="1" lang="en-US" altLang="zh-CN" dirty="0" err="1"/>
              <a:t>Alipay..yeah</a:t>
            </a:r>
            <a:r>
              <a:rPr kumimoji="1" lang="en-US" altLang="zh-CN" dirty="0"/>
              <a:t> Alipay belong to the top 1 company.</a:t>
            </a:r>
          </a:p>
          <a:p>
            <a:r>
              <a:rPr kumimoji="1" lang="en-US" altLang="zh-CN" dirty="0"/>
              <a:t>In addition to Alipay, this company also has Sesame Credit.</a:t>
            </a:r>
          </a:p>
          <a:p>
            <a:r>
              <a:rPr kumimoji="1" lang="en-US" altLang="zh-CN" dirty="0"/>
              <a:t>it</a:t>
            </a:r>
            <a:r>
              <a:rPr kumimoji="1" lang="zh-CN" altLang="en-US" dirty="0"/>
              <a:t> </a:t>
            </a:r>
            <a:r>
              <a:rPr kumimoji="1" lang="en-US" altLang="zh-CN" dirty="0"/>
              <a:t>must</a:t>
            </a:r>
            <a:r>
              <a:rPr kumimoji="1" lang="zh-CN" altLang="en-US" dirty="0"/>
              <a:t> </a:t>
            </a:r>
            <a:r>
              <a:rPr kumimoji="1" lang="en-US" altLang="zh-CN" dirty="0"/>
              <a:t>be</a:t>
            </a:r>
            <a:r>
              <a:rPr kumimoji="1" lang="zh-CN" altLang="en-US" dirty="0"/>
              <a:t> </a:t>
            </a:r>
            <a:r>
              <a:rPr kumimoji="1" lang="en-US" altLang="zh-CN" dirty="0"/>
              <a:t>the fastest growing FinTech company, it</a:t>
            </a:r>
            <a:r>
              <a:rPr kumimoji="1" lang="zh-CN" altLang="en-US" dirty="0"/>
              <a:t> </a:t>
            </a:r>
            <a:r>
              <a:rPr kumimoji="1" lang="en-US" altLang="zh-CN" dirty="0"/>
              <a:t>not</a:t>
            </a:r>
            <a:r>
              <a:rPr kumimoji="1" lang="zh-CN" altLang="en-US" dirty="0"/>
              <a:t> </a:t>
            </a:r>
            <a:r>
              <a:rPr kumimoji="1" lang="en-US" altLang="zh-CN" dirty="0"/>
              <a:t>only</a:t>
            </a:r>
            <a:r>
              <a:rPr kumimoji="1" lang="zh-CN" altLang="en-US" dirty="0"/>
              <a:t> </a:t>
            </a:r>
            <a:r>
              <a:rPr kumimoji="1" lang="en-US" altLang="zh-CN" dirty="0"/>
              <a:t>has</a:t>
            </a:r>
            <a:r>
              <a:rPr kumimoji="1" lang="zh-CN" altLang="en-US" dirty="0"/>
              <a:t> </a:t>
            </a:r>
            <a:r>
              <a:rPr kumimoji="1" lang="en-US" altLang="zh-CN" dirty="0"/>
              <a:t>the world's largest third-party payment tool Alipay, and</a:t>
            </a:r>
            <a:r>
              <a:rPr kumimoji="1" lang="zh-CN" altLang="en-US" dirty="0"/>
              <a:t> </a:t>
            </a:r>
            <a:r>
              <a:rPr kumimoji="1" lang="en-US" altLang="zh-CN" dirty="0"/>
              <a:t>the largest e-commerce website Taobao </a:t>
            </a:r>
            <a:r>
              <a:rPr kumimoji="1" lang="zh-CN" altLang="en-US" dirty="0"/>
              <a:t>。 </a:t>
            </a:r>
            <a:r>
              <a:rPr kumimoji="1" lang="en-US" altLang="zh-CN" dirty="0"/>
              <a:t>there is endless data for analysis</a:t>
            </a:r>
            <a:r>
              <a:rPr kumimoji="1" lang="zh-CN" altLang="en-US" dirty="0"/>
              <a:t>。</a:t>
            </a:r>
          </a:p>
        </p:txBody>
      </p:sp>
      <p:sp>
        <p:nvSpPr>
          <p:cNvPr id="4" name="灯片编号占位符 3"/>
          <p:cNvSpPr>
            <a:spLocks noGrp="1"/>
          </p:cNvSpPr>
          <p:nvPr>
            <p:ph type="sldNum" sz="quarter" idx="5"/>
          </p:nvPr>
        </p:nvSpPr>
        <p:spPr/>
        <p:txBody>
          <a:bodyPr/>
          <a:lstStyle/>
          <a:p>
            <a:fld id="{FA062BB2-CB36-834A-99A9-A1748B1A0699}" type="slidenum">
              <a:rPr kumimoji="1" lang="zh-CN" altLang="en-US" smtClean="0"/>
              <a:t>5</a:t>
            </a:fld>
            <a:endParaRPr kumimoji="1" lang="zh-CN" altLang="en-US"/>
          </a:p>
        </p:txBody>
      </p:sp>
    </p:spTree>
    <p:extLst>
      <p:ext uri="{BB962C8B-B14F-4D97-AF65-F5344CB8AC3E}">
        <p14:creationId xmlns:p14="http://schemas.microsoft.com/office/powerpoint/2010/main" val="208418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86B75A-687E-405C-8A0B-8D00578BA2C3}" type="datetimeFigureOut">
              <a:rPr lang="en-US" dirty="0"/>
              <a:pPr/>
              <a:t>10/30/19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10/30/19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10/30/19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10/30/19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10/30/19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10/30/19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10/30/19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2B54A-97D1-AB42-B0F6-597AD4E409EA}"/>
              </a:ext>
            </a:extLst>
          </p:cNvPr>
          <p:cNvSpPr>
            <a:spLocks noGrp="1"/>
          </p:cNvSpPr>
          <p:nvPr>
            <p:ph type="ctrTitle"/>
          </p:nvPr>
        </p:nvSpPr>
        <p:spPr/>
        <p:txBody>
          <a:bodyPr/>
          <a:lstStyle/>
          <a:p>
            <a:r>
              <a:rPr kumimoji="1" lang="en-US" altLang="zh-CN" dirty="0"/>
              <a:t>Fintech</a:t>
            </a:r>
            <a:endParaRPr kumimoji="1" lang="zh-CN" altLang="en-US" dirty="0"/>
          </a:p>
        </p:txBody>
      </p:sp>
      <p:sp>
        <p:nvSpPr>
          <p:cNvPr id="3" name="副标题 2">
            <a:extLst>
              <a:ext uri="{FF2B5EF4-FFF2-40B4-BE49-F238E27FC236}">
                <a16:creationId xmlns:a16="http://schemas.microsoft.com/office/drawing/2014/main" id="{DC512C29-A046-2745-8F10-4A10240D97D7}"/>
              </a:ext>
            </a:extLst>
          </p:cNvPr>
          <p:cNvSpPr>
            <a:spLocks noGrp="1"/>
          </p:cNvSpPr>
          <p:nvPr>
            <p:ph type="subTitle" idx="1"/>
          </p:nvPr>
        </p:nvSpPr>
        <p:spPr/>
        <p:txBody>
          <a:bodyPr/>
          <a:lstStyle/>
          <a:p>
            <a:r>
              <a:rPr kumimoji="1" lang="en-US" altLang="zh-CN" dirty="0"/>
              <a:t>Cathy Chen</a:t>
            </a:r>
            <a:endParaRPr kumimoji="1" lang="zh-CN" altLang="en-US" dirty="0"/>
          </a:p>
        </p:txBody>
      </p:sp>
    </p:spTree>
    <p:extLst>
      <p:ext uri="{BB962C8B-B14F-4D97-AF65-F5344CB8AC3E}">
        <p14:creationId xmlns:p14="http://schemas.microsoft.com/office/powerpoint/2010/main" val="1908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1">
            <a:extLst>
              <a:ext uri="{FF2B5EF4-FFF2-40B4-BE49-F238E27FC236}">
                <a16:creationId xmlns:a16="http://schemas.microsoft.com/office/drawing/2014/main" id="{B4B5CC49-6FAE-42FA-99B6-A3FDA8C68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8E89CE0F-A3EB-194E-8385-D3B904D54F7A}"/>
              </a:ext>
            </a:extLst>
          </p:cNvPr>
          <p:cNvSpPr>
            <a:spLocks noGrp="1"/>
          </p:cNvSpPr>
          <p:nvPr>
            <p:ph type="title"/>
          </p:nvPr>
        </p:nvSpPr>
        <p:spPr>
          <a:xfrm>
            <a:off x="1703295" y="1083732"/>
            <a:ext cx="5509628" cy="4690534"/>
          </a:xfrm>
        </p:spPr>
        <p:txBody>
          <a:bodyPr vert="horz" lIns="91440" tIns="45720" rIns="91440" bIns="45720" rtlCol="0" anchor="ctr">
            <a:normAutofit/>
          </a:bodyPr>
          <a:lstStyle/>
          <a:p>
            <a:pPr algn="r"/>
            <a:r>
              <a:rPr kumimoji="1" lang="en-US" altLang="zh-CN" sz="7200" kern="1200" spc="-100" baseline="0">
                <a:solidFill>
                  <a:schemeClr val="tx1">
                    <a:lumMod val="75000"/>
                    <a:lumOff val="25000"/>
                  </a:schemeClr>
                </a:solidFill>
                <a:latin typeface="+mj-lt"/>
                <a:ea typeface="+mj-ea"/>
                <a:cs typeface="+mj-cs"/>
              </a:rPr>
              <a:t>What is Fintech?</a:t>
            </a:r>
          </a:p>
        </p:txBody>
      </p:sp>
      <p:sp>
        <p:nvSpPr>
          <p:cNvPr id="3" name="内容占位符 2">
            <a:extLst>
              <a:ext uri="{FF2B5EF4-FFF2-40B4-BE49-F238E27FC236}">
                <a16:creationId xmlns:a16="http://schemas.microsoft.com/office/drawing/2014/main" id="{3BDE7702-335D-354F-85F9-DD19DB9F8904}"/>
              </a:ext>
            </a:extLst>
          </p:cNvPr>
          <p:cNvSpPr>
            <a:spLocks noGrp="1"/>
          </p:cNvSpPr>
          <p:nvPr>
            <p:ph idx="1"/>
          </p:nvPr>
        </p:nvSpPr>
        <p:spPr>
          <a:xfrm>
            <a:off x="7856389" y="1083732"/>
            <a:ext cx="3507654" cy="4690534"/>
          </a:xfrm>
        </p:spPr>
        <p:txBody>
          <a:bodyPr vert="horz" lIns="91440" tIns="45720" rIns="91440" bIns="45720" rtlCol="0" anchor="ctr">
            <a:normAutofit/>
          </a:bodyPr>
          <a:lstStyle/>
          <a:p>
            <a:pPr marL="0" indent="0">
              <a:buNone/>
            </a:pPr>
            <a:r>
              <a:rPr kumimoji="1" lang="en-US" altLang="zh-CN" sz="2800" kern="1200" cap="none" spc="0" baseline="0" dirty="0">
                <a:solidFill>
                  <a:schemeClr val="tx1">
                    <a:lumMod val="75000"/>
                    <a:lumOff val="25000"/>
                  </a:schemeClr>
                </a:solidFill>
                <a:latin typeface="+mn-lt"/>
                <a:ea typeface="+mn-ea"/>
                <a:cs typeface="+mn-cs"/>
              </a:rPr>
              <a:t>= Financial Technology</a:t>
            </a:r>
          </a:p>
        </p:txBody>
      </p:sp>
      <p:sp>
        <p:nvSpPr>
          <p:cNvPr id="21" name="Rectangle 13">
            <a:extLst>
              <a:ext uri="{FF2B5EF4-FFF2-40B4-BE49-F238E27FC236}">
                <a16:creationId xmlns:a16="http://schemas.microsoft.com/office/drawing/2014/main" id="{E6BC9B4A-2119-4645-B4CA-7817D5FA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58D888F-D87A-4C3C-BD82-273E4C8C5E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A2CD81-3BB6-4ED6-A50F-DC14F37A9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99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22580-ADBF-E946-82BD-A2DF88D13B88}"/>
              </a:ext>
            </a:extLst>
          </p:cNvPr>
          <p:cNvSpPr>
            <a:spLocks noGrp="1"/>
          </p:cNvSpPr>
          <p:nvPr>
            <p:ph type="title"/>
          </p:nvPr>
        </p:nvSpPr>
        <p:spPr/>
        <p:txBody>
          <a:bodyPr/>
          <a:lstStyle/>
          <a:p>
            <a:r>
              <a:rPr lang="en" altLang="zh-CN" dirty="0"/>
              <a:t>Fintech now describes a variety of financial activities</a:t>
            </a:r>
            <a:endParaRPr kumimoji="1" lang="zh-CN" altLang="en-US" dirty="0"/>
          </a:p>
        </p:txBody>
      </p:sp>
      <p:sp>
        <p:nvSpPr>
          <p:cNvPr id="3" name="内容占位符 2">
            <a:extLst>
              <a:ext uri="{FF2B5EF4-FFF2-40B4-BE49-F238E27FC236}">
                <a16:creationId xmlns:a16="http://schemas.microsoft.com/office/drawing/2014/main" id="{076D1F8D-250D-4846-B85B-6A7B909C2D15}"/>
              </a:ext>
            </a:extLst>
          </p:cNvPr>
          <p:cNvSpPr>
            <a:spLocks noGrp="1"/>
          </p:cNvSpPr>
          <p:nvPr>
            <p:ph idx="1"/>
          </p:nvPr>
        </p:nvSpPr>
        <p:spPr/>
        <p:txBody>
          <a:bodyPr/>
          <a:lstStyle/>
          <a:p>
            <a:r>
              <a:rPr lang="en-US" altLang="zh-CN" dirty="0"/>
              <a:t>M</a:t>
            </a:r>
            <a:r>
              <a:rPr lang="en" altLang="zh-CN" dirty="0" err="1"/>
              <a:t>oney</a:t>
            </a:r>
            <a:r>
              <a:rPr lang="en" altLang="zh-CN" dirty="0"/>
              <a:t> transfers</a:t>
            </a:r>
          </a:p>
          <a:p>
            <a:r>
              <a:rPr lang="en" altLang="zh-CN" dirty="0"/>
              <a:t>Depositing a check with your smartphone</a:t>
            </a:r>
          </a:p>
          <a:p>
            <a:r>
              <a:rPr lang="en" altLang="zh-CN" dirty="0"/>
              <a:t>Bypassing a bank branch to apply for credit </a:t>
            </a:r>
          </a:p>
          <a:p>
            <a:r>
              <a:rPr lang="en" altLang="zh-CN" dirty="0"/>
              <a:t>Raising money for a business startup</a:t>
            </a:r>
          </a:p>
          <a:p>
            <a:r>
              <a:rPr lang="en" altLang="zh-CN" dirty="0"/>
              <a:t>Managing your investments</a:t>
            </a:r>
          </a:p>
          <a:p>
            <a:r>
              <a:rPr lang="en" altLang="zh-CN" dirty="0"/>
              <a:t>Generally without the assistance of a person</a:t>
            </a:r>
            <a:endParaRPr kumimoji="1" lang="zh-CN" altLang="en-US" dirty="0"/>
          </a:p>
        </p:txBody>
      </p:sp>
    </p:spTree>
    <p:extLst>
      <p:ext uri="{BB962C8B-B14F-4D97-AF65-F5344CB8AC3E}">
        <p14:creationId xmlns:p14="http://schemas.microsoft.com/office/powerpoint/2010/main" val="186329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5D5C296-F4B1-4AE5-8EEB-9FEB7ED17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F18C124-0C2B-493A-ADB0-2D154DA7E00E}"/>
              </a:ext>
            </a:extLst>
          </p:cNvPr>
          <p:cNvPicPr>
            <a:picLocks noChangeAspect="1"/>
          </p:cNvPicPr>
          <p:nvPr/>
        </p:nvPicPr>
        <p:blipFill rotWithShape="1">
          <a:blip r:embed="rId3">
            <a:duotone>
              <a:schemeClr val="accent1">
                <a:shade val="45000"/>
                <a:satMod val="135000"/>
              </a:schemeClr>
              <a:prstClr val="white"/>
            </a:duotone>
          </a:blip>
          <a:srcRect t="10933" r="-1" b="4775"/>
          <a:stretch/>
        </p:blipFill>
        <p:spPr>
          <a:xfrm>
            <a:off x="20" y="-1"/>
            <a:ext cx="12188932" cy="6858000"/>
          </a:xfrm>
          <a:prstGeom prst="rect">
            <a:avLst/>
          </a:prstGeom>
        </p:spPr>
      </p:pic>
      <p:sp>
        <p:nvSpPr>
          <p:cNvPr id="15" name="Rectangle 14">
            <a:extLst>
              <a:ext uri="{FF2B5EF4-FFF2-40B4-BE49-F238E27FC236}">
                <a16:creationId xmlns:a16="http://schemas.microsoft.com/office/drawing/2014/main" id="{9C1ACE66-194D-48C4-A14A-6933B352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lumMod val="5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9F64B4F8-F3E3-BD4A-B0DF-D3033F099903}"/>
              </a:ext>
            </a:extLst>
          </p:cNvPr>
          <p:cNvSpPr>
            <a:spLocks noGrp="1"/>
          </p:cNvSpPr>
          <p:nvPr>
            <p:ph type="title"/>
          </p:nvPr>
        </p:nvSpPr>
        <p:spPr>
          <a:xfrm>
            <a:off x="373312" y="460994"/>
            <a:ext cx="7255393" cy="3255264"/>
          </a:xfrm>
        </p:spPr>
        <p:txBody>
          <a:bodyPr vert="horz" lIns="91440" tIns="45720" rIns="91440" bIns="45720" rtlCol="0" anchor="b">
            <a:normAutofit/>
          </a:bodyPr>
          <a:lstStyle/>
          <a:p>
            <a:r>
              <a:rPr kumimoji="1" lang="en-US" altLang="zh-CN" sz="5000" kern="1200" spc="-100" baseline="0" dirty="0">
                <a:solidFill>
                  <a:srgbClr val="FFFFFF"/>
                </a:solidFill>
                <a:latin typeface="+mj-lt"/>
                <a:ea typeface="+mj-ea"/>
                <a:cs typeface="+mj-cs"/>
              </a:rPr>
              <a:t>Trend of Fintech</a:t>
            </a:r>
          </a:p>
        </p:txBody>
      </p:sp>
      <p:sp>
        <p:nvSpPr>
          <p:cNvPr id="17" name="Rectangle 16">
            <a:extLst>
              <a:ext uri="{FF2B5EF4-FFF2-40B4-BE49-F238E27FC236}">
                <a16:creationId xmlns:a16="http://schemas.microsoft.com/office/drawing/2014/main" id="{025B886A-7ED1-4B77-819B-76ACBEFB0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文本框 3">
            <a:extLst>
              <a:ext uri="{FF2B5EF4-FFF2-40B4-BE49-F238E27FC236}">
                <a16:creationId xmlns:a16="http://schemas.microsoft.com/office/drawing/2014/main" id="{EBB9605C-BE78-8C45-9139-17DC03A9E00B}"/>
              </a:ext>
            </a:extLst>
          </p:cNvPr>
          <p:cNvSpPr txBox="1"/>
          <p:nvPr/>
        </p:nvSpPr>
        <p:spPr>
          <a:xfrm>
            <a:off x="4912962" y="2231756"/>
            <a:ext cx="7082725" cy="3354765"/>
          </a:xfrm>
          <a:prstGeom prst="rect">
            <a:avLst/>
          </a:prstGeom>
          <a:noFill/>
        </p:spPr>
        <p:txBody>
          <a:bodyPr wrap="square" rtlCol="0">
            <a:spAutoFit/>
          </a:bodyPr>
          <a:lstStyle/>
          <a:p>
            <a:pPr marL="342900" indent="-342900">
              <a:buAutoNum type="arabicPeriod"/>
            </a:pPr>
            <a:r>
              <a:rPr kumimoji="1" lang="en-US" altLang="zh-CN" sz="2000" dirty="0"/>
              <a:t>Open</a:t>
            </a:r>
            <a:r>
              <a:rPr kumimoji="1" lang="zh-CN" altLang="en-US" sz="2000" dirty="0"/>
              <a:t> </a:t>
            </a:r>
            <a:r>
              <a:rPr kumimoji="1" lang="en-US" altLang="zh-CN" sz="2000" dirty="0"/>
              <a:t>bank</a:t>
            </a:r>
            <a:r>
              <a:rPr kumimoji="1" lang="zh-CN" altLang="en-US" sz="2000" dirty="0"/>
              <a:t> </a:t>
            </a:r>
            <a:r>
              <a:rPr kumimoji="1" lang="en-US" altLang="zh-CN" sz="2000" dirty="0"/>
              <a:t>become</a:t>
            </a:r>
            <a:r>
              <a:rPr kumimoji="1" lang="zh-CN" altLang="en-US" sz="2000" dirty="0"/>
              <a:t> </a:t>
            </a:r>
            <a:r>
              <a:rPr kumimoji="1" lang="en-US" altLang="zh-CN" sz="2000" dirty="0"/>
              <a:t>main</a:t>
            </a:r>
            <a:r>
              <a:rPr kumimoji="1" lang="zh-CN" altLang="en-US" sz="2000" dirty="0"/>
              <a:t> </a:t>
            </a:r>
            <a:r>
              <a:rPr kumimoji="1" lang="en-US" altLang="zh-CN" sz="2000" dirty="0"/>
              <a:t>trend</a:t>
            </a:r>
          </a:p>
          <a:p>
            <a:r>
              <a:rPr kumimoji="1" lang="en-US" altLang="zh-CN" sz="2000" dirty="0"/>
              <a:t>-Future finance will be mobile, automated, real-time</a:t>
            </a:r>
          </a:p>
          <a:p>
            <a:endParaRPr kumimoji="1" lang="en-US" altLang="zh-CN" sz="2000" dirty="0"/>
          </a:p>
          <a:p>
            <a:endParaRPr kumimoji="1" lang="en-US" altLang="zh-CN" sz="2000" dirty="0"/>
          </a:p>
          <a:p>
            <a:pPr marL="457200" indent="-457200">
              <a:buAutoNum type="arabicPeriod" startAt="2"/>
            </a:pPr>
            <a:r>
              <a:rPr kumimoji="1" lang="en-US" altLang="zh-CN" sz="2000" dirty="0"/>
              <a:t>Financial technology enters a stage of rapid development</a:t>
            </a:r>
          </a:p>
          <a:p>
            <a:r>
              <a:rPr kumimoji="1" lang="en-US" altLang="zh-CN" sz="2000" dirty="0"/>
              <a:t>-Focus more on legality</a:t>
            </a:r>
          </a:p>
          <a:p>
            <a:r>
              <a:rPr kumimoji="1" lang="en-US" altLang="zh-CN" sz="2000" dirty="0"/>
              <a:t>	</a:t>
            </a:r>
          </a:p>
          <a:p>
            <a:pPr marL="342900" indent="-342900">
              <a:buAutoNum type="arabicPeriod"/>
            </a:pPr>
            <a:endParaRPr kumimoji="1" lang="en-US" altLang="zh-CN" dirty="0"/>
          </a:p>
          <a:p>
            <a:pPr marL="342900" indent="-342900">
              <a:buAutoNum type="arabicPeriod"/>
            </a:pPr>
            <a:endParaRPr kumimoji="1" lang="en-US" altLang="zh-CN" dirty="0"/>
          </a:p>
          <a:p>
            <a:pPr marL="342900" indent="-342900">
              <a:buAutoNum type="arabicPeriod"/>
            </a:pPr>
            <a:endParaRPr kumimoji="1" lang="en-US" altLang="zh-CN" dirty="0"/>
          </a:p>
          <a:p>
            <a:pPr marL="342900" indent="-342900">
              <a:buAutoNum type="arabicPeriod"/>
            </a:pPr>
            <a:endParaRPr kumimoji="1" lang="zh-CN" altLang="en-US" dirty="0"/>
          </a:p>
        </p:txBody>
      </p:sp>
    </p:spTree>
    <p:extLst>
      <p:ext uri="{BB962C8B-B14F-4D97-AF65-F5344CB8AC3E}">
        <p14:creationId xmlns:p14="http://schemas.microsoft.com/office/powerpoint/2010/main" val="53385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8CA49725-E130-CF42-B7AB-C2E81E286391}"/>
              </a:ext>
            </a:extLst>
          </p:cNvPr>
          <p:cNvSpPr>
            <a:spLocks noGrp="1"/>
          </p:cNvSpPr>
          <p:nvPr>
            <p:ph type="title"/>
          </p:nvPr>
        </p:nvSpPr>
        <p:spPr>
          <a:xfrm>
            <a:off x="494260" y="1683144"/>
            <a:ext cx="2774922" cy="3491712"/>
          </a:xfrm>
        </p:spPr>
        <p:txBody>
          <a:bodyPr>
            <a:normAutofit/>
          </a:bodyPr>
          <a:lstStyle/>
          <a:p>
            <a:r>
              <a:rPr kumimoji="1" lang="en-US" altLang="zh-CN" sz="3600" dirty="0"/>
              <a:t>Top</a:t>
            </a:r>
            <a:r>
              <a:rPr kumimoji="1" lang="zh-CN" altLang="en-US" sz="3600" dirty="0"/>
              <a:t> </a:t>
            </a:r>
            <a:r>
              <a:rPr kumimoji="1" lang="en-US" altLang="zh-CN" dirty="0"/>
              <a:t>3</a:t>
            </a:r>
            <a:br>
              <a:rPr kumimoji="1" lang="en-US" altLang="zh-CN" sz="3600" dirty="0"/>
            </a:br>
            <a:r>
              <a:rPr kumimoji="1" lang="en-US" altLang="zh-CN" sz="3600" dirty="0"/>
              <a:t>FinTech </a:t>
            </a:r>
            <a:br>
              <a:rPr kumimoji="1" lang="en-US" altLang="zh-CN" sz="3600" dirty="0"/>
            </a:br>
            <a:r>
              <a:rPr kumimoji="1" lang="en-US" altLang="zh-CN" sz="3600" dirty="0"/>
              <a:t>Companies</a:t>
            </a:r>
            <a:endParaRPr kumimoji="1" lang="zh-CN" altLang="en-US" sz="3600" dirty="0"/>
          </a:p>
        </p:txBody>
      </p:sp>
      <p:sp>
        <p:nvSpPr>
          <p:cNvPr id="3" name="内容占位符 2">
            <a:extLst>
              <a:ext uri="{FF2B5EF4-FFF2-40B4-BE49-F238E27FC236}">
                <a16:creationId xmlns:a16="http://schemas.microsoft.com/office/drawing/2014/main" id="{35C0BFA2-C68D-EA4C-8674-C45E6117DAFF}"/>
              </a:ext>
            </a:extLst>
          </p:cNvPr>
          <p:cNvSpPr>
            <a:spLocks noGrp="1"/>
          </p:cNvSpPr>
          <p:nvPr>
            <p:ph idx="1"/>
          </p:nvPr>
        </p:nvSpPr>
        <p:spPr>
          <a:xfrm>
            <a:off x="4361606" y="1683143"/>
            <a:ext cx="6627377" cy="3491713"/>
          </a:xfrm>
        </p:spPr>
        <p:txBody>
          <a:bodyPr>
            <a:normAutofit/>
          </a:bodyPr>
          <a:lstStyle/>
          <a:p>
            <a:r>
              <a:rPr kumimoji="1" lang="en-US" altLang="zh-CN" sz="3200" dirty="0"/>
              <a:t>1.</a:t>
            </a:r>
            <a:r>
              <a:rPr lang="en" altLang="zh-CN" sz="3200" dirty="0"/>
              <a:t> Ant Financial</a:t>
            </a:r>
          </a:p>
          <a:p>
            <a:r>
              <a:rPr kumimoji="1" lang="en" altLang="zh-CN" sz="3200" dirty="0"/>
              <a:t>2.Qu Dian</a:t>
            </a:r>
          </a:p>
          <a:p>
            <a:r>
              <a:rPr kumimoji="1" lang="en" altLang="zh-CN" sz="3200" dirty="0"/>
              <a:t>3.</a:t>
            </a:r>
            <a:r>
              <a:rPr lang="en" altLang="zh-CN" sz="3200" dirty="0"/>
              <a:t> OSCAR</a:t>
            </a:r>
          </a:p>
          <a:p>
            <a:pPr marL="0" indent="0">
              <a:buNone/>
            </a:pPr>
            <a:endParaRPr kumimoji="1" lang="en" altLang="zh-CN"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图片 3">
            <a:extLst>
              <a:ext uri="{FF2B5EF4-FFF2-40B4-BE49-F238E27FC236}">
                <a16:creationId xmlns:a16="http://schemas.microsoft.com/office/drawing/2014/main" id="{074DBF32-D975-754D-A482-70A316B3F95A}"/>
              </a:ext>
            </a:extLst>
          </p:cNvPr>
          <p:cNvPicPr>
            <a:picLocks noChangeAspect="1"/>
          </p:cNvPicPr>
          <p:nvPr/>
        </p:nvPicPr>
        <p:blipFill>
          <a:blip r:embed="rId3"/>
          <a:stretch>
            <a:fillRect/>
          </a:stretch>
        </p:blipFill>
        <p:spPr>
          <a:xfrm>
            <a:off x="7817926" y="2314843"/>
            <a:ext cx="1975097" cy="1114157"/>
          </a:xfrm>
          <a:prstGeom prst="rect">
            <a:avLst/>
          </a:prstGeom>
        </p:spPr>
      </p:pic>
    </p:spTree>
    <p:extLst>
      <p:ext uri="{BB962C8B-B14F-4D97-AF65-F5344CB8AC3E}">
        <p14:creationId xmlns:p14="http://schemas.microsoft.com/office/powerpoint/2010/main" val="42551317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516" y="4212709"/>
            <a:ext cx="10764932" cy="1873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a:extLst>
              <a:ext uri="{FF2B5EF4-FFF2-40B4-BE49-F238E27FC236}">
                <a16:creationId xmlns:a16="http://schemas.microsoft.com/office/drawing/2014/main" id="{67F02AB6-C5CF-4E35-A72D-BDBD1FF69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54138" y="757326"/>
            <a:ext cx="3185684" cy="3185684"/>
          </a:xfrm>
          <a:prstGeom prst="rect">
            <a:avLst/>
          </a:prstGeom>
        </p:spPr>
      </p:pic>
      <p:sp>
        <p:nvSpPr>
          <p:cNvPr id="3" name="内容占位符 2">
            <a:extLst>
              <a:ext uri="{FF2B5EF4-FFF2-40B4-BE49-F238E27FC236}">
                <a16:creationId xmlns:a16="http://schemas.microsoft.com/office/drawing/2014/main" id="{4391D6EC-5ED3-1945-8DD3-63AEC8CF2F17}"/>
              </a:ext>
            </a:extLst>
          </p:cNvPr>
          <p:cNvSpPr>
            <a:spLocks noGrp="1"/>
          </p:cNvSpPr>
          <p:nvPr>
            <p:ph idx="1"/>
          </p:nvPr>
        </p:nvSpPr>
        <p:spPr>
          <a:xfrm>
            <a:off x="4163359" y="4386388"/>
            <a:ext cx="5992610" cy="1526582"/>
          </a:xfrm>
        </p:spPr>
        <p:txBody>
          <a:bodyPr anchor="ctr">
            <a:normAutofit/>
          </a:bodyPr>
          <a:lstStyle/>
          <a:p>
            <a:r>
              <a:rPr kumimoji="1" lang="en-US" altLang="zh-CN" sz="4800" dirty="0">
                <a:solidFill>
                  <a:srgbClr val="FFFFFF"/>
                </a:solidFill>
              </a:rPr>
              <a:t>Thank</a:t>
            </a:r>
            <a:r>
              <a:rPr kumimoji="1" lang="zh-CN" altLang="en-US" sz="4800" dirty="0">
                <a:solidFill>
                  <a:srgbClr val="FFFFFF"/>
                </a:solidFill>
              </a:rPr>
              <a:t> </a:t>
            </a:r>
            <a:r>
              <a:rPr kumimoji="1" lang="en-US" altLang="zh-CN" sz="4800" dirty="0">
                <a:solidFill>
                  <a:srgbClr val="FFFFFF"/>
                </a:solidFill>
              </a:rPr>
              <a:t>you</a:t>
            </a:r>
            <a:r>
              <a:rPr kumimoji="1" lang="zh-CN" altLang="en-US" sz="4800" dirty="0">
                <a:solidFill>
                  <a:srgbClr val="FFFFFF"/>
                </a:solidFill>
              </a:rPr>
              <a:t>！</a:t>
            </a:r>
          </a:p>
        </p:txBody>
      </p:sp>
    </p:spTree>
    <p:extLst>
      <p:ext uri="{BB962C8B-B14F-4D97-AF65-F5344CB8AC3E}">
        <p14:creationId xmlns:p14="http://schemas.microsoft.com/office/powerpoint/2010/main" val="2203086914"/>
      </p:ext>
    </p:extLst>
  </p:cSld>
  <p:clrMapOvr>
    <a:masterClrMapping/>
  </p:clrMapOvr>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413</Words>
  <Application>Microsoft Macintosh PowerPoint</Application>
  <PresentationFormat>宽屏</PresentationFormat>
  <Paragraphs>44</Paragraphs>
  <Slides>6</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Corbel</vt:lpstr>
      <vt:lpstr>Wingdings 2</vt:lpstr>
      <vt:lpstr>框架</vt:lpstr>
      <vt:lpstr>Fintech</vt:lpstr>
      <vt:lpstr>What is Fintech?</vt:lpstr>
      <vt:lpstr>Fintech now describes a variety of financial activities</vt:lpstr>
      <vt:lpstr>Trend of Fintech</vt:lpstr>
      <vt:lpstr>Top 3 FinTech  Companies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Fintech</dc:title>
  <dc:creator>a45709</dc:creator>
  <cp:lastModifiedBy>a45709</cp:lastModifiedBy>
  <cp:revision>3</cp:revision>
  <dcterms:created xsi:type="dcterms:W3CDTF">2019-10-26T14:41:34Z</dcterms:created>
  <dcterms:modified xsi:type="dcterms:W3CDTF">2019-10-30T15:10:25Z</dcterms:modified>
</cp:coreProperties>
</file>